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5"/>
  </p:notesMasterIdLst>
  <p:handoutMasterIdLst>
    <p:handoutMasterId r:id="rId16"/>
  </p:handoutMasterIdLst>
  <p:sldIdLst>
    <p:sldId id="364" r:id="rId2"/>
    <p:sldId id="455" r:id="rId3"/>
    <p:sldId id="460" r:id="rId4"/>
    <p:sldId id="481" r:id="rId5"/>
    <p:sldId id="482" r:id="rId6"/>
    <p:sldId id="367" r:id="rId7"/>
    <p:sldId id="483" r:id="rId8"/>
    <p:sldId id="485" r:id="rId9"/>
    <p:sldId id="484" r:id="rId10"/>
    <p:sldId id="486" r:id="rId11"/>
    <p:sldId id="454" r:id="rId12"/>
    <p:sldId id="487" r:id="rId13"/>
    <p:sldId id="334" r:id="rId14"/>
  </p:sldIdLst>
  <p:sldSz cx="9906000" cy="6858000" type="A4"/>
  <p:notesSz cx="6761163" cy="9942513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8" autoAdjust="0"/>
    <p:restoredTop sz="88632" autoAdjust="0"/>
  </p:normalViewPr>
  <p:slideViewPr>
    <p:cSldViewPr>
      <p:cViewPr>
        <p:scale>
          <a:sx n="60" d="100"/>
          <a:sy n="60" d="100"/>
        </p:scale>
        <p:origin x="-972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602" y="-96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17099-D5B3-4BD2-A47F-137D80C8BC9A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</dgm:pt>
    <dgm:pt modelId="{E673D436-AC98-413D-B553-1AABC7578462}">
      <dgm:prSet phldrT="[Текст]" custT="1"/>
      <dgm:spPr/>
      <dgm:t>
        <a:bodyPr/>
        <a:lstStyle/>
        <a:p>
          <a:r>
            <a:rPr lang="ru-RU" sz="2000" b="1" dirty="0" smtClean="0"/>
            <a:t>384-ФЗ</a:t>
          </a:r>
          <a:r>
            <a:rPr lang="en-GB" sz="2000" b="1" dirty="0" smtClean="0"/>
            <a:t> </a:t>
          </a:r>
          <a:r>
            <a:rPr lang="ru-RU" sz="2000" b="1" dirty="0" smtClean="0"/>
            <a:t>«Технический регламент о безопасности зданий и сооружений»</a:t>
          </a:r>
          <a:endParaRPr lang="ru-RU" sz="2000" b="1" dirty="0"/>
        </a:p>
      </dgm:t>
    </dgm:pt>
    <dgm:pt modelId="{6AA62402-A842-4F20-B3B8-319E9BB65BC6}" type="parTrans" cxnId="{06553982-7A6D-4EDC-B0CF-D556194091BA}">
      <dgm:prSet/>
      <dgm:spPr/>
      <dgm:t>
        <a:bodyPr/>
        <a:lstStyle/>
        <a:p>
          <a:endParaRPr lang="ru-RU"/>
        </a:p>
      </dgm:t>
    </dgm:pt>
    <dgm:pt modelId="{8C3B6E80-8174-4433-81EC-6D3D4E7B52FF}" type="sibTrans" cxnId="{06553982-7A6D-4EDC-B0CF-D556194091BA}">
      <dgm:prSet/>
      <dgm:spPr/>
      <dgm:t>
        <a:bodyPr/>
        <a:lstStyle/>
        <a:p>
          <a:endParaRPr lang="ru-RU"/>
        </a:p>
      </dgm:t>
    </dgm:pt>
    <dgm:pt modelId="{4F6619E9-983B-4430-A791-D7791F199E13}">
      <dgm:prSet phldrT="[Текст]" custT="1"/>
      <dgm:spPr/>
      <dgm:t>
        <a:bodyPr/>
        <a:lstStyle/>
        <a:p>
          <a:r>
            <a:rPr lang="ru-RU" sz="1400" b="1" dirty="0" smtClean="0"/>
            <a:t>Постановления Правительства РФ от 26.12.2014 N 1521  и от 29.09.2015 N 1033</a:t>
          </a:r>
          <a:endParaRPr lang="ru-RU" sz="1400" b="1" dirty="0"/>
        </a:p>
      </dgm:t>
    </dgm:pt>
    <dgm:pt modelId="{A92C8BD0-0967-449E-A28E-D05A6B452944}" type="parTrans" cxnId="{522A07E9-2A25-4B67-8C27-1C90954BCEB0}">
      <dgm:prSet/>
      <dgm:spPr/>
      <dgm:t>
        <a:bodyPr/>
        <a:lstStyle/>
        <a:p>
          <a:endParaRPr lang="ru-RU"/>
        </a:p>
      </dgm:t>
    </dgm:pt>
    <dgm:pt modelId="{6098D79C-E02A-41EC-8161-BB301E341DBF}" type="sibTrans" cxnId="{522A07E9-2A25-4B67-8C27-1C90954BCEB0}">
      <dgm:prSet/>
      <dgm:spPr/>
      <dgm:t>
        <a:bodyPr/>
        <a:lstStyle/>
        <a:p>
          <a:endParaRPr lang="ru-RU"/>
        </a:p>
      </dgm:t>
    </dgm:pt>
    <dgm:pt modelId="{4A993BB6-D475-47C0-AE97-0D19E15BEA03}">
      <dgm:prSet phldrT="[Текст]" custT="1"/>
      <dgm:spPr/>
      <dgm:t>
        <a:bodyPr/>
        <a:lstStyle/>
        <a:p>
          <a:r>
            <a:rPr lang="ru-RU" sz="1400" b="1" dirty="0" smtClean="0"/>
            <a:t>СП 59.13330.2012 «Доступность зданий и сооружений для маломобильных групп населения»</a:t>
          </a:r>
          <a:endParaRPr lang="ru-RU" sz="1400" b="1" dirty="0"/>
        </a:p>
      </dgm:t>
    </dgm:pt>
    <dgm:pt modelId="{A1536F8B-5F1B-47A3-AE30-23BBA8976D78}" type="parTrans" cxnId="{B26CB9D1-250B-46D8-9565-2619AD64FE0E}">
      <dgm:prSet/>
      <dgm:spPr/>
      <dgm:t>
        <a:bodyPr/>
        <a:lstStyle/>
        <a:p>
          <a:endParaRPr lang="ru-RU"/>
        </a:p>
      </dgm:t>
    </dgm:pt>
    <dgm:pt modelId="{E2181FEB-874D-4DBC-9CB8-5C8A2B8CB029}" type="sibTrans" cxnId="{B26CB9D1-250B-46D8-9565-2619AD64FE0E}">
      <dgm:prSet/>
      <dgm:spPr/>
      <dgm:t>
        <a:bodyPr/>
        <a:lstStyle/>
        <a:p>
          <a:endParaRPr lang="ru-RU"/>
        </a:p>
      </dgm:t>
    </dgm:pt>
    <dgm:pt modelId="{CF034294-8416-466F-BEFC-D050CFDC09AF}" type="pres">
      <dgm:prSet presAssocID="{F2B17099-D5B3-4BD2-A47F-137D80C8BC9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3A8FAB0-9307-4CF0-8354-8CE0C3C0CCE3}" type="pres">
      <dgm:prSet presAssocID="{E673D436-AC98-413D-B553-1AABC7578462}" presName="gear1" presStyleLbl="node1" presStyleIdx="0" presStyleCnt="3" custAng="741410" custLinFactNeighborX="-5167" custLinFactNeighborY="48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CDF7A-073A-42EA-B093-D2BDAABFCECA}" type="pres">
      <dgm:prSet presAssocID="{E673D436-AC98-413D-B553-1AABC7578462}" presName="gear1srcNode" presStyleLbl="node1" presStyleIdx="0" presStyleCnt="3"/>
      <dgm:spPr/>
    </dgm:pt>
    <dgm:pt modelId="{2609D951-FBE9-4C34-952B-6BAF162FDC82}" type="pres">
      <dgm:prSet presAssocID="{E673D436-AC98-413D-B553-1AABC7578462}" presName="gear1dstNode" presStyleLbl="node1" presStyleIdx="0" presStyleCnt="3"/>
      <dgm:spPr/>
    </dgm:pt>
    <dgm:pt modelId="{5159488C-935D-4950-A673-2B3D62EEC7E2}" type="pres">
      <dgm:prSet presAssocID="{4F6619E9-983B-4430-A791-D7791F199E13}" presName="gear2" presStyleLbl="node1" presStyleIdx="1" presStyleCnt="3" custAng="927725" custScaleX="116371" custScaleY="114939" custLinFactNeighborX="-12311" custLinFactNeighborY="27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677A3-823E-4D07-A0C7-135D2C8C102E}" type="pres">
      <dgm:prSet presAssocID="{4F6619E9-983B-4430-A791-D7791F199E13}" presName="gear2srcNode" presStyleLbl="node1" presStyleIdx="1" presStyleCnt="3"/>
      <dgm:spPr/>
    </dgm:pt>
    <dgm:pt modelId="{92FC012E-903F-4EAC-983A-A144D2A35713}" type="pres">
      <dgm:prSet presAssocID="{4F6619E9-983B-4430-A791-D7791F199E13}" presName="gear2dstNode" presStyleLbl="node1" presStyleIdx="1" presStyleCnt="3"/>
      <dgm:spPr/>
    </dgm:pt>
    <dgm:pt modelId="{C7DD0BE1-421A-4418-9F74-A481D18E4F8B}" type="pres">
      <dgm:prSet presAssocID="{4A993BB6-D475-47C0-AE97-0D19E15BEA03}" presName="gear3" presStyleLbl="node1" presStyleIdx="2" presStyleCnt="3" custScaleX="119746" custScaleY="119503"/>
      <dgm:spPr/>
      <dgm:t>
        <a:bodyPr/>
        <a:lstStyle/>
        <a:p>
          <a:endParaRPr lang="ru-RU"/>
        </a:p>
      </dgm:t>
    </dgm:pt>
    <dgm:pt modelId="{C6ADDEDF-7721-4528-AC8B-9251EB7EFD53}" type="pres">
      <dgm:prSet presAssocID="{4A993BB6-D475-47C0-AE97-0D19E15BEA0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B124B-EC0E-4DC0-B638-334FBBFA87EA}" type="pres">
      <dgm:prSet presAssocID="{4A993BB6-D475-47C0-AE97-0D19E15BEA03}" presName="gear3srcNode" presStyleLbl="node1" presStyleIdx="2" presStyleCnt="3"/>
      <dgm:spPr/>
    </dgm:pt>
    <dgm:pt modelId="{1EBB29A8-B1DB-43F9-88E3-CC908ADB41EE}" type="pres">
      <dgm:prSet presAssocID="{4A993BB6-D475-47C0-AE97-0D19E15BEA03}" presName="gear3dstNode" presStyleLbl="node1" presStyleIdx="2" presStyleCnt="3"/>
      <dgm:spPr/>
    </dgm:pt>
    <dgm:pt modelId="{74439833-7546-4316-8FDB-0501B2084A8B}" type="pres">
      <dgm:prSet presAssocID="{8C3B6E80-8174-4433-81EC-6D3D4E7B52FF}" presName="connector1" presStyleLbl="sibTrans2D1" presStyleIdx="0" presStyleCnt="3"/>
      <dgm:spPr/>
    </dgm:pt>
    <dgm:pt modelId="{101CABCD-4DBA-4CD2-9437-AD42CCFC77CE}" type="pres">
      <dgm:prSet presAssocID="{6098D79C-E02A-41EC-8161-BB301E341DBF}" presName="connector2" presStyleLbl="sibTrans2D1" presStyleIdx="1" presStyleCnt="3" custLinFactNeighborX="-14874" custLinFactNeighborY="-1388"/>
      <dgm:spPr/>
    </dgm:pt>
    <dgm:pt modelId="{27D5C2FD-92D4-40DD-ADE7-50ED4E2A6C66}" type="pres">
      <dgm:prSet presAssocID="{E2181FEB-874D-4DBC-9CB8-5C8A2B8CB029}" presName="connector3" presStyleLbl="sibTrans2D1" presStyleIdx="2" presStyleCnt="3" custLinFactNeighborX="-1374" custLinFactNeighborY="-3539"/>
      <dgm:spPr/>
    </dgm:pt>
  </dgm:ptLst>
  <dgm:cxnLst>
    <dgm:cxn modelId="{96285FF1-13A1-4779-A135-CF865F3A1DAB}" type="presOf" srcId="{4A993BB6-D475-47C0-AE97-0D19E15BEA03}" destId="{C7DD0BE1-421A-4418-9F74-A481D18E4F8B}" srcOrd="0" destOrd="0" presId="urn:microsoft.com/office/officeart/2005/8/layout/gear1"/>
    <dgm:cxn modelId="{1E1DFC9D-6ED9-4DB9-A8E8-D416F191B72E}" type="presOf" srcId="{E673D436-AC98-413D-B553-1AABC7578462}" destId="{762CDF7A-073A-42EA-B093-D2BDAABFCECA}" srcOrd="1" destOrd="0" presId="urn:microsoft.com/office/officeart/2005/8/layout/gear1"/>
    <dgm:cxn modelId="{B3F6F82F-DC29-4459-8D25-354A8A7108D2}" type="presOf" srcId="{4F6619E9-983B-4430-A791-D7791F199E13}" destId="{92FC012E-903F-4EAC-983A-A144D2A35713}" srcOrd="2" destOrd="0" presId="urn:microsoft.com/office/officeart/2005/8/layout/gear1"/>
    <dgm:cxn modelId="{06553982-7A6D-4EDC-B0CF-D556194091BA}" srcId="{F2B17099-D5B3-4BD2-A47F-137D80C8BC9A}" destId="{E673D436-AC98-413D-B553-1AABC7578462}" srcOrd="0" destOrd="0" parTransId="{6AA62402-A842-4F20-B3B8-319E9BB65BC6}" sibTransId="{8C3B6E80-8174-4433-81EC-6D3D4E7B52FF}"/>
    <dgm:cxn modelId="{B26CB9D1-250B-46D8-9565-2619AD64FE0E}" srcId="{F2B17099-D5B3-4BD2-A47F-137D80C8BC9A}" destId="{4A993BB6-D475-47C0-AE97-0D19E15BEA03}" srcOrd="2" destOrd="0" parTransId="{A1536F8B-5F1B-47A3-AE30-23BBA8976D78}" sibTransId="{E2181FEB-874D-4DBC-9CB8-5C8A2B8CB029}"/>
    <dgm:cxn modelId="{81EE83B3-D7B3-4319-82E7-23625D8CF18F}" type="presOf" srcId="{E2181FEB-874D-4DBC-9CB8-5C8A2B8CB029}" destId="{27D5C2FD-92D4-40DD-ADE7-50ED4E2A6C66}" srcOrd="0" destOrd="0" presId="urn:microsoft.com/office/officeart/2005/8/layout/gear1"/>
    <dgm:cxn modelId="{FDBA1834-0F76-4D29-8071-04433D113577}" type="presOf" srcId="{4F6619E9-983B-4430-A791-D7791F199E13}" destId="{5159488C-935D-4950-A673-2B3D62EEC7E2}" srcOrd="0" destOrd="0" presId="urn:microsoft.com/office/officeart/2005/8/layout/gear1"/>
    <dgm:cxn modelId="{FE126E01-2F82-4F8F-8761-77F337952B7D}" type="presOf" srcId="{E673D436-AC98-413D-B553-1AABC7578462}" destId="{2609D951-FBE9-4C34-952B-6BAF162FDC82}" srcOrd="2" destOrd="0" presId="urn:microsoft.com/office/officeart/2005/8/layout/gear1"/>
    <dgm:cxn modelId="{21BFAFA7-C0AE-410E-B3DD-EAF55F054C24}" type="presOf" srcId="{8C3B6E80-8174-4433-81EC-6D3D4E7B52FF}" destId="{74439833-7546-4316-8FDB-0501B2084A8B}" srcOrd="0" destOrd="0" presId="urn:microsoft.com/office/officeart/2005/8/layout/gear1"/>
    <dgm:cxn modelId="{2D89E115-2B99-4507-8873-2964DF428FDE}" type="presOf" srcId="{6098D79C-E02A-41EC-8161-BB301E341DBF}" destId="{101CABCD-4DBA-4CD2-9437-AD42CCFC77CE}" srcOrd="0" destOrd="0" presId="urn:microsoft.com/office/officeart/2005/8/layout/gear1"/>
    <dgm:cxn modelId="{1E0AE8AB-5B5B-4461-A472-02D2C3A70F87}" type="presOf" srcId="{F2B17099-D5B3-4BD2-A47F-137D80C8BC9A}" destId="{CF034294-8416-466F-BEFC-D050CFDC09AF}" srcOrd="0" destOrd="0" presId="urn:microsoft.com/office/officeart/2005/8/layout/gear1"/>
    <dgm:cxn modelId="{34923282-2A19-409C-B456-F7B7BEDA3A9B}" type="presOf" srcId="{E673D436-AC98-413D-B553-1AABC7578462}" destId="{53A8FAB0-9307-4CF0-8354-8CE0C3C0CCE3}" srcOrd="0" destOrd="0" presId="urn:microsoft.com/office/officeart/2005/8/layout/gear1"/>
    <dgm:cxn modelId="{C76AF104-E30F-411F-899A-77BE5B75778E}" type="presOf" srcId="{4A993BB6-D475-47C0-AE97-0D19E15BEA03}" destId="{C6ADDEDF-7721-4528-AC8B-9251EB7EFD53}" srcOrd="1" destOrd="0" presId="urn:microsoft.com/office/officeart/2005/8/layout/gear1"/>
    <dgm:cxn modelId="{522A07E9-2A25-4B67-8C27-1C90954BCEB0}" srcId="{F2B17099-D5B3-4BD2-A47F-137D80C8BC9A}" destId="{4F6619E9-983B-4430-A791-D7791F199E13}" srcOrd="1" destOrd="0" parTransId="{A92C8BD0-0967-449E-A28E-D05A6B452944}" sibTransId="{6098D79C-E02A-41EC-8161-BB301E341DBF}"/>
    <dgm:cxn modelId="{EB4D505B-73F0-4943-9B0C-11E27F409C6C}" type="presOf" srcId="{4F6619E9-983B-4430-A791-D7791F199E13}" destId="{A13677A3-823E-4D07-A0C7-135D2C8C102E}" srcOrd="1" destOrd="0" presId="urn:microsoft.com/office/officeart/2005/8/layout/gear1"/>
    <dgm:cxn modelId="{E062A6B4-6828-497F-9922-1E7693EA1D42}" type="presOf" srcId="{4A993BB6-D475-47C0-AE97-0D19E15BEA03}" destId="{D87B124B-EC0E-4DC0-B638-334FBBFA87EA}" srcOrd="2" destOrd="0" presId="urn:microsoft.com/office/officeart/2005/8/layout/gear1"/>
    <dgm:cxn modelId="{6A4ACB08-1320-4F97-B010-5AC9CC8F7BE0}" type="presOf" srcId="{4A993BB6-D475-47C0-AE97-0D19E15BEA03}" destId="{1EBB29A8-B1DB-43F9-88E3-CC908ADB41EE}" srcOrd="3" destOrd="0" presId="urn:microsoft.com/office/officeart/2005/8/layout/gear1"/>
    <dgm:cxn modelId="{2653DB64-97A6-4BA6-A421-00D0FEAC04AE}" type="presParOf" srcId="{CF034294-8416-466F-BEFC-D050CFDC09AF}" destId="{53A8FAB0-9307-4CF0-8354-8CE0C3C0CCE3}" srcOrd="0" destOrd="0" presId="urn:microsoft.com/office/officeart/2005/8/layout/gear1"/>
    <dgm:cxn modelId="{9A919C7A-70B0-4849-9450-74A0500482D2}" type="presParOf" srcId="{CF034294-8416-466F-BEFC-D050CFDC09AF}" destId="{762CDF7A-073A-42EA-B093-D2BDAABFCECA}" srcOrd="1" destOrd="0" presId="urn:microsoft.com/office/officeart/2005/8/layout/gear1"/>
    <dgm:cxn modelId="{43C877DC-4D19-4642-A3CA-E16EABA5BE96}" type="presParOf" srcId="{CF034294-8416-466F-BEFC-D050CFDC09AF}" destId="{2609D951-FBE9-4C34-952B-6BAF162FDC82}" srcOrd="2" destOrd="0" presId="urn:microsoft.com/office/officeart/2005/8/layout/gear1"/>
    <dgm:cxn modelId="{BAE46718-7220-4767-8D6C-CF103A8FA769}" type="presParOf" srcId="{CF034294-8416-466F-BEFC-D050CFDC09AF}" destId="{5159488C-935D-4950-A673-2B3D62EEC7E2}" srcOrd="3" destOrd="0" presId="urn:microsoft.com/office/officeart/2005/8/layout/gear1"/>
    <dgm:cxn modelId="{FFDCCF3D-34B5-4DE7-8E53-6412F9809DD0}" type="presParOf" srcId="{CF034294-8416-466F-BEFC-D050CFDC09AF}" destId="{A13677A3-823E-4D07-A0C7-135D2C8C102E}" srcOrd="4" destOrd="0" presId="urn:microsoft.com/office/officeart/2005/8/layout/gear1"/>
    <dgm:cxn modelId="{D3B6E4C2-559B-435C-AB04-5967701C2E13}" type="presParOf" srcId="{CF034294-8416-466F-BEFC-D050CFDC09AF}" destId="{92FC012E-903F-4EAC-983A-A144D2A35713}" srcOrd="5" destOrd="0" presId="urn:microsoft.com/office/officeart/2005/8/layout/gear1"/>
    <dgm:cxn modelId="{DA75FD7D-6F51-4501-B792-E01CC2DB1B3B}" type="presParOf" srcId="{CF034294-8416-466F-BEFC-D050CFDC09AF}" destId="{C7DD0BE1-421A-4418-9F74-A481D18E4F8B}" srcOrd="6" destOrd="0" presId="urn:microsoft.com/office/officeart/2005/8/layout/gear1"/>
    <dgm:cxn modelId="{738309A1-F787-4547-9E4F-87090C560E97}" type="presParOf" srcId="{CF034294-8416-466F-BEFC-D050CFDC09AF}" destId="{C6ADDEDF-7721-4528-AC8B-9251EB7EFD53}" srcOrd="7" destOrd="0" presId="urn:microsoft.com/office/officeart/2005/8/layout/gear1"/>
    <dgm:cxn modelId="{81FCFFFE-3F98-4CA7-B38C-CA0167A99923}" type="presParOf" srcId="{CF034294-8416-466F-BEFC-D050CFDC09AF}" destId="{D87B124B-EC0E-4DC0-B638-334FBBFA87EA}" srcOrd="8" destOrd="0" presId="urn:microsoft.com/office/officeart/2005/8/layout/gear1"/>
    <dgm:cxn modelId="{3174A92E-A1E5-41F6-81FF-459DA5F30461}" type="presParOf" srcId="{CF034294-8416-466F-BEFC-D050CFDC09AF}" destId="{1EBB29A8-B1DB-43F9-88E3-CC908ADB41EE}" srcOrd="9" destOrd="0" presId="urn:microsoft.com/office/officeart/2005/8/layout/gear1"/>
    <dgm:cxn modelId="{E8D48C76-FC2A-4DAE-9375-C20475D211C3}" type="presParOf" srcId="{CF034294-8416-466F-BEFC-D050CFDC09AF}" destId="{74439833-7546-4316-8FDB-0501B2084A8B}" srcOrd="10" destOrd="0" presId="urn:microsoft.com/office/officeart/2005/8/layout/gear1"/>
    <dgm:cxn modelId="{D9F5A40E-97BC-47DD-9E9D-DE7DE8149C86}" type="presParOf" srcId="{CF034294-8416-466F-BEFC-D050CFDC09AF}" destId="{101CABCD-4DBA-4CD2-9437-AD42CCFC77CE}" srcOrd="11" destOrd="0" presId="urn:microsoft.com/office/officeart/2005/8/layout/gear1"/>
    <dgm:cxn modelId="{55958278-DED4-478F-AA78-E4BED62610FB}" type="presParOf" srcId="{CF034294-8416-466F-BEFC-D050CFDC09AF}" destId="{27D5C2FD-92D4-40DD-ADE7-50ED4E2A6C6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8FAB0-9307-4CF0-8354-8CE0C3C0CCE3}">
      <dsp:nvSpPr>
        <dsp:cNvPr id="0" name=""/>
        <dsp:cNvSpPr/>
      </dsp:nvSpPr>
      <dsp:spPr>
        <a:xfrm rot="741410">
          <a:off x="3695885" y="2986854"/>
          <a:ext cx="3470126" cy="347012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384-ФЗ</a:t>
          </a:r>
          <a:r>
            <a:rPr lang="en-GB" sz="2000" b="1" kern="1200" dirty="0" smtClean="0"/>
            <a:t> </a:t>
          </a:r>
          <a:r>
            <a:rPr lang="ru-RU" sz="2000" b="1" kern="1200" dirty="0" smtClean="0"/>
            <a:t>«Технический регламент о безопасности зданий и сооружений»</a:t>
          </a:r>
          <a:endParaRPr lang="ru-RU" sz="2000" b="1" kern="1200" dirty="0"/>
        </a:p>
      </dsp:txBody>
      <dsp:txXfrm>
        <a:off x="4400029" y="3800417"/>
        <a:ext cx="2074826" cy="1783717"/>
      </dsp:txXfrm>
    </dsp:sp>
    <dsp:sp modelId="{5159488C-935D-4950-A673-2B3D62EEC7E2}">
      <dsp:nvSpPr>
        <dsp:cNvPr id="0" name=""/>
        <dsp:cNvSpPr/>
      </dsp:nvSpPr>
      <dsp:spPr>
        <a:xfrm rot="927725">
          <a:off x="1338928" y="2048469"/>
          <a:ext cx="2936887" cy="2900747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Постановления Правительства РФ от 26.12.2014 N 1521  и от 29.09.2015 N 1033</a:t>
          </a:r>
          <a:endParaRPr lang="ru-RU" sz="1400" b="1" kern="1200" dirty="0"/>
        </a:p>
      </dsp:txBody>
      <dsp:txXfrm>
        <a:off x="2074453" y="2783154"/>
        <a:ext cx="1465837" cy="1431377"/>
      </dsp:txXfrm>
    </dsp:sp>
    <dsp:sp modelId="{C7DD0BE1-421A-4418-9F74-A481D18E4F8B}">
      <dsp:nvSpPr>
        <dsp:cNvPr id="0" name=""/>
        <dsp:cNvSpPr/>
      </dsp:nvSpPr>
      <dsp:spPr>
        <a:xfrm rot="20700000">
          <a:off x="3024516" y="185499"/>
          <a:ext cx="2963204" cy="2952797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СП 59.13330.2012 «Доступность зданий и сооружений для маломобильных групп населения»</a:t>
          </a:r>
          <a:endParaRPr lang="ru-RU" sz="1400" b="1" kern="1200" dirty="0"/>
        </a:p>
      </dsp:txBody>
      <dsp:txXfrm rot="-20700000">
        <a:off x="3675051" y="832516"/>
        <a:ext cx="1662134" cy="1658761"/>
      </dsp:txXfrm>
    </dsp:sp>
    <dsp:sp modelId="{74439833-7546-4316-8FDB-0501B2084A8B}">
      <dsp:nvSpPr>
        <dsp:cNvPr id="0" name=""/>
        <dsp:cNvSpPr/>
      </dsp:nvSpPr>
      <dsp:spPr>
        <a:xfrm>
          <a:off x="3632213" y="2449538"/>
          <a:ext cx="4441761" cy="4441761"/>
        </a:xfrm>
        <a:prstGeom prst="circularArrow">
          <a:avLst>
            <a:gd name="adj1" fmla="val 4687"/>
            <a:gd name="adj2" fmla="val 299029"/>
            <a:gd name="adj3" fmla="val 2550945"/>
            <a:gd name="adj4" fmla="val 1578829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CABCD-4DBA-4CD2-9437-AD42CCFC77CE}">
      <dsp:nvSpPr>
        <dsp:cNvPr id="0" name=""/>
        <dsp:cNvSpPr/>
      </dsp:nvSpPr>
      <dsp:spPr>
        <a:xfrm>
          <a:off x="929240" y="1554367"/>
          <a:ext cx="3227217" cy="32272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5C2FD-92D4-40DD-ADE7-50ED4E2A6C66}">
      <dsp:nvSpPr>
        <dsp:cNvPr id="0" name=""/>
        <dsp:cNvSpPr/>
      </dsp:nvSpPr>
      <dsp:spPr>
        <a:xfrm>
          <a:off x="2649969" y="-248313"/>
          <a:ext cx="3479589" cy="347958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152" y="9443087"/>
            <a:ext cx="2929838" cy="497125"/>
          </a:xfrm>
          <a:prstGeom prst="rect">
            <a:avLst/>
          </a:prstGeom>
        </p:spPr>
        <p:txBody>
          <a:bodyPr vert="horz" lIns="95435" tIns="47718" rIns="95435" bIns="47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5A284AB-436F-4912-8AAD-AD47F1C15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2"/>
          </p:nvPr>
        </p:nvSpPr>
        <p:spPr>
          <a:xfrm>
            <a:off x="0" y="9443087"/>
            <a:ext cx="2929838" cy="497125"/>
          </a:xfrm>
          <a:prstGeom prst="rect">
            <a:avLst/>
          </a:prstGeom>
        </p:spPr>
        <p:txBody>
          <a:bodyPr vert="horz" lIns="95435" tIns="47718" rIns="95435" bIns="47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8" cy="497125"/>
          </a:xfrm>
          <a:prstGeom prst="rect">
            <a:avLst/>
          </a:prstGeom>
        </p:spPr>
        <p:txBody>
          <a:bodyPr vert="horz" lIns="95435" tIns="47718" rIns="95435" bIns="47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6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8" cy="497125"/>
          </a:xfrm>
          <a:prstGeom prst="rect">
            <a:avLst/>
          </a:prstGeom>
        </p:spPr>
        <p:txBody>
          <a:bodyPr vert="horz" lIns="95435" tIns="47718" rIns="95435" bIns="47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152" y="0"/>
            <a:ext cx="2929838" cy="497125"/>
          </a:xfrm>
          <a:prstGeom prst="rect">
            <a:avLst/>
          </a:prstGeom>
        </p:spPr>
        <p:txBody>
          <a:bodyPr vert="horz" lIns="95435" tIns="47718" rIns="95435" bIns="47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B6440C6-8717-47E5-AEF2-F39072D868A1}" type="datetimeFigureOut">
              <a:rPr lang="ru-RU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744538"/>
            <a:ext cx="53879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35" tIns="47718" rIns="95435" bIns="4771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5435" tIns="47718" rIns="95435" bIns="4771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087"/>
            <a:ext cx="2929838" cy="497125"/>
          </a:xfrm>
          <a:prstGeom prst="rect">
            <a:avLst/>
          </a:prstGeom>
        </p:spPr>
        <p:txBody>
          <a:bodyPr vert="horz" lIns="95435" tIns="47718" rIns="95435" bIns="47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152" y="9443087"/>
            <a:ext cx="2929838" cy="497125"/>
          </a:xfrm>
          <a:prstGeom prst="rect">
            <a:avLst/>
          </a:prstGeom>
        </p:spPr>
        <p:txBody>
          <a:bodyPr vert="horz" lIns="95435" tIns="47718" rIns="95435" bIns="47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E4ADD1D-539E-4F98-9640-55454B0EE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34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744538"/>
            <a:ext cx="53879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Считаю, что важно прежде чем спрашивать с людей, их научить, что и как необходимо сделать.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C5324-DD2A-473A-A164-D38E31F5B22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2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5673079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578" y="2647950"/>
            <a:ext cx="9908578" cy="421005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8704" y="2045797"/>
            <a:ext cx="7200800" cy="1204306"/>
          </a:xfrm>
        </p:spPr>
        <p:txBody>
          <a:bodyPr bIns="9144" anchor="b"/>
          <a:lstStyle>
            <a:lvl1pPr algn="r">
              <a:defRPr sz="3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2720" y="4149080"/>
            <a:ext cx="7053725" cy="329259"/>
          </a:xfrm>
        </p:spPr>
        <p:txBody>
          <a:bodyPr tIns="9144">
            <a:normAutofit/>
          </a:bodyPr>
          <a:lstStyle>
            <a:lvl1pPr marL="0" indent="0" algn="r">
              <a:buNone/>
              <a:defRPr kumimoji="0" lang="en-US" sz="1800" b="1" i="0" u="none" strike="noStrike" kern="1200" cap="all" spc="4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Равнобедренный треугольник 8"/>
          <p:cNvSpPr/>
          <p:nvPr userDrawn="1"/>
        </p:nvSpPr>
        <p:spPr>
          <a:xfrm>
            <a:off x="1" y="5157192"/>
            <a:ext cx="5673079" cy="1700808"/>
          </a:xfrm>
          <a:prstGeom prst="triangle">
            <a:avLst>
              <a:gd name="adj" fmla="val 590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12"/>
          <p:cNvSpPr>
            <a:spLocks noChangeArrowheads="1"/>
          </p:cNvSpPr>
          <p:nvPr userDrawn="1"/>
        </p:nvSpPr>
        <p:spPr bwMode="auto">
          <a:xfrm>
            <a:off x="1857375" y="44450"/>
            <a:ext cx="6696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Общероссийская общественная организация «Всероссийское общество инвалидов»</a:t>
            </a:r>
            <a:endParaRPr lang="ru-RU" altLang="ru-RU" sz="22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7056" y="6285122"/>
            <a:ext cx="3471684" cy="3842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44624"/>
            <a:ext cx="737076" cy="83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7056" y="6285122"/>
            <a:ext cx="3471684" cy="3842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17932" y="5870448"/>
            <a:ext cx="2357628" cy="20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640" y="6285122"/>
            <a:ext cx="51181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quarter" idx="13" hasCustomPrompt="1"/>
          </p:nvPr>
        </p:nvSpPr>
        <p:spPr>
          <a:xfrm>
            <a:off x="194472" y="1052515"/>
            <a:ext cx="9517193" cy="5256212"/>
          </a:xfrm>
          <a:prstGeom prst="rect">
            <a:avLst/>
          </a:prstGeom>
        </p:spPr>
        <p:txBody>
          <a:bodyPr/>
          <a:lstStyle>
            <a:lvl1pPr>
              <a:buNone/>
              <a:defRPr sz="2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Add text/object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520295" y="165107"/>
            <a:ext cx="8191368" cy="48101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7056" y="6285122"/>
            <a:ext cx="3471684" cy="3842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1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457056" y="6285122"/>
            <a:ext cx="3471684" cy="3842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578" y="3789040"/>
            <a:ext cx="9908578" cy="306896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645024"/>
            <a:ext cx="6753199" cy="321297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704" y="1844824"/>
            <a:ext cx="6986004" cy="1207509"/>
          </a:xfrm>
        </p:spPr>
        <p:txBody>
          <a:bodyPr bIns="9144" anchor="b"/>
          <a:lstStyle>
            <a:lvl1pPr algn="r">
              <a:defRPr kumimoji="0" 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8704" y="3315840"/>
            <a:ext cx="7053072" cy="329184"/>
          </a:xfrm>
        </p:spPr>
        <p:txBody>
          <a:bodyPr anchor="t">
            <a:noAutofit/>
          </a:bodyPr>
          <a:lstStyle>
            <a:lvl1pPr marL="0" indent="0">
              <a:buNone/>
              <a:defRPr kumimoji="0" lang="en-US" sz="2000" b="0" i="0" u="none" strike="noStrike" kern="1200" cap="all" spc="4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dirty="0" smtClean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Равнобедренный треугольник 8"/>
          <p:cNvSpPr/>
          <p:nvPr userDrawn="1"/>
        </p:nvSpPr>
        <p:spPr>
          <a:xfrm>
            <a:off x="-2578" y="5445224"/>
            <a:ext cx="6755778" cy="1412776"/>
          </a:xfrm>
          <a:prstGeom prst="triangle">
            <a:avLst>
              <a:gd name="adj" fmla="val 565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2"/>
          <p:cNvSpPr>
            <a:spLocks noChangeArrowheads="1"/>
          </p:cNvSpPr>
          <p:nvPr userDrawn="1"/>
        </p:nvSpPr>
        <p:spPr bwMode="auto">
          <a:xfrm>
            <a:off x="1857375" y="44450"/>
            <a:ext cx="6696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Общероссийская общественная организация «Всероссийское общество инвалидов»</a:t>
            </a:r>
            <a:endParaRPr lang="ru-RU" altLang="ru-RU" sz="22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6033120" y="6285122"/>
            <a:ext cx="3096344" cy="38423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44624"/>
            <a:ext cx="737076" cy="83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097280"/>
            <a:ext cx="34671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1684" y="1097280"/>
            <a:ext cx="34671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7056" y="6285122"/>
            <a:ext cx="3471684" cy="3842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097280"/>
            <a:ext cx="34671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b="1" kern="1200" cap="all" spc="400" baseline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413" y="1701848"/>
            <a:ext cx="34671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1684" y="1097280"/>
            <a:ext cx="34671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b="1" kern="1200" cap="all" spc="400" baseline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1684" y="1701848"/>
            <a:ext cx="34671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7056" y="6285122"/>
            <a:ext cx="3471684" cy="3842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7056" y="6285122"/>
            <a:ext cx="3471684" cy="3842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7056" y="6285122"/>
            <a:ext cx="3471684" cy="3842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755255" y="-755253"/>
            <a:ext cx="6858000" cy="836851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50341" y="1576104"/>
            <a:ext cx="564642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349" y="2618913"/>
            <a:ext cx="4125094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06117" y="2253385"/>
            <a:ext cx="627765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Равнобедренный треугольник 7"/>
          <p:cNvSpPr/>
          <p:nvPr userDrawn="1"/>
        </p:nvSpPr>
        <p:spPr>
          <a:xfrm rot="5400000">
            <a:off x="-999673" y="3641635"/>
            <a:ext cx="4210053" cy="2222682"/>
          </a:xfrm>
          <a:prstGeom prst="triangle">
            <a:avLst>
              <a:gd name="adj" fmla="val 567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57056" y="6285122"/>
            <a:ext cx="3471684" cy="3842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456" y="57365"/>
            <a:ext cx="737076" cy="83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197894" y="0"/>
            <a:ext cx="7708106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869531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869531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27130" y="1717501"/>
            <a:ext cx="59436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38770" y="2180529"/>
            <a:ext cx="6604590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73080" y="6237312"/>
            <a:ext cx="3319506" cy="40343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44624"/>
            <a:ext cx="737076" cy="83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580" y="5954317"/>
            <a:ext cx="3872112" cy="90368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578" y="5954317"/>
            <a:ext cx="9908578" cy="90368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365760"/>
            <a:ext cx="8147685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100629"/>
            <a:ext cx="8165916" cy="4632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1125" y="6170822"/>
            <a:ext cx="54483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0" y="5954317"/>
            <a:ext cx="3869532" cy="903683"/>
          </a:xfrm>
          <a:prstGeom prst="triangle">
            <a:avLst>
              <a:gd name="adj" fmla="val 552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7056" y="6285122"/>
            <a:ext cx="3471684" cy="3842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44624"/>
            <a:ext cx="737076" cy="833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 cap="all" baseline="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-216000" algn="l" defTabSz="914400" rtl="0" eaLnBrk="1" latinLnBrk="0" hangingPunct="1">
        <a:spcBef>
          <a:spcPts val="800"/>
        </a:spcBef>
        <a:buFont typeface="Wingdings" panose="05000000000000000000" pitchFamily="2" charset="2"/>
        <a:buChar char="§"/>
        <a:defRPr sz="2400" b="1" kern="1200">
          <a:solidFill>
            <a:srgbClr val="002060"/>
          </a:solidFill>
          <a:latin typeface="+mn-lt"/>
          <a:ea typeface="+mn-ea"/>
          <a:cs typeface="+mn-cs"/>
        </a:defRPr>
      </a:lvl1pPr>
      <a:lvl2pPr marL="0" indent="-216000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0" indent="-216000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0" indent="-216000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rgbClr val="002060"/>
          </a:solidFill>
          <a:latin typeface="+mn-lt"/>
          <a:ea typeface="+mn-ea"/>
          <a:cs typeface="+mn-cs"/>
        </a:defRPr>
      </a:lvl4pPr>
      <a:lvl5pPr marL="0" indent="-216000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rgbClr val="002060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42" y="2564904"/>
            <a:ext cx="9906000" cy="1204306"/>
          </a:xfrm>
        </p:spPr>
        <p:txBody>
          <a:bodyPr/>
          <a:lstStyle/>
          <a:p>
            <a:r>
              <a:rPr lang="ru-RU" dirty="0" smtClean="0"/>
              <a:t>Практика формирования доступной среды в современных условиях </a:t>
            </a:r>
            <a:r>
              <a:rPr lang="ru-RU" dirty="0" smtClean="0"/>
              <a:t>Нормирования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0552" y="4509120"/>
            <a:ext cx="8709918" cy="288007"/>
          </a:xfrm>
        </p:spPr>
        <p:txBody>
          <a:bodyPr>
            <a:noAutofit/>
          </a:bodyPr>
          <a:lstStyle/>
          <a:p>
            <a:r>
              <a:rPr lang="ru-RU" cap="none" dirty="0" smtClean="0"/>
              <a:t>Бухаров </a:t>
            </a:r>
            <a:r>
              <a:rPr lang="ru-RU" cap="none" dirty="0"/>
              <a:t>Е</a:t>
            </a:r>
            <a:r>
              <a:rPr lang="ru-RU" cap="none" dirty="0" smtClean="0"/>
              <a:t>вгений </a:t>
            </a:r>
            <a:r>
              <a:rPr lang="ru-RU" cap="none" dirty="0"/>
              <a:t>А</a:t>
            </a:r>
            <a:r>
              <a:rPr lang="ru-RU" cap="none" dirty="0" smtClean="0"/>
              <a:t>лександрович,</a:t>
            </a:r>
          </a:p>
          <a:p>
            <a:r>
              <a:rPr lang="ru-RU" cap="none" dirty="0"/>
              <a:t>Советник председателя ВОИ</a:t>
            </a:r>
          </a:p>
          <a:p>
            <a:r>
              <a:rPr lang="ru-RU" cap="none" dirty="0" smtClean="0"/>
              <a:t>Директор </a:t>
            </a:r>
            <a:r>
              <a:rPr lang="ru-RU" cap="none" dirty="0" smtClean="0"/>
              <a:t>АНО ЦИПИ «Общество для всех</a:t>
            </a:r>
            <a:r>
              <a:rPr lang="ru-RU" cap="none" dirty="0" smtClean="0"/>
              <a:t>»</a:t>
            </a:r>
            <a:endParaRPr lang="ru-RU" cap="none" dirty="0" smtClean="0"/>
          </a:p>
        </p:txBody>
      </p:sp>
    </p:spTree>
    <p:extLst>
      <p:ext uri="{BB962C8B-B14F-4D97-AF65-F5344CB8AC3E}">
        <p14:creationId xmlns:p14="http://schemas.microsoft.com/office/powerpoint/2010/main" val="40734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520" y="1268760"/>
            <a:ext cx="7344816" cy="4464496"/>
          </a:xfrm>
        </p:spPr>
        <p:txBody>
          <a:bodyPr/>
          <a:lstStyle/>
          <a:p>
            <a:r>
              <a:rPr lang="ru-RU" dirty="0" smtClean="0"/>
              <a:t>Согласование «отклонений» … с учетом мнения общественных объединений инвалидов</a:t>
            </a:r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r>
              <a:rPr lang="ru-RU" dirty="0" smtClean="0"/>
              <a:t>В качестве пожелания:</a:t>
            </a:r>
          </a:p>
          <a:p>
            <a:r>
              <a:rPr lang="ru-RU" dirty="0"/>
              <a:t>Необходимо проанализировать  последнюю версию СП59.13330.2012 перед ее утверждением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Вызовы для практической </a:t>
            </a:r>
            <a:r>
              <a:rPr lang="ru-RU" dirty="0"/>
              <a:t>деятельности в области </a:t>
            </a:r>
            <a:r>
              <a:rPr lang="ru-RU" dirty="0" err="1"/>
              <a:t>ббс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4</a:t>
            </a:r>
            <a:r>
              <a:rPr lang="ru-RU" dirty="0" smtClean="0"/>
              <a:t>/4)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7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854" y="64941"/>
            <a:ext cx="8827079" cy="1458899"/>
          </a:xfrm>
        </p:spPr>
        <p:txBody>
          <a:bodyPr>
            <a:noAutofit/>
          </a:bodyPr>
          <a:lstStyle/>
          <a:p>
            <a:pPr algn="l"/>
            <a:r>
              <a:rPr lang="ru-RU" sz="26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добровольной сертификации (СДС), как участник реализации программы «доступная среда» </a:t>
            </a:r>
            <a:br>
              <a:rPr lang="ru-RU" sz="26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b="1" cap="all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(на примере СДС ВОИ) </a:t>
            </a:r>
            <a:endParaRPr lang="ru-RU" sz="2600" b="1" cap="all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05148" y="1523839"/>
            <a:ext cx="5943190" cy="5105829"/>
          </a:xfrm>
          <a:prstGeom prst="triangle">
            <a:avLst>
              <a:gd name="adj" fmla="val 502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СДС  ВОИ  в Системе Государственной программы «Доступная среда 2011-2020 </a:t>
            </a:r>
            <a:r>
              <a:rPr lang="ru-RU" sz="2400" dirty="0" err="1" smtClean="0">
                <a:solidFill>
                  <a:srgbClr val="002060"/>
                </a:solidFill>
              </a:rPr>
              <a:t>гг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805147" y="5791398"/>
            <a:ext cx="5943190" cy="838270"/>
          </a:xfrm>
          <a:prstGeom prst="trapezoid">
            <a:avLst>
              <a:gd name="adj" fmla="val 6159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экспертного сообщества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1300414" y="4876921"/>
            <a:ext cx="4952658" cy="914477"/>
          </a:xfrm>
          <a:prstGeom prst="trapezoid">
            <a:avLst>
              <a:gd name="adj" fmla="val 5899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сети региональных экспертных центров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1836964" y="2895555"/>
            <a:ext cx="3879558" cy="1985497"/>
          </a:xfrm>
          <a:prstGeom prst="trapezoid">
            <a:avLst>
              <a:gd name="adj" fmla="val 5829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паспортизации объектов, их адаптации, обучении персонала, экспертизе документов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002889" y="1523839"/>
            <a:ext cx="1547706" cy="1371715"/>
          </a:xfrm>
          <a:prstGeom prst="triangle">
            <a:avLst>
              <a:gd name="adj" fmla="val 5054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ертификация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1432477" y="5476260"/>
            <a:ext cx="350825" cy="533445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4163338" y="2562707"/>
            <a:ext cx="350825" cy="533445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3047256" y="2562707"/>
            <a:ext cx="350825" cy="533445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5014871" y="4415198"/>
            <a:ext cx="350825" cy="533445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251451" y="4415198"/>
            <a:ext cx="350825" cy="533445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5782760" y="5524674"/>
            <a:ext cx="350825" cy="533445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68524" y="1523839"/>
            <a:ext cx="287873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24156" y="2902957"/>
            <a:ext cx="7243263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5112" y="4894013"/>
            <a:ext cx="7243263" cy="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4158" y="2314735"/>
            <a:ext cx="168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СДС ВОИ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25" y="1947278"/>
            <a:ext cx="788110" cy="8821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4157" y="4876922"/>
            <a:ext cx="153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СДС ВОИ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7" y="5717335"/>
            <a:ext cx="823625" cy="88215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189" y="2895555"/>
            <a:ext cx="23706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Минтруда РФ и соисполнители  по Гос. программе «Доступная среда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ООИ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Бизнес-сообщество,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38751" y="1522197"/>
            <a:ext cx="349456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трелка вверх 29"/>
          <p:cNvSpPr/>
          <p:nvPr/>
        </p:nvSpPr>
        <p:spPr>
          <a:xfrm rot="5400000">
            <a:off x="6698294" y="5962900"/>
            <a:ext cx="533445" cy="49526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67421" y="5791398"/>
            <a:ext cx="2538580" cy="10666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Передача знаний. Подготовка кадров квалифицированных экспертов/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абилитация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 вверх 31"/>
          <p:cNvSpPr/>
          <p:nvPr/>
        </p:nvSpPr>
        <p:spPr>
          <a:xfrm rot="5400000">
            <a:off x="6484828" y="4839088"/>
            <a:ext cx="533445" cy="922199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67421" y="4881052"/>
            <a:ext cx="2523615" cy="8382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Трудоустройство людей с инвалидностью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трелка вверх 33"/>
          <p:cNvSpPr/>
          <p:nvPr/>
        </p:nvSpPr>
        <p:spPr>
          <a:xfrm rot="5400000">
            <a:off x="6283928" y="3226303"/>
            <a:ext cx="533445" cy="1323999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367422" y="2996952"/>
            <a:ext cx="2523615" cy="16849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Приведение объектов и услуг к необходимому уровню доступности,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одготовка кадров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5054521" y="1947278"/>
            <a:ext cx="2158129" cy="85603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Коммуникации и признание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75" y="1733916"/>
            <a:ext cx="2477697" cy="1161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965084" y="4293096"/>
            <a:ext cx="335330" cy="1041063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7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/>
      <p:bldP spid="26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552" y="116632"/>
            <a:ext cx="8147685" cy="548640"/>
          </a:xfrm>
        </p:spPr>
        <p:txBody>
          <a:bodyPr/>
          <a:lstStyle/>
          <a:p>
            <a:r>
              <a:rPr lang="ru-RU" dirty="0" smtClean="0"/>
              <a:t>экспертные центры </a:t>
            </a:r>
            <a:r>
              <a:rPr lang="ru-RU" dirty="0" err="1" smtClean="0"/>
              <a:t>сдс</a:t>
            </a:r>
            <a:r>
              <a:rPr lang="ru-RU" dirty="0" smtClean="0"/>
              <a:t> вои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906000" cy="472073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3225378" y="4581128"/>
            <a:ext cx="288032" cy="288032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Солнце 8"/>
          <p:cNvSpPr/>
          <p:nvPr/>
        </p:nvSpPr>
        <p:spPr>
          <a:xfrm>
            <a:off x="1343551" y="1857824"/>
            <a:ext cx="288032" cy="288032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0" name="Солнце 9"/>
          <p:cNvSpPr/>
          <p:nvPr/>
        </p:nvSpPr>
        <p:spPr>
          <a:xfrm>
            <a:off x="1055519" y="2852936"/>
            <a:ext cx="288032" cy="288032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1" name="Солнце 10"/>
          <p:cNvSpPr/>
          <p:nvPr/>
        </p:nvSpPr>
        <p:spPr>
          <a:xfrm>
            <a:off x="2855185" y="4149080"/>
            <a:ext cx="288032" cy="288032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2" name="Солнце 11"/>
          <p:cNvSpPr/>
          <p:nvPr/>
        </p:nvSpPr>
        <p:spPr>
          <a:xfrm>
            <a:off x="128464" y="4293096"/>
            <a:ext cx="288032" cy="288032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Солнце 12"/>
          <p:cNvSpPr/>
          <p:nvPr/>
        </p:nvSpPr>
        <p:spPr>
          <a:xfrm>
            <a:off x="3872880" y="4865946"/>
            <a:ext cx="288032" cy="288032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4" name="Солнце 13"/>
          <p:cNvSpPr/>
          <p:nvPr/>
        </p:nvSpPr>
        <p:spPr>
          <a:xfrm>
            <a:off x="1435369" y="3069244"/>
            <a:ext cx="288032" cy="288032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5" name="Солнце 14"/>
          <p:cNvSpPr/>
          <p:nvPr/>
        </p:nvSpPr>
        <p:spPr>
          <a:xfrm>
            <a:off x="1147337" y="2702957"/>
            <a:ext cx="288032" cy="288032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6" name="Солнце 15"/>
          <p:cNvSpPr/>
          <p:nvPr/>
        </p:nvSpPr>
        <p:spPr>
          <a:xfrm>
            <a:off x="4072523" y="4602614"/>
            <a:ext cx="288032" cy="288032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7" name="Солнце 16"/>
          <p:cNvSpPr/>
          <p:nvPr/>
        </p:nvSpPr>
        <p:spPr>
          <a:xfrm>
            <a:off x="3709329" y="3837674"/>
            <a:ext cx="297038" cy="311406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59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8744" y="3429000"/>
            <a:ext cx="6875060" cy="916063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b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Вопросы и ответы</a:t>
            </a:r>
            <a:b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162674" y="2013882"/>
            <a:ext cx="4743326" cy="1232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07AB9"/>
                </a:solidFill>
                <a:latin typeface="Etelka Medium" pitchFamily="50" charset="0"/>
                <a:ea typeface="Etelka Medium" pitchFamily="50" charset="0"/>
                <a:cs typeface="Etelka Medium" pitchFamily="50" charset="0"/>
              </a:defRPr>
            </a:lvl1pPr>
          </a:lstStyle>
          <a:p>
            <a:endParaRPr lang="ru-RU" sz="32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765" y="2564904"/>
            <a:ext cx="9777536" cy="936104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dirty="0" smtClean="0"/>
              <a:t>Положительные моменты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3383556" y="3043036"/>
            <a:ext cx="2664296" cy="29192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93160" y="3933055"/>
            <a:ext cx="2664296" cy="2029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4488" y="2155898"/>
            <a:ext cx="2736304" cy="47021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9771" y="260648"/>
            <a:ext cx="8996229" cy="864096"/>
          </a:xfrm>
        </p:spPr>
        <p:txBody>
          <a:bodyPr/>
          <a:lstStyle/>
          <a:p>
            <a:r>
              <a:rPr lang="ru-RU" dirty="0" smtClean="0"/>
              <a:t>система нормативно-правовых актов в области создания доступной среды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9540" y="1276279"/>
            <a:ext cx="2952328" cy="105419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Система НПА в области доступной среды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1548" y="2322956"/>
            <a:ext cx="2232248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Конституция РФ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1548" y="3212976"/>
            <a:ext cx="2232248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Федеральные законы  РФ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1548" y="4149080"/>
            <a:ext cx="2232248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Указы Президента РФ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14313" y="3212976"/>
            <a:ext cx="2232248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Законы субъектов РФ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1548" y="5085184"/>
            <a:ext cx="2232248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Постановления Правительства РФ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1548" y="6021288"/>
            <a:ext cx="2232248" cy="836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НПА федеральных органов исполнит. власти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29264" y="1276279"/>
            <a:ext cx="2232248" cy="1054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Международные договоры и соглашения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14313" y="4149080"/>
            <a:ext cx="2232248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НПА региональных органов исполнит. власти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09184" y="4149080"/>
            <a:ext cx="2232248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НПА органов местного самоуправления</a:t>
            </a:r>
            <a:endParaRPr lang="ru-RU" dirty="0"/>
          </a:p>
        </p:txBody>
      </p:sp>
      <p:cxnSp>
        <p:nvCxnSpPr>
          <p:cNvPr id="3" name="Прямая соединительная линия 2"/>
          <p:cNvCxnSpPr>
            <a:stCxn id="7" idx="2"/>
          </p:cNvCxnSpPr>
          <p:nvPr/>
        </p:nvCxnSpPr>
        <p:spPr>
          <a:xfrm flipH="1">
            <a:off x="3066059" y="2330475"/>
            <a:ext cx="1649645" cy="88250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2"/>
            <a:endCxn id="25" idx="0"/>
          </p:cNvCxnSpPr>
          <p:nvPr/>
        </p:nvCxnSpPr>
        <p:spPr>
          <a:xfrm>
            <a:off x="4715704" y="2330475"/>
            <a:ext cx="0" cy="71256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6" idx="0"/>
            <a:endCxn id="7" idx="2"/>
          </p:cNvCxnSpPr>
          <p:nvPr/>
        </p:nvCxnSpPr>
        <p:spPr>
          <a:xfrm flipH="1" flipV="1">
            <a:off x="4715704" y="2330475"/>
            <a:ext cx="3009604" cy="160258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4" idx="1"/>
            <a:endCxn id="7" idx="3"/>
          </p:cNvCxnSpPr>
          <p:nvPr/>
        </p:nvCxnSpPr>
        <p:spPr>
          <a:xfrm flipH="1">
            <a:off x="6191868" y="1803377"/>
            <a:ext cx="113739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9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552" y="188640"/>
            <a:ext cx="8147685" cy="548640"/>
          </a:xfrm>
        </p:spPr>
        <p:txBody>
          <a:bodyPr/>
          <a:lstStyle/>
          <a:p>
            <a:r>
              <a:rPr lang="ru-RU" dirty="0" smtClean="0"/>
              <a:t>Обязательность положений сп59.13330.2012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824244"/>
              </p:ext>
            </p:extLst>
          </p:nvPr>
        </p:nvGraphicFramePr>
        <p:xfrm>
          <a:off x="892175" y="548680"/>
          <a:ext cx="8381305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1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552" y="188640"/>
            <a:ext cx="8147685" cy="548640"/>
          </a:xfrm>
        </p:spPr>
        <p:txBody>
          <a:bodyPr/>
          <a:lstStyle/>
          <a:p>
            <a:r>
              <a:rPr lang="ru-RU" dirty="0" smtClean="0"/>
              <a:t>Положительные моменты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540" y="908721"/>
            <a:ext cx="8165916" cy="4824536"/>
          </a:xfrm>
        </p:spPr>
        <p:txBody>
          <a:bodyPr/>
          <a:lstStyle/>
          <a:p>
            <a:r>
              <a:rPr lang="ru-RU" dirty="0" smtClean="0"/>
              <a:t>Пересмотр СП 59.13330.2012 с учетом реалий и опыта работы </a:t>
            </a:r>
          </a:p>
          <a:p>
            <a:r>
              <a:rPr lang="ru-RU" dirty="0" smtClean="0"/>
              <a:t>Привлечение общественных организаций инвалидов к пересмотру действующих СП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9777536" cy="1207509"/>
          </a:xfrm>
        </p:spPr>
        <p:txBody>
          <a:bodyPr/>
          <a:lstStyle/>
          <a:p>
            <a:r>
              <a:rPr lang="en-GB" dirty="0"/>
              <a:t>2</a:t>
            </a:r>
            <a:r>
              <a:rPr lang="ru-RU" dirty="0" smtClean="0"/>
              <a:t>. </a:t>
            </a:r>
            <a:r>
              <a:rPr lang="ru-RU" dirty="0" smtClean="0"/>
              <a:t>Вызовы для практической деятельности по созданию доступной среды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2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552" y="260648"/>
            <a:ext cx="8741980" cy="548640"/>
          </a:xfrm>
        </p:spPr>
        <p:txBody>
          <a:bodyPr/>
          <a:lstStyle/>
          <a:p>
            <a:r>
              <a:rPr lang="ru-RU" dirty="0" smtClean="0"/>
              <a:t>Вызовы для практической деятельности  в области </a:t>
            </a:r>
            <a:r>
              <a:rPr lang="ru-RU" dirty="0" err="1" smtClean="0"/>
              <a:t>ббс</a:t>
            </a:r>
            <a:r>
              <a:rPr lang="ru-RU" dirty="0" smtClean="0"/>
              <a:t> (1/4)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504" y="1268760"/>
            <a:ext cx="7056784" cy="434459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 должно быть противоречий между СП 59.13330.2012 и другими нормативно-правовыми актами в области проектирования и строительства</a:t>
            </a:r>
            <a:endParaRPr lang="ru-RU" dirty="0"/>
          </a:p>
          <a:p>
            <a:r>
              <a:rPr lang="ru-RU" dirty="0" smtClean="0"/>
              <a:t>Принятие  Постановления Правительства РФ о введении новой редакции СП 59.13330.2012 в качестве документа, применяемого на обязательной основе для реализации 384-ФЗ</a:t>
            </a:r>
          </a:p>
          <a:p>
            <a:r>
              <a:rPr lang="ru-RU" dirty="0" smtClean="0"/>
              <a:t>Желательно иметь сборник типовых схем и рекомендаций по реализации СП59.13330.2012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552" y="260648"/>
            <a:ext cx="8741980" cy="548640"/>
          </a:xfrm>
        </p:spPr>
        <p:txBody>
          <a:bodyPr/>
          <a:lstStyle/>
          <a:p>
            <a:r>
              <a:rPr lang="ru-RU" dirty="0" smtClean="0"/>
              <a:t>Вызовы для практической деятельности  в области </a:t>
            </a:r>
            <a:r>
              <a:rPr lang="ru-RU" dirty="0" err="1" smtClean="0"/>
              <a:t>ббс</a:t>
            </a:r>
            <a:r>
              <a:rPr lang="ru-RU" dirty="0" smtClean="0"/>
              <a:t> (2/4)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374" y="980728"/>
            <a:ext cx="6552728" cy="51125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Информирование общества, в том числе  архитекторов и строителей, суды и прокуратуру и т.д.  о развитии нормативно-правовой базы в области создания доступной среды </a:t>
            </a:r>
          </a:p>
          <a:p>
            <a:r>
              <a:rPr lang="ru-RU" dirty="0" smtClean="0"/>
              <a:t>Подготовка кадров в области проектирования и строительства,  создания безбарьерной среды  на принципах универсального дизайна, использования новых технологий и технических средств </a:t>
            </a:r>
          </a:p>
          <a:p>
            <a:r>
              <a:rPr lang="ru-RU" dirty="0"/>
              <a:t>Существует разрыв между тем, что проектируют в разделе МОДИ с учетом существующей нормативной базы, и тем, что и как закупают и монтируют на объектах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86" y="1124744"/>
            <a:ext cx="3209908" cy="24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9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Вызовы для практической </a:t>
            </a:r>
            <a:r>
              <a:rPr lang="ru-RU" dirty="0"/>
              <a:t>деятельности в области </a:t>
            </a:r>
            <a:r>
              <a:rPr lang="ru-RU" dirty="0" err="1"/>
              <a:t>ббс</a:t>
            </a:r>
            <a:r>
              <a:rPr lang="ru-RU" dirty="0"/>
              <a:t> </a:t>
            </a:r>
            <a:r>
              <a:rPr lang="ru-RU" dirty="0" smtClean="0"/>
              <a:t>(3/4)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496" y="1340768"/>
            <a:ext cx="5328592" cy="4392488"/>
          </a:xfrm>
        </p:spPr>
        <p:txBody>
          <a:bodyPr>
            <a:normAutofit/>
          </a:bodyPr>
          <a:lstStyle/>
          <a:p>
            <a:r>
              <a:rPr lang="ru-RU" dirty="0"/>
              <a:t>Необходим документ в области создания доступной среды городских территорий</a:t>
            </a:r>
          </a:p>
          <a:p>
            <a:r>
              <a:rPr lang="ru-RU" dirty="0" smtClean="0"/>
              <a:t>Необходим нормативный документ по использованию тактильных поверхностей для незрячих людей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4C00-BE4B-40DF-A4EA-8BFF1C5289F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52" y="1196752"/>
            <a:ext cx="3335135" cy="2501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53" y="3861048"/>
            <a:ext cx="3335134" cy="25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4d22ef41017405df26ffc23160b072b6cafda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31760</TotalTime>
  <Words>487</Words>
  <Application>Microsoft Office PowerPoint</Application>
  <PresentationFormat>Лист A4 (210x297 мм)</PresentationFormat>
  <Paragraphs>81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Практика формирования доступной среды в современных условиях Нормирования</vt:lpstr>
      <vt:lpstr>1. Положительные моменты</vt:lpstr>
      <vt:lpstr>система нормативно-правовых актов в области создания доступной среды</vt:lpstr>
      <vt:lpstr>Обязательность положений сп59.13330.2012</vt:lpstr>
      <vt:lpstr>Положительные моменты</vt:lpstr>
      <vt:lpstr>2. Вызовы для практической деятельности по созданию доступной среды</vt:lpstr>
      <vt:lpstr>Вызовы для практической деятельности  в области ббс (1/4)</vt:lpstr>
      <vt:lpstr>Вызовы для практической деятельности  в области ббс (2/4)</vt:lpstr>
      <vt:lpstr>Вызовы для практической деятельности в области ббс (3/4)</vt:lpstr>
      <vt:lpstr>Вызовы для практической деятельности в области ббс (4/4)</vt:lpstr>
      <vt:lpstr>Система добровольной сертификации (СДС), как участник реализации программы «доступная среда»  (на примере СДС ВОИ) </vt:lpstr>
      <vt:lpstr>экспертные центры сдс вои</vt:lpstr>
      <vt:lpstr>Спасибо за внимание! Вопросы и ответы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Помятинская Татьяна</dc:creator>
  <cp:lastModifiedBy>ebukharov</cp:lastModifiedBy>
  <cp:revision>590</cp:revision>
  <cp:lastPrinted>2015-03-02T14:52:26Z</cp:lastPrinted>
  <dcterms:created xsi:type="dcterms:W3CDTF">2012-11-19T07:30:09Z</dcterms:created>
  <dcterms:modified xsi:type="dcterms:W3CDTF">2016-11-01T04:36:01Z</dcterms:modified>
</cp:coreProperties>
</file>