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96" r:id="rId2"/>
    <p:sldId id="405" r:id="rId3"/>
    <p:sldId id="410" r:id="rId4"/>
    <p:sldId id="412" r:id="rId5"/>
    <p:sldId id="411" r:id="rId6"/>
    <p:sldId id="406" r:id="rId7"/>
    <p:sldId id="407" r:id="rId8"/>
    <p:sldId id="408" r:id="rId9"/>
  </p:sldIdLst>
  <p:sldSz cx="9144000" cy="6858000" type="screen4x3"/>
  <p:notesSz cx="6797675" cy="9928225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549A002-6BA8-4D0A-981A-1ECA2EC6191D}">
          <p14:sldIdLst>
            <p14:sldId id="396"/>
            <p14:sldId id="405"/>
            <p14:sldId id="410"/>
            <p14:sldId id="412"/>
            <p14:sldId id="411"/>
            <p14:sldId id="406"/>
            <p14:sldId id="407"/>
            <p14:sldId id="40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47" autoAdjust="0"/>
    <p:restoredTop sz="86410" autoAdjust="0"/>
  </p:normalViewPr>
  <p:slideViewPr>
    <p:cSldViewPr snapToGrid="0" snapToObjects="1">
      <p:cViewPr>
        <p:scale>
          <a:sx n="97" d="100"/>
          <a:sy n="97" d="100"/>
        </p:scale>
        <p:origin x="-1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>
        <p:scale>
          <a:sx n="100" d="100"/>
          <a:sy n="100" d="100"/>
        </p:scale>
        <p:origin x="358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715370734908138"/>
          <c:y val="6.5625000000000003E-2"/>
          <c:w val="0.47235925196850392"/>
          <c:h val="0.7085388779527559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сводов правил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6.0011227601003185E-2"/>
                  <c:y val="0.1490792322834645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885437020052876E-2"/>
                  <c:y val="-0.2617162893700787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7457291547472847E-2"/>
                  <c:y val="0.149100147637795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Пересмотрены и актуализированы 15 СП</c:v>
                </c:pt>
                <c:pt idx="1">
                  <c:v>Разработаны 12 СП</c:v>
                </c:pt>
                <c:pt idx="2">
                  <c:v>Внесены изменения в 8 СП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12</c:v>
                </c:pt>
                <c:pt idx="2">
                  <c:v>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"/>
          <c:y val="0.79542517990051786"/>
          <c:w val="1"/>
          <c:h val="0.154574803149606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72" cy="497927"/>
          </a:xfrm>
          <a:prstGeom prst="rect">
            <a:avLst/>
          </a:prstGeom>
        </p:spPr>
        <p:txBody>
          <a:bodyPr vert="horz" lIns="92013" tIns="46010" rIns="92013" bIns="460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02" y="0"/>
            <a:ext cx="2945072" cy="497927"/>
          </a:xfrm>
          <a:prstGeom prst="rect">
            <a:avLst/>
          </a:prstGeom>
        </p:spPr>
        <p:txBody>
          <a:bodyPr vert="horz" lIns="92013" tIns="46010" rIns="92013" bIns="46010" rtlCol="0"/>
          <a:lstStyle>
            <a:lvl1pPr algn="r">
              <a:defRPr sz="1200"/>
            </a:lvl1pPr>
          </a:lstStyle>
          <a:p>
            <a:fld id="{CF9A2AC0-018F-47C2-8CFA-6CE1A6D2A918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13" tIns="46010" rIns="92013" bIns="460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52" y="4778187"/>
            <a:ext cx="5437179" cy="3908411"/>
          </a:xfrm>
          <a:prstGeom prst="rect">
            <a:avLst/>
          </a:prstGeom>
        </p:spPr>
        <p:txBody>
          <a:bodyPr vert="horz" lIns="92013" tIns="46010" rIns="92013" bIns="4601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98"/>
            <a:ext cx="2945072" cy="497927"/>
          </a:xfrm>
          <a:prstGeom prst="rect">
            <a:avLst/>
          </a:prstGeom>
        </p:spPr>
        <p:txBody>
          <a:bodyPr vert="horz" lIns="92013" tIns="46010" rIns="92013" bIns="460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02" y="9430298"/>
            <a:ext cx="2945072" cy="497927"/>
          </a:xfrm>
          <a:prstGeom prst="rect">
            <a:avLst/>
          </a:prstGeom>
        </p:spPr>
        <p:txBody>
          <a:bodyPr vert="horz" lIns="92013" tIns="46010" rIns="92013" bIns="46010" rtlCol="0" anchor="b"/>
          <a:lstStyle>
            <a:lvl1pPr algn="r">
              <a:defRPr sz="1200"/>
            </a:lvl1pPr>
          </a:lstStyle>
          <a:p>
            <a:fld id="{56A26D91-7072-4ED1-B131-BD07909454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0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228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200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771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30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713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27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60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26D91-7072-4ED1-B131-BD07909454F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73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3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3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6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16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79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81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14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41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076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95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84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5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4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36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84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5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4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84" indent="0">
              <a:buNone/>
              <a:defRPr sz="900"/>
            </a:lvl2pPr>
            <a:lvl3pPr marL="685766" indent="0">
              <a:buNone/>
              <a:defRPr sz="750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5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4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76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A459-7B07-4A4A-AE73-91332D2F14FD}" type="datetimeFigureOut">
              <a:rPr lang="ru-RU" smtClean="0"/>
              <a:t>01.11.2016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5D47-BF5A-0C4E-B31E-029D5417E8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884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2" indent="-257162" algn="l" defTabSz="342884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85" indent="-214303" algn="l" defTabSz="342884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342884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342884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4" indent="-171442" algn="l" defTabSz="342884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342884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3428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555624" y="441805"/>
            <a:ext cx="7549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Минстрой России</a:t>
            </a:r>
          </a:p>
          <a:p>
            <a:pPr lvl="0"/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градостроительной деятельности и архитектуры</a:t>
            </a:r>
            <a:endParaRPr lang="ru-RU" sz="1600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55624" y="5559374"/>
            <a:ext cx="169007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А.Ю. Степанов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99624" y="1555990"/>
            <a:ext cx="7505812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sp>
        <p:nvSpPr>
          <p:cNvPr id="11" name="Прямоугольник 10"/>
          <p:cNvSpPr/>
          <p:nvPr/>
        </p:nvSpPr>
        <p:spPr>
          <a:xfrm>
            <a:off x="555624" y="3041049"/>
            <a:ext cx="784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Проектирование комфортной,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безопасной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и </a:t>
            </a:r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доступной среды.</a:t>
            </a:r>
          </a:p>
          <a:p>
            <a:r>
              <a:rPr lang="ru-RU" sz="28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Актуальные вопросы технического нормирования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9696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2015 - 2025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8300" y="1233979"/>
            <a:ext cx="66272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РАЗРАБОТКИ И АКТУАЛИЗАЦИИ НОРМАТИВНЫХ ТЕХНИЧЕСКИХ ДОКУМЕНТОВ В СТРОИТЕЛЬСТВЕ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21" y="2449962"/>
            <a:ext cx="7906290" cy="2873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Выноска 1 1"/>
          <p:cNvSpPr/>
          <p:nvPr/>
        </p:nvSpPr>
        <p:spPr>
          <a:xfrm>
            <a:off x="5579275" y="2962399"/>
            <a:ext cx="2193131" cy="674783"/>
          </a:xfrm>
          <a:prstGeom prst="borderCallout1">
            <a:avLst>
              <a:gd name="adj1" fmla="val 26524"/>
              <a:gd name="adj2" fmla="val 1042"/>
              <a:gd name="adj3" fmla="val 141374"/>
              <a:gd name="adj4" fmla="val -12993"/>
            </a:avLst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" name="TextBox 2"/>
          <p:cNvSpPr txBox="1"/>
          <p:nvPr/>
        </p:nvSpPr>
        <p:spPr>
          <a:xfrm>
            <a:off x="4516933" y="3032600"/>
            <a:ext cx="3134191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– 20% СП </a:t>
            </a:r>
          </a:p>
          <a:p>
            <a:r>
              <a:rPr lang="ru-RU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 ТРЕБОВАНИЯ </a:t>
            </a:r>
          </a:p>
          <a:p>
            <a:r>
              <a:rPr lang="ru-RU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ДОСТУПНОСТИ ЗДАНИЙ И СООРУЖЕНИЙ </a:t>
            </a:r>
          </a:p>
          <a:p>
            <a:r>
              <a:rPr lang="ru-RU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МАЛОМОБИЛЬНЫХ ГРУПП НАСЕЛЕНИЯ</a:t>
            </a:r>
          </a:p>
          <a:p>
            <a:r>
              <a:rPr lang="ru-RU" sz="105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9625" y="1132558"/>
            <a:ext cx="7907086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1933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5003119" y="2417217"/>
            <a:ext cx="3143321" cy="614297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350"/>
          </a:p>
        </p:txBody>
      </p:sp>
      <p:sp>
        <p:nvSpPr>
          <p:cNvPr id="8" name="Прямоугольник 7"/>
          <p:cNvSpPr/>
          <p:nvPr/>
        </p:nvSpPr>
        <p:spPr>
          <a:xfrm>
            <a:off x="797719" y="2438739"/>
            <a:ext cx="3629138" cy="592776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350"/>
          </a:p>
        </p:txBody>
      </p:sp>
      <p:sp>
        <p:nvSpPr>
          <p:cNvPr id="10" name="AutoShape 14" descr="Edit a document interface symbol of stroke free icon"/>
          <p:cNvSpPr>
            <a:spLocks noChangeAspect="1" noChangeArrowheads="1"/>
          </p:cNvSpPr>
          <p:nvPr/>
        </p:nvSpPr>
        <p:spPr bwMode="auto">
          <a:xfrm>
            <a:off x="1259681" y="74890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11" name="AutoShape 16" descr="Edit a document interface symbol of stroke free icon"/>
          <p:cNvSpPr>
            <a:spLocks noChangeAspect="1" noChangeArrowheads="1"/>
          </p:cNvSpPr>
          <p:nvPr/>
        </p:nvSpPr>
        <p:spPr bwMode="auto">
          <a:xfrm>
            <a:off x="1373981" y="863209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27" name="AutoShape 24" descr="Information letter outline free icon"/>
          <p:cNvSpPr>
            <a:spLocks noChangeAspect="1" noChangeArrowheads="1"/>
          </p:cNvSpPr>
          <p:nvPr/>
        </p:nvSpPr>
        <p:spPr bwMode="auto">
          <a:xfrm>
            <a:off x="1488281" y="977509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4050" y="2539699"/>
            <a:ext cx="227647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450"/>
              </a:spcAft>
            </a:pP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СВОДА ПРАВИЛ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03119" y="3218230"/>
            <a:ext cx="31433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03" indent="-214303" algn="just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ОБЛАСТИ ПРОЕКТИРОВАНИЯ  ЖИЛЫХ, ОБЩЕСТВЕННЫХ И ПРОИЗВОДСТВЕННЫХ ЗДАНИЙ, ГРАДОСТРОИТЕЛЬСТВА И БЛАГОУСТРОЙСТВА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71352" y="3218230"/>
            <a:ext cx="18020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03" indent="-214303" algn="just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140.13330.2012 </a:t>
            </a:r>
            <a:r>
              <a:rPr lang="ru-RU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«Городская среда. Правила проектирования для маломобильных групп населения»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7719" y="3218230"/>
            <a:ext cx="17132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03" indent="-214303" algn="just">
              <a:lnSpc>
                <a:spcPct val="150000"/>
              </a:lnSpc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59.13330.2012 </a:t>
            </a:r>
            <a:r>
              <a:rPr lang="ru-RU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«Доступность зданий и сооружений для маломобильных групп населения»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88461" y="2535797"/>
            <a:ext cx="268349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450"/>
              </a:spcAft>
            </a:pP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50 СВОДОВ ПРАВИЛ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2017</a:t>
            </a:r>
            <a:endParaRPr lang="ru-RU" sz="2000" dirty="0">
              <a:solidFill>
                <a:srgbClr val="1F497D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99625" y="1132558"/>
            <a:ext cx="7920261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  <p:sp>
        <p:nvSpPr>
          <p:cNvPr id="22" name="Прямоугольник 21"/>
          <p:cNvSpPr/>
          <p:nvPr/>
        </p:nvSpPr>
        <p:spPr>
          <a:xfrm>
            <a:off x="544970" y="1263962"/>
            <a:ext cx="7974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СВОДЫ ПРАВИЛ СОДЕРЖАЩИЕ ТРЕБОВАНИЯ К ДОСТУПНОСТИ ЗДАНИЙ </a:t>
            </a:r>
            <a:r>
              <a:rPr lang="ru-RU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 ДЛЯ МАЛОМОБИЛЬНЫХ ГРУПП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21129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79296" y="3126176"/>
            <a:ext cx="2307431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450"/>
              </a:spcAft>
            </a:pPr>
            <a:r>
              <a:rPr lang="ru-RU" sz="105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методических пособий и научно-практические мероприятия (семинары) по вопросам применения нормативных технических документов при проектировании и строительстве зданий и сооружений, доступных для маломобильных групп населения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26261" y="3126177"/>
            <a:ext cx="2808538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450"/>
              </a:spcAft>
            </a:pPr>
            <a:r>
              <a:rPr lang="ru-RU" sz="105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и анализ нормативных технических документов в строительстве и формирование перспективного состава комплекса НТД в области безопасности от несчастных случаев и доступности пользования, выявления несоответствий в части требований по доступности для маломобильных групп населения и </a:t>
            </a:r>
            <a:r>
              <a:rPr lang="ru-RU" sz="105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105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устранения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8016" y="2787647"/>
            <a:ext cx="1708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</a:rPr>
              <a:t>Направление №1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61435" y="2787647"/>
            <a:ext cx="1708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</a:rPr>
              <a:t>Направление №2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79296" y="2792111"/>
            <a:ext cx="17089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chemeClr val="tx2"/>
                </a:solidFill>
              </a:rPr>
              <a:t>Направление №3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99625" y="2525486"/>
            <a:ext cx="7907085" cy="3164114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350"/>
          </a:p>
        </p:txBody>
      </p:sp>
      <p:sp>
        <p:nvSpPr>
          <p:cNvPr id="6" name="Прямоугольник 5"/>
          <p:cNvSpPr/>
          <p:nvPr/>
        </p:nvSpPr>
        <p:spPr>
          <a:xfrm>
            <a:off x="3661435" y="3130665"/>
            <a:ext cx="1846101" cy="2273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НИОКР в целях определения нормируемых параметров НТД в области безопасности от несчастных случаев и доступности </a:t>
            </a:r>
            <a:r>
              <a:rPr lang="ru-RU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маломобильных групп </a:t>
            </a:r>
            <a:r>
              <a:rPr lang="ru-RU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2017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8301" y="1233979"/>
            <a:ext cx="79784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МЕРОПРИЯТИЙ В ПОДДЕРЖКУ ПРИМЕНЕНИЯ ТРЕБОВАНИЙ К ДОСТУПНОСТИ ЗДАНИЙ И СООРУЖЕНИЙ ДЛЯ МАЛОМОБИЛЬНЫХ ГРУПП НАСЕЛЕНИЯ И МЕТОДИЧЕСКАЯ ДЕЯТЕЛЬНОСТЬ</a:t>
            </a: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599625" y="1132558"/>
            <a:ext cx="7907086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17048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964075132"/>
              </p:ext>
            </p:extLst>
          </p:nvPr>
        </p:nvGraphicFramePr>
        <p:xfrm>
          <a:off x="599625" y="2242559"/>
          <a:ext cx="7907085" cy="3969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2016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8301" y="1233979"/>
            <a:ext cx="79784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АКТУАЛИЗАЦИЯ СВОДОВ ПРАВИЛ С УЧЕТОМ ТРЕБОВАНИЙ К ДОСТУПНОСТИ ЗДАНИЙ И СООРУЖЕНИЙ ДЛЯ МАЛОМОБИЛЬНЫХ ГРУПП НАСЕЛЕНИЯ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99625" y="1132558"/>
            <a:ext cx="7907086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58125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4" descr="Edit a document interface symbol of stroke free icon"/>
          <p:cNvSpPr>
            <a:spLocks noChangeAspect="1" noChangeArrowheads="1"/>
          </p:cNvSpPr>
          <p:nvPr/>
        </p:nvSpPr>
        <p:spPr bwMode="auto">
          <a:xfrm>
            <a:off x="1259681" y="74890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11" name="AutoShape 16" descr="Edit a document interface symbol of stroke free icon"/>
          <p:cNvSpPr>
            <a:spLocks noChangeAspect="1" noChangeArrowheads="1"/>
          </p:cNvSpPr>
          <p:nvPr/>
        </p:nvSpPr>
        <p:spPr bwMode="auto">
          <a:xfrm>
            <a:off x="1373981" y="863209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27" name="AutoShape 24" descr="Information letter outline free icon"/>
          <p:cNvSpPr>
            <a:spLocks noChangeAspect="1" noChangeArrowheads="1"/>
          </p:cNvSpPr>
          <p:nvPr/>
        </p:nvSpPr>
        <p:spPr bwMode="auto">
          <a:xfrm>
            <a:off x="1488281" y="977509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6142" y="1649990"/>
            <a:ext cx="89178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141.13330.2012 </a:t>
            </a:r>
            <a:r>
              <a:rPr lang="ru-RU" sz="1400" i="1" dirty="0"/>
              <a:t>«Учреждения социального обслуживания маломобильных групп населения. Правила расчета и размещения»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142.13330.2012 </a:t>
            </a:r>
            <a:r>
              <a:rPr lang="ru-RU" sz="1400" i="1" dirty="0"/>
              <a:t>«Здания центров </a:t>
            </a:r>
            <a:r>
              <a:rPr lang="ru-RU" sz="1400" i="1" dirty="0" err="1"/>
              <a:t>ресоциализации</a:t>
            </a:r>
            <a:r>
              <a:rPr lang="ru-RU" sz="1400" i="1" dirty="0"/>
              <a:t>. Правила проектирования»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143.13330.2012 </a:t>
            </a:r>
            <a:r>
              <a:rPr lang="ru-RU" sz="1400" i="1" dirty="0"/>
              <a:t>«Помещения для досуговой и физкультурно-оздоровительной деятельности маломобильных групп населения»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144.13330.2012 </a:t>
            </a:r>
            <a:r>
              <a:rPr lang="ru-RU" sz="1400" i="1" dirty="0"/>
              <a:t>«Центры и отделения гериатрического обслуживания. Правила проектирования»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145.13330.2012 </a:t>
            </a:r>
            <a:r>
              <a:rPr lang="ru-RU" sz="1400" i="1" dirty="0"/>
              <a:t>«Дома-интернаты. Правила проектирования»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146.13330.2012 </a:t>
            </a:r>
            <a:r>
              <a:rPr lang="ru-RU" sz="1400" i="1" dirty="0"/>
              <a:t>«Геронтологические центры, дома сестринского ухода, хосписы. Правила проектирования»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147.13330.2012  </a:t>
            </a:r>
            <a:r>
              <a:rPr lang="ru-RU" sz="1400" i="1" dirty="0"/>
              <a:t>«Здания для учреждений социального обслуживания. Правила реконструкции»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148.13330.2012 </a:t>
            </a:r>
            <a:r>
              <a:rPr lang="ru-RU" sz="1400" i="1" dirty="0"/>
              <a:t>«Помещения в учреждениях социального и медицинского обслуживания. Правила проектирования»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149.13330.2012 </a:t>
            </a:r>
            <a:r>
              <a:rPr lang="ru-RU" sz="1400" i="1" dirty="0"/>
              <a:t>«Реабилитационные центры для детей и подростков с ограниченными возможностями. Правила проектирования» </a:t>
            </a:r>
            <a:endParaRPr lang="ru-RU" sz="14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150.13330.2012 </a:t>
            </a:r>
            <a:r>
              <a:rPr lang="ru-RU" sz="1400" i="1" dirty="0"/>
              <a:t>«Дома-интернаты для детей-инвалидов» Правила проектирования»</a:t>
            </a:r>
            <a:endParaRPr lang="ru-RU" sz="1400" dirty="0"/>
          </a:p>
          <a:p>
            <a:pPr marL="284400" indent="-2844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59.13330.2012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«Доступность зданий и сооружений для маломобильных групп населения»</a:t>
            </a:r>
          </a:p>
          <a:p>
            <a:pPr marL="284400" indent="-28440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42.133330.2011</a:t>
            </a: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«СНиП 2.07.01-89* Градостроительство. </a:t>
            </a:r>
            <a:r>
              <a:rPr lang="ru-RU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Планировка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застройка городских и сельских поселений»</a:t>
            </a:r>
          </a:p>
          <a:p>
            <a:pPr marL="284400" indent="-2844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82.13330.2011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«СНиП III-10-75 Благоустройство территорий»</a:t>
            </a:r>
          </a:p>
          <a:p>
            <a:pPr marL="284400" indent="-2844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55.13330.2011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«СНиП 31-02-2001 Дома жилые одноквартирные»</a:t>
            </a:r>
          </a:p>
          <a:p>
            <a:pPr marL="284400" indent="-284400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54.13330.2011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«СНиП 31-01-2003 Здания жилые многоквартирные»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2016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28301" y="1233979"/>
            <a:ext cx="7978410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ПЕРЕСМОТРЕНЫ И АКТУАЛИЗИРОВАНЫ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99625" y="1132558"/>
            <a:ext cx="7907086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290124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0140" y="1796795"/>
            <a:ext cx="7086599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Административные здания Пенсионного фонда Российской Федерации. Правила проектирования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«Здания дошкольных образовательных организаций.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«Здания общеобразовательных учреждений.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«Здания профессиональных образовательных организаций начального и среднего профессионального образования.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«Здания образовательных организаций высшего образования.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Стадионы футбольные. Правила проектирования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Здания гостиниц. Правила проектирования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«Бассейны для плавания. Правила проектирования» 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«Спортивные сооружения.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«Здания театрально-зрелищные.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«Храмы православные.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«Здания и комплексы высотные. Правила проектирования»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2016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8301" y="1233979"/>
            <a:ext cx="7978410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</a:t>
            </a: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599625" y="1132558"/>
            <a:ext cx="7907086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11418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310" y="2150253"/>
            <a:ext cx="6821715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136.13330.2012 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«Здания и сооружения. Общие положения проектирования с учетом доступности для маломобильных групп населения»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137.13330.2012 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«Жилая среда с планировочными элементами, доступными инвалидам.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138.13330.2012 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«Общественные здания и сооружения, доступные маломобильным группам населения.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139.13330.2012 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«Здания и помещения с местами труда для инвалидов. Правила проектирования»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140.13330.2012 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«Городская среда. Правила проектирования для маломобильных групп населения»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158.13330.2014 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«Здания и помещения медицинских организаций. Правила проектирования</a:t>
            </a:r>
            <a:r>
              <a:rPr lang="ru-RU" sz="13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118.13330.2012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«СНиП 31-06-2009 Общественные здания и сооружения».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 44.13330.2011 </a:t>
            </a:r>
            <a:r>
              <a:rPr lang="ru-RU" sz="13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«СНиП 2.09.04-87*   Административные и бытовые здания»</a:t>
            </a:r>
          </a:p>
          <a:p>
            <a:pPr marL="128582" indent="-128582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ru-RU" sz="13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4971" y="687064"/>
            <a:ext cx="46839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F497D"/>
                </a:solidFill>
                <a:latin typeface="Times New Roman" panose="02020603050405020304" pitchFamily="18" charset="0"/>
              </a:rPr>
              <a:t>2015 - </a:t>
            </a:r>
            <a:r>
              <a:rPr lang="ru-RU" sz="2000" dirty="0" smtClean="0">
                <a:solidFill>
                  <a:srgbClr val="1F497D"/>
                </a:solidFill>
                <a:latin typeface="Times New Roman" panose="02020603050405020304" pitchFamily="18" charset="0"/>
              </a:rPr>
              <a:t>2016</a:t>
            </a:r>
            <a:endParaRPr lang="ru-RU" sz="2000" dirty="0">
              <a:solidFill>
                <a:srgbClr val="1F497D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8301" y="1233979"/>
            <a:ext cx="7978410" cy="416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450"/>
              </a:spcAft>
            </a:pP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</a:t>
            </a:r>
            <a:endParaRPr lang="ru-RU" sz="1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99625" y="1132558"/>
            <a:ext cx="7907086" cy="0"/>
          </a:xfrm>
          <a:prstGeom prst="line">
            <a:avLst/>
          </a:prstGeom>
          <a:noFill/>
          <a:ln w="952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35689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11091</TotalTime>
  <Words>673</Words>
  <Application>Microsoft Office PowerPoint</Application>
  <PresentationFormat>Экран (4:3)</PresentationFormat>
  <Paragraphs>82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apple</dc:creator>
  <cp:lastModifiedBy>Александр</cp:lastModifiedBy>
  <cp:revision>461</cp:revision>
  <cp:lastPrinted>2016-10-26T11:31:02Z</cp:lastPrinted>
  <dcterms:created xsi:type="dcterms:W3CDTF">2015-01-08T03:20:33Z</dcterms:created>
  <dcterms:modified xsi:type="dcterms:W3CDTF">2016-10-31T22:26:47Z</dcterms:modified>
</cp:coreProperties>
</file>