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6" r:id="rId2"/>
  </p:sldMasterIdLst>
  <p:notesMasterIdLst>
    <p:notesMasterId r:id="rId17"/>
  </p:notesMasterIdLst>
  <p:handoutMasterIdLst>
    <p:handoutMasterId r:id="rId18"/>
  </p:handoutMasterIdLst>
  <p:sldIdLst>
    <p:sldId id="256" r:id="rId3"/>
    <p:sldId id="309" r:id="rId4"/>
    <p:sldId id="310" r:id="rId5"/>
    <p:sldId id="311" r:id="rId6"/>
    <p:sldId id="280" r:id="rId7"/>
    <p:sldId id="293" r:id="rId8"/>
    <p:sldId id="282" r:id="rId9"/>
    <p:sldId id="291" r:id="rId10"/>
    <p:sldId id="279" r:id="rId11"/>
    <p:sldId id="288" r:id="rId12"/>
    <p:sldId id="302" r:id="rId13"/>
    <p:sldId id="308" r:id="rId14"/>
    <p:sldId id="312" r:id="rId15"/>
    <p:sldId id="284" r:id="rId1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8E967E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05" autoAdjust="0"/>
    <p:restoredTop sz="94660"/>
  </p:normalViewPr>
  <p:slideViewPr>
    <p:cSldViewPr>
      <p:cViewPr varScale="1">
        <p:scale>
          <a:sx n="114" d="100"/>
          <a:sy n="114" d="100"/>
        </p:scale>
        <p:origin x="11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621003359190095E-2"/>
          <c:y val="0"/>
          <c:w val="0.81900930795070703"/>
          <c:h val="1"/>
        </c:manualLayout>
      </c:layout>
      <c:pieChart>
        <c:varyColors val="1"/>
        <c:ser>
          <c:idx val="0"/>
          <c:order val="0"/>
          <c:tx>
            <c:strRef>
              <c:f>Кабель!$B$3</c:f>
              <c:strCache>
                <c:ptCount val="1"/>
                <c:pt idx="0">
                  <c:v>Кабельная промышленность</c:v>
                </c:pt>
              </c:strCache>
            </c:strRef>
          </c:tx>
          <c:spPr>
            <a:solidFill>
              <a:srgbClr val="B4DCFA">
                <a:lumMod val="75000"/>
              </a:srgbClr>
            </a:solidFill>
          </c:spPr>
          <c:explosion val="25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BD83-4600-A95B-4A23F42F9E76}"/>
              </c:ext>
            </c:extLst>
          </c:dPt>
          <c:dLbls>
            <c:dLbl>
              <c:idx val="0"/>
              <c:layout>
                <c:manualLayout>
                  <c:x val="-3.8293830880220203E-2"/>
                  <c:y val="4.2034417593344101E-2"/>
                </c:manualLayout>
              </c:layout>
              <c:tx>
                <c:rich>
                  <a:bodyPr/>
                  <a:lstStyle/>
                  <a:p>
                    <a:pPr>
                      <a:defRPr sz="990" baseline="0"/>
                    </a:pPr>
                    <a:r>
                      <a:rPr lang="ru-RU" sz="990" baseline="0" dirty="0"/>
                      <a:t>Контра</a:t>
                    </a:r>
                  </a:p>
                  <a:p>
                    <a:pPr>
                      <a:defRPr sz="990" baseline="0"/>
                    </a:pPr>
                    <a:r>
                      <a:rPr lang="ru-RU" sz="990" baseline="0" dirty="0"/>
                      <a:t>факт
21%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83-4600-A95B-4A23F42F9E7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D83-4600-A95B-4A23F42F9E7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Кабель!$B$18:$B$19</c:f>
              <c:strCache>
                <c:ptCount val="2"/>
                <c:pt idx="0">
                  <c:v>Контрафакт</c:v>
                </c:pt>
                <c:pt idx="1">
                  <c:v>Объем производства</c:v>
                </c:pt>
              </c:strCache>
            </c:strRef>
          </c:cat>
          <c:val>
            <c:numRef>
              <c:f>Кабель!$G$18:$G$19</c:f>
              <c:numCache>
                <c:formatCode>0.0</c:formatCode>
                <c:ptCount val="2"/>
                <c:pt idx="0" formatCode="General">
                  <c:v>43</c:v>
                </c:pt>
                <c:pt idx="1">
                  <c:v>161.44268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83-4600-A95B-4A23F42F9E7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10-24T23:25:56.624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4A25E6-4269-48FB-9431-0141DD52DDC7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D4E2384-359E-4776-A4CD-893DA1F7565A}">
      <dgm:prSet phldrT="[Текст]"/>
      <dgm:spPr/>
      <dgm:t>
        <a:bodyPr/>
        <a:lstStyle/>
        <a:p>
          <a:r>
            <a:rPr lang="ru-RU" dirty="0"/>
            <a:t>Механизм контроля и мониторинга</a:t>
          </a:r>
        </a:p>
      </dgm:t>
    </dgm:pt>
    <dgm:pt modelId="{F27503B6-1F0E-4A4A-B656-9D2ACEC3CEB5}" type="parTrans" cxnId="{FB05F2B6-B175-4F2C-9AEE-C81E8856C433}">
      <dgm:prSet/>
      <dgm:spPr/>
      <dgm:t>
        <a:bodyPr/>
        <a:lstStyle/>
        <a:p>
          <a:endParaRPr lang="ru-RU"/>
        </a:p>
      </dgm:t>
    </dgm:pt>
    <dgm:pt modelId="{9136069D-F09A-44DE-A191-DF61C681B9A3}" type="sibTrans" cxnId="{FB05F2B6-B175-4F2C-9AEE-C81E8856C433}">
      <dgm:prSet/>
      <dgm:spPr/>
      <dgm:t>
        <a:bodyPr/>
        <a:lstStyle/>
        <a:p>
          <a:endParaRPr lang="ru-RU"/>
        </a:p>
      </dgm:t>
    </dgm:pt>
    <dgm:pt modelId="{75B44943-D760-45C1-B356-6F02D70D5F79}">
      <dgm:prSet phldrT="[Текст]"/>
      <dgm:spPr/>
      <dgm:t>
        <a:bodyPr/>
        <a:lstStyle/>
        <a:p>
          <a:r>
            <a:rPr lang="ru-RU" b="1" dirty="0"/>
            <a:t>Цель: получить информацию о предполагаемых нарушениях.</a:t>
          </a:r>
        </a:p>
        <a:p>
          <a:r>
            <a:rPr lang="ru-RU" dirty="0"/>
            <a:t>Исполнение:</a:t>
          </a:r>
        </a:p>
        <a:p>
          <a:r>
            <a:rPr lang="ru-RU" dirty="0"/>
            <a:t>- Мониторинг тендеров</a:t>
          </a:r>
        </a:p>
        <a:p>
          <a:r>
            <a:rPr lang="ru-RU" dirty="0"/>
            <a:t>- Заявления от участников рынка (производители, дистрибуторы)</a:t>
          </a:r>
        </a:p>
        <a:p>
          <a:r>
            <a:rPr lang="ru-RU" dirty="0"/>
            <a:t>-Жалобы потребителей</a:t>
          </a:r>
        </a:p>
        <a:p>
          <a:r>
            <a:rPr lang="ru-RU" dirty="0"/>
            <a:t>- «тайный» покупатель</a:t>
          </a:r>
        </a:p>
        <a:p>
          <a:r>
            <a:rPr lang="ru-RU" dirty="0"/>
            <a:t>- Предоставление возможности бесплатной экспертизы для потребителей КПП</a:t>
          </a:r>
        </a:p>
      </dgm:t>
    </dgm:pt>
    <dgm:pt modelId="{4D77C410-77F3-4800-8E95-E3A5D5E3DCB3}" type="parTrans" cxnId="{6AA2903A-F952-4F85-A3E0-3CBECF95673E}">
      <dgm:prSet/>
      <dgm:spPr/>
      <dgm:t>
        <a:bodyPr/>
        <a:lstStyle/>
        <a:p>
          <a:endParaRPr lang="ru-RU"/>
        </a:p>
      </dgm:t>
    </dgm:pt>
    <dgm:pt modelId="{E792E5B1-0E77-4029-AB5C-5B54B2D11D99}" type="sibTrans" cxnId="{6AA2903A-F952-4F85-A3E0-3CBECF95673E}">
      <dgm:prSet/>
      <dgm:spPr/>
      <dgm:t>
        <a:bodyPr/>
        <a:lstStyle/>
        <a:p>
          <a:endParaRPr lang="ru-RU"/>
        </a:p>
      </dgm:t>
    </dgm:pt>
    <dgm:pt modelId="{6251A298-F252-444D-A703-4A054B9655CE}">
      <dgm:prSet phldrT="[Текст]"/>
      <dgm:spPr/>
      <dgm:t>
        <a:bodyPr/>
        <a:lstStyle/>
        <a:p>
          <a:r>
            <a:rPr lang="ru-RU" dirty="0"/>
            <a:t>Механизм реализации</a:t>
          </a:r>
        </a:p>
      </dgm:t>
    </dgm:pt>
    <dgm:pt modelId="{E43EAF49-9839-4BEF-A438-76A46814B6AF}" type="parTrans" cxnId="{24706C2E-9F10-4266-ADF7-846865792F6D}">
      <dgm:prSet/>
      <dgm:spPr/>
      <dgm:t>
        <a:bodyPr/>
        <a:lstStyle/>
        <a:p>
          <a:endParaRPr lang="ru-RU"/>
        </a:p>
      </dgm:t>
    </dgm:pt>
    <dgm:pt modelId="{3BE025B1-2CAD-4AA3-B75E-2DC8D90E8621}" type="sibTrans" cxnId="{24706C2E-9F10-4266-ADF7-846865792F6D}">
      <dgm:prSet/>
      <dgm:spPr/>
      <dgm:t>
        <a:bodyPr/>
        <a:lstStyle/>
        <a:p>
          <a:endParaRPr lang="ru-RU"/>
        </a:p>
      </dgm:t>
    </dgm:pt>
    <dgm:pt modelId="{ACB21439-56AB-464E-B973-27EEE6FE1296}">
      <dgm:prSet phldrT="[Текст]"/>
      <dgm:spPr/>
      <dgm:t>
        <a:bodyPr/>
        <a:lstStyle/>
        <a:p>
          <a:r>
            <a:rPr lang="ru-RU" b="1" dirty="0"/>
            <a:t>Цель: подтвердить факт наличия нарушения.</a:t>
          </a:r>
        </a:p>
        <a:p>
          <a:r>
            <a:rPr lang="ru-RU" dirty="0"/>
            <a:t>Исполнение:</a:t>
          </a:r>
        </a:p>
        <a:p>
          <a:r>
            <a:rPr lang="ru-RU" dirty="0"/>
            <a:t>- Заседание КС и составление доп. Соглашения к договору</a:t>
          </a:r>
        </a:p>
        <a:p>
          <a:r>
            <a:rPr lang="ru-RU" dirty="0"/>
            <a:t>- Составление плана проверок на основании мониторинга</a:t>
          </a:r>
        </a:p>
        <a:p>
          <a:r>
            <a:rPr lang="ru-RU" dirty="0"/>
            <a:t>- Получение образцов продукции (во время входного контроля, закупка третьей компанией, отобранные и предоставленные образцы)</a:t>
          </a:r>
        </a:p>
        <a:p>
          <a:r>
            <a:rPr lang="ru-RU" dirty="0"/>
            <a:t>- Запрос ТУ, выписки о технических характеристиках ( в том числе проверка соответствия ГОСТ и ТР)</a:t>
          </a:r>
        </a:p>
        <a:p>
          <a:r>
            <a:rPr lang="ru-RU" dirty="0"/>
            <a:t>- Испытания и проверка в аккредитованных лабораториях</a:t>
          </a:r>
        </a:p>
        <a:p>
          <a:r>
            <a:rPr lang="ru-RU" dirty="0"/>
            <a:t>- Получение протокола проверки</a:t>
          </a:r>
        </a:p>
        <a:p>
          <a:r>
            <a:rPr lang="ru-RU" dirty="0"/>
            <a:t>- Направление Общественного требования, обсуждение с проверяемой компанией</a:t>
          </a:r>
        </a:p>
      </dgm:t>
    </dgm:pt>
    <dgm:pt modelId="{7ED5D217-9111-4CD0-8D5B-7B39DF48DC47}" type="parTrans" cxnId="{6288C386-DF8B-4716-8669-7906A4C6C3BC}">
      <dgm:prSet/>
      <dgm:spPr/>
      <dgm:t>
        <a:bodyPr/>
        <a:lstStyle/>
        <a:p>
          <a:endParaRPr lang="ru-RU"/>
        </a:p>
      </dgm:t>
    </dgm:pt>
    <dgm:pt modelId="{D9940D78-CE98-4B1B-857E-AEF1A1ADBE4C}" type="sibTrans" cxnId="{6288C386-DF8B-4716-8669-7906A4C6C3BC}">
      <dgm:prSet/>
      <dgm:spPr/>
      <dgm:t>
        <a:bodyPr/>
        <a:lstStyle/>
        <a:p>
          <a:endParaRPr lang="ru-RU"/>
        </a:p>
      </dgm:t>
    </dgm:pt>
    <dgm:pt modelId="{79005B86-F1E0-4D30-B0E1-A90E3F35EF13}">
      <dgm:prSet phldrT="[Текст]"/>
      <dgm:spPr/>
      <dgm:t>
        <a:bodyPr/>
        <a:lstStyle/>
        <a:p>
          <a:r>
            <a:rPr lang="ru-RU" dirty="0"/>
            <a:t>Механизм реагирования</a:t>
          </a:r>
        </a:p>
      </dgm:t>
    </dgm:pt>
    <dgm:pt modelId="{6EA70432-9182-46E8-930D-9ADCFA8D1BE1}" type="parTrans" cxnId="{70BAF179-F716-4540-A3B0-0E71D92B07E5}">
      <dgm:prSet/>
      <dgm:spPr/>
      <dgm:t>
        <a:bodyPr/>
        <a:lstStyle/>
        <a:p>
          <a:endParaRPr lang="ru-RU"/>
        </a:p>
      </dgm:t>
    </dgm:pt>
    <dgm:pt modelId="{85889842-DCD1-498A-B30E-6ABF9D280BE6}" type="sibTrans" cxnId="{70BAF179-F716-4540-A3B0-0E71D92B07E5}">
      <dgm:prSet/>
      <dgm:spPr/>
      <dgm:t>
        <a:bodyPr/>
        <a:lstStyle/>
        <a:p>
          <a:endParaRPr lang="ru-RU"/>
        </a:p>
      </dgm:t>
    </dgm:pt>
    <dgm:pt modelId="{B12E6051-70A5-4146-824E-FE09218D972C}">
      <dgm:prSet phldrT="[Текст]" custT="1"/>
      <dgm:spPr/>
      <dgm:t>
        <a:bodyPr/>
        <a:lstStyle/>
        <a:p>
          <a:r>
            <a:rPr lang="ru-RU" sz="1000" b="1" dirty="0"/>
            <a:t>Цель: удаление фальсифицированной продукции с рынка, наказание нарушителей. Информирование рынка.</a:t>
          </a:r>
        </a:p>
        <a:p>
          <a:r>
            <a:rPr lang="ru-RU" sz="1000" dirty="0"/>
            <a:t>Исполнение:</a:t>
          </a:r>
        </a:p>
        <a:p>
          <a:r>
            <a:rPr lang="ru-RU" sz="1000" dirty="0"/>
            <a:t>- Публикация в СМИ протокола проверки (любой результат)</a:t>
          </a:r>
        </a:p>
        <a:p>
          <a:r>
            <a:rPr lang="ru-RU" sz="1000" dirty="0"/>
            <a:t>- Направление Общественного требования о изъятии продукции с рынка</a:t>
          </a:r>
        </a:p>
        <a:p>
          <a:r>
            <a:rPr lang="ru-RU" sz="1000" dirty="0"/>
            <a:t>- Передача отрицательных результатов в контролирующие </a:t>
          </a:r>
          <a:r>
            <a:rPr lang="ru-RU" sz="1000" dirty="0" err="1"/>
            <a:t>гос.органы</a:t>
          </a:r>
          <a:r>
            <a:rPr lang="ru-RU" sz="1000" dirty="0"/>
            <a:t>:</a:t>
          </a:r>
        </a:p>
        <a:p>
          <a:r>
            <a:rPr lang="ru-RU" sz="1000" dirty="0"/>
            <a:t>	- </a:t>
          </a:r>
          <a:r>
            <a:rPr lang="ru-RU" sz="1000" dirty="0" err="1"/>
            <a:t>Росстандарт</a:t>
          </a:r>
          <a:endParaRPr lang="ru-RU" sz="1000" dirty="0"/>
        </a:p>
        <a:p>
          <a:r>
            <a:rPr lang="ru-RU" sz="1000" dirty="0"/>
            <a:t>	- </a:t>
          </a:r>
          <a:r>
            <a:rPr lang="ru-RU" sz="1000" dirty="0" err="1"/>
            <a:t>Роспотребнадзор</a:t>
          </a:r>
          <a:endParaRPr lang="ru-RU" sz="1000" dirty="0"/>
        </a:p>
        <a:p>
          <a:r>
            <a:rPr lang="ru-RU" sz="1000" dirty="0"/>
            <a:t>	- Обращение в прокуратуру</a:t>
          </a:r>
        </a:p>
        <a:p>
          <a:r>
            <a:rPr lang="ru-RU" sz="1000" dirty="0"/>
            <a:t>	- Обращение в ОВД (нарушения УК)</a:t>
          </a:r>
        </a:p>
        <a:p>
          <a:r>
            <a:rPr lang="ru-RU" sz="1000" dirty="0"/>
            <a:t>- Отказ дистрибуторов и производителей от работы с недобросовестными участниками рынка</a:t>
          </a:r>
        </a:p>
        <a:p>
          <a:r>
            <a:rPr lang="ru-RU" sz="1000" dirty="0"/>
            <a:t>- Ведение реестров, проведенных проверок и добросовестных производителей и дистрибуторов</a:t>
          </a:r>
        </a:p>
        <a:p>
          <a:endParaRPr lang="ru-RU" sz="1000" dirty="0"/>
        </a:p>
      </dgm:t>
    </dgm:pt>
    <dgm:pt modelId="{C31DEC62-EC09-4561-92B2-E50D2FB5BCE8}" type="parTrans" cxnId="{31815BF7-EEAF-45D3-AF16-6FA415C48B97}">
      <dgm:prSet/>
      <dgm:spPr/>
      <dgm:t>
        <a:bodyPr/>
        <a:lstStyle/>
        <a:p>
          <a:endParaRPr lang="ru-RU"/>
        </a:p>
      </dgm:t>
    </dgm:pt>
    <dgm:pt modelId="{AFEC0583-D85A-4C67-A248-9726D4278521}" type="sibTrans" cxnId="{31815BF7-EEAF-45D3-AF16-6FA415C48B97}">
      <dgm:prSet/>
      <dgm:spPr/>
      <dgm:t>
        <a:bodyPr/>
        <a:lstStyle/>
        <a:p>
          <a:endParaRPr lang="ru-RU"/>
        </a:p>
      </dgm:t>
    </dgm:pt>
    <dgm:pt modelId="{7939B703-F609-4C99-9512-B9C60501660B}" type="pres">
      <dgm:prSet presAssocID="{7A4A25E6-4269-48FB-9431-0141DD52DDC7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470646A6-7DBC-434F-A658-E3DE97DEA949}" type="pres">
      <dgm:prSet presAssocID="{5D4E2384-359E-4776-A4CD-893DA1F7565A}" presName="parentText1" presStyleLbl="node1" presStyleIdx="0" presStyleCnt="3" custLinFactNeighborX="449" custLinFactNeighborY="-14569">
        <dgm:presLayoutVars>
          <dgm:chMax/>
          <dgm:chPref val="3"/>
          <dgm:bulletEnabled val="1"/>
        </dgm:presLayoutVars>
      </dgm:prSet>
      <dgm:spPr/>
    </dgm:pt>
    <dgm:pt modelId="{21A8DC19-E661-4CDC-AD6A-5C50B45AC23A}" type="pres">
      <dgm:prSet presAssocID="{5D4E2384-359E-4776-A4CD-893DA1F7565A}" presName="childText1" presStyleLbl="solidAlignAcc1" presStyleIdx="0" presStyleCnt="3" custScaleY="114873" custLinFactNeighborX="-3640" custLinFactNeighborY="631">
        <dgm:presLayoutVars>
          <dgm:chMax val="0"/>
          <dgm:chPref val="0"/>
          <dgm:bulletEnabled val="1"/>
        </dgm:presLayoutVars>
      </dgm:prSet>
      <dgm:spPr/>
    </dgm:pt>
    <dgm:pt modelId="{F0A286E4-EFBA-4519-95C1-B992D5B9D5C9}" type="pres">
      <dgm:prSet presAssocID="{6251A298-F252-444D-A703-4A054B9655CE}" presName="parentText2" presStyleLbl="node1" presStyleIdx="1" presStyleCnt="3" custLinFactNeighborY="-11200">
        <dgm:presLayoutVars>
          <dgm:chMax/>
          <dgm:chPref val="3"/>
          <dgm:bulletEnabled val="1"/>
        </dgm:presLayoutVars>
      </dgm:prSet>
      <dgm:spPr/>
    </dgm:pt>
    <dgm:pt modelId="{169B3B34-A098-4B10-B413-43476A03A2FC}" type="pres">
      <dgm:prSet presAssocID="{6251A298-F252-444D-A703-4A054B9655CE}" presName="childText2" presStyleLbl="solidAlignAcc1" presStyleIdx="1" presStyleCnt="3" custScaleY="138576" custLinFactNeighborX="-1085" custLinFactNeighborY="9993">
        <dgm:presLayoutVars>
          <dgm:chMax val="0"/>
          <dgm:chPref val="0"/>
          <dgm:bulletEnabled val="1"/>
        </dgm:presLayoutVars>
      </dgm:prSet>
      <dgm:spPr/>
    </dgm:pt>
    <dgm:pt modelId="{4C2F4825-C67A-4896-BE1F-504DAF358B45}" type="pres">
      <dgm:prSet presAssocID="{79005B86-F1E0-4D30-B0E1-A90E3F35EF13}" presName="parentText3" presStyleLbl="node1" presStyleIdx="2" presStyleCnt="3" custLinFactNeighborY="-11200">
        <dgm:presLayoutVars>
          <dgm:chMax/>
          <dgm:chPref val="3"/>
          <dgm:bulletEnabled val="1"/>
        </dgm:presLayoutVars>
      </dgm:prSet>
      <dgm:spPr/>
    </dgm:pt>
    <dgm:pt modelId="{710403E8-8751-469C-B25A-5B0B16279487}" type="pres">
      <dgm:prSet presAssocID="{79005B86-F1E0-4D30-B0E1-A90E3F35EF13}" presName="childText3" presStyleLbl="solidAlignAcc1" presStyleIdx="2" presStyleCnt="3" custScaleY="135959" custLinFactNeighborX="3060" custLinFactNeighborY="13574">
        <dgm:presLayoutVars>
          <dgm:chMax val="0"/>
          <dgm:chPref val="0"/>
          <dgm:bulletEnabled val="1"/>
        </dgm:presLayoutVars>
      </dgm:prSet>
      <dgm:spPr/>
    </dgm:pt>
  </dgm:ptLst>
  <dgm:cxnLst>
    <dgm:cxn modelId="{6AA2903A-F952-4F85-A3E0-3CBECF95673E}" srcId="{5D4E2384-359E-4776-A4CD-893DA1F7565A}" destId="{75B44943-D760-45C1-B356-6F02D70D5F79}" srcOrd="0" destOrd="0" parTransId="{4D77C410-77F3-4800-8E95-E3A5D5E3DCB3}" sibTransId="{E792E5B1-0E77-4029-AB5C-5B54B2D11D99}"/>
    <dgm:cxn modelId="{70BAF179-F716-4540-A3B0-0E71D92B07E5}" srcId="{7A4A25E6-4269-48FB-9431-0141DD52DDC7}" destId="{79005B86-F1E0-4D30-B0E1-A90E3F35EF13}" srcOrd="2" destOrd="0" parTransId="{6EA70432-9182-46E8-930D-9ADCFA8D1BE1}" sibTransId="{85889842-DCD1-498A-B30E-6ABF9D280BE6}"/>
    <dgm:cxn modelId="{94C6354A-0A23-4639-9D86-10D57880E306}" type="presOf" srcId="{B12E6051-70A5-4146-824E-FE09218D972C}" destId="{710403E8-8751-469C-B25A-5B0B16279487}" srcOrd="0" destOrd="0" presId="urn:microsoft.com/office/officeart/2009/3/layout/IncreasingArrowsProcess"/>
    <dgm:cxn modelId="{0811F56A-5820-4326-A66B-EDE59E9228F9}" type="presOf" srcId="{7A4A25E6-4269-48FB-9431-0141DD52DDC7}" destId="{7939B703-F609-4C99-9512-B9C60501660B}" srcOrd="0" destOrd="0" presId="urn:microsoft.com/office/officeart/2009/3/layout/IncreasingArrowsProcess"/>
    <dgm:cxn modelId="{834DF527-9523-454C-A3EB-443B51BC7B32}" type="presOf" srcId="{79005B86-F1E0-4D30-B0E1-A90E3F35EF13}" destId="{4C2F4825-C67A-4896-BE1F-504DAF358B45}" srcOrd="0" destOrd="0" presId="urn:microsoft.com/office/officeart/2009/3/layout/IncreasingArrowsProcess"/>
    <dgm:cxn modelId="{31815BF7-EEAF-45D3-AF16-6FA415C48B97}" srcId="{79005B86-F1E0-4D30-B0E1-A90E3F35EF13}" destId="{B12E6051-70A5-4146-824E-FE09218D972C}" srcOrd="0" destOrd="0" parTransId="{C31DEC62-EC09-4561-92B2-E50D2FB5BCE8}" sibTransId="{AFEC0583-D85A-4C67-A248-9726D4278521}"/>
    <dgm:cxn modelId="{6288C386-DF8B-4716-8669-7906A4C6C3BC}" srcId="{6251A298-F252-444D-A703-4A054B9655CE}" destId="{ACB21439-56AB-464E-B973-27EEE6FE1296}" srcOrd="0" destOrd="0" parTransId="{7ED5D217-9111-4CD0-8D5B-7B39DF48DC47}" sibTransId="{D9940D78-CE98-4B1B-857E-AEF1A1ADBE4C}"/>
    <dgm:cxn modelId="{70855CEB-6CCA-4D4B-A35D-2B613E1E812B}" type="presOf" srcId="{6251A298-F252-444D-A703-4A054B9655CE}" destId="{F0A286E4-EFBA-4519-95C1-B992D5B9D5C9}" srcOrd="0" destOrd="0" presId="urn:microsoft.com/office/officeart/2009/3/layout/IncreasingArrowsProcess"/>
    <dgm:cxn modelId="{200CD2BB-6D5F-4971-906C-7C497C8F8529}" type="presOf" srcId="{75B44943-D760-45C1-B356-6F02D70D5F79}" destId="{21A8DC19-E661-4CDC-AD6A-5C50B45AC23A}" srcOrd="0" destOrd="0" presId="urn:microsoft.com/office/officeart/2009/3/layout/IncreasingArrowsProcess"/>
    <dgm:cxn modelId="{FB05F2B6-B175-4F2C-9AEE-C81E8856C433}" srcId="{7A4A25E6-4269-48FB-9431-0141DD52DDC7}" destId="{5D4E2384-359E-4776-A4CD-893DA1F7565A}" srcOrd="0" destOrd="0" parTransId="{F27503B6-1F0E-4A4A-B656-9D2ACEC3CEB5}" sibTransId="{9136069D-F09A-44DE-A191-DF61C681B9A3}"/>
    <dgm:cxn modelId="{24706C2E-9F10-4266-ADF7-846865792F6D}" srcId="{7A4A25E6-4269-48FB-9431-0141DD52DDC7}" destId="{6251A298-F252-444D-A703-4A054B9655CE}" srcOrd="1" destOrd="0" parTransId="{E43EAF49-9839-4BEF-A438-76A46814B6AF}" sibTransId="{3BE025B1-2CAD-4AA3-B75E-2DC8D90E8621}"/>
    <dgm:cxn modelId="{C2F25288-0F45-4024-834B-C59C2997D54E}" type="presOf" srcId="{ACB21439-56AB-464E-B973-27EEE6FE1296}" destId="{169B3B34-A098-4B10-B413-43476A03A2FC}" srcOrd="0" destOrd="0" presId="urn:microsoft.com/office/officeart/2009/3/layout/IncreasingArrowsProcess"/>
    <dgm:cxn modelId="{39E31CF1-6BDC-4A6F-93DA-90B30E2B1701}" type="presOf" srcId="{5D4E2384-359E-4776-A4CD-893DA1F7565A}" destId="{470646A6-7DBC-434F-A658-E3DE97DEA949}" srcOrd="0" destOrd="0" presId="urn:microsoft.com/office/officeart/2009/3/layout/IncreasingArrowsProcess"/>
    <dgm:cxn modelId="{422E1486-D556-49BB-8DAD-A1F5322CE525}" type="presParOf" srcId="{7939B703-F609-4C99-9512-B9C60501660B}" destId="{470646A6-7DBC-434F-A658-E3DE97DEA949}" srcOrd="0" destOrd="0" presId="urn:microsoft.com/office/officeart/2009/3/layout/IncreasingArrowsProcess"/>
    <dgm:cxn modelId="{DBA3A35D-4189-4547-A7D2-D7B03D4F5831}" type="presParOf" srcId="{7939B703-F609-4C99-9512-B9C60501660B}" destId="{21A8DC19-E661-4CDC-AD6A-5C50B45AC23A}" srcOrd="1" destOrd="0" presId="urn:microsoft.com/office/officeart/2009/3/layout/IncreasingArrowsProcess"/>
    <dgm:cxn modelId="{EE1FB051-B407-417C-AA67-826918576848}" type="presParOf" srcId="{7939B703-F609-4C99-9512-B9C60501660B}" destId="{F0A286E4-EFBA-4519-95C1-B992D5B9D5C9}" srcOrd="2" destOrd="0" presId="urn:microsoft.com/office/officeart/2009/3/layout/IncreasingArrowsProcess"/>
    <dgm:cxn modelId="{23FFC130-A186-4D70-B957-E03ECF088811}" type="presParOf" srcId="{7939B703-F609-4C99-9512-B9C60501660B}" destId="{169B3B34-A098-4B10-B413-43476A03A2FC}" srcOrd="3" destOrd="0" presId="urn:microsoft.com/office/officeart/2009/3/layout/IncreasingArrowsProcess"/>
    <dgm:cxn modelId="{04A82F9F-66BF-44A3-8672-6D53103209F7}" type="presParOf" srcId="{7939B703-F609-4C99-9512-B9C60501660B}" destId="{4C2F4825-C67A-4896-BE1F-504DAF358B45}" srcOrd="4" destOrd="0" presId="urn:microsoft.com/office/officeart/2009/3/layout/IncreasingArrowsProcess"/>
    <dgm:cxn modelId="{6F68B020-9825-4DF4-9536-DD9299E9F26E}" type="presParOf" srcId="{7939B703-F609-4C99-9512-B9C60501660B}" destId="{710403E8-8751-469C-B25A-5B0B16279487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646A6-7DBC-434F-A658-E3DE97DEA949}">
      <dsp:nvSpPr>
        <dsp:cNvPr id="0" name=""/>
        <dsp:cNvSpPr/>
      </dsp:nvSpPr>
      <dsp:spPr>
        <a:xfrm>
          <a:off x="50792" y="17843"/>
          <a:ext cx="8757280" cy="127539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0246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Механизм контроля и мониторинга</a:t>
          </a:r>
        </a:p>
      </dsp:txBody>
      <dsp:txXfrm>
        <a:off x="50792" y="336691"/>
        <a:ext cx="8438432" cy="637697"/>
      </dsp:txXfrm>
    </dsp:sp>
    <dsp:sp modelId="{21A8DC19-E661-4CDC-AD6A-5C50B45AC23A}">
      <dsp:nvSpPr>
        <dsp:cNvPr id="0" name=""/>
        <dsp:cNvSpPr/>
      </dsp:nvSpPr>
      <dsp:spPr>
        <a:xfrm>
          <a:off x="0" y="1019965"/>
          <a:ext cx="2697242" cy="28222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Цель: получить информацию о предполагаемых нарушениях.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Исполнение: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 Мониторинг тендеров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 Заявления от участников рынка (производители, дистрибуторы)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-Жалобы потребителей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 «тайный» покупатель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 Предоставление возможности бесплатной экспертизы для потребителей КПП</a:t>
          </a:r>
        </a:p>
      </dsp:txBody>
      <dsp:txXfrm>
        <a:off x="0" y="1019965"/>
        <a:ext cx="2697242" cy="2822289"/>
      </dsp:txXfrm>
    </dsp:sp>
    <dsp:sp modelId="{F0A286E4-EFBA-4519-95C1-B992D5B9D5C9}">
      <dsp:nvSpPr>
        <dsp:cNvPr id="0" name=""/>
        <dsp:cNvSpPr/>
      </dsp:nvSpPr>
      <dsp:spPr>
        <a:xfrm>
          <a:off x="2722638" y="485943"/>
          <a:ext cx="6060038" cy="127539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0246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Механизм реализации</a:t>
          </a:r>
        </a:p>
      </dsp:txBody>
      <dsp:txXfrm>
        <a:off x="2722638" y="804791"/>
        <a:ext cx="5741190" cy="637697"/>
      </dsp:txXfrm>
    </dsp:sp>
    <dsp:sp modelId="{169B3B34-A098-4B10-B413-43476A03A2FC}">
      <dsp:nvSpPr>
        <dsp:cNvPr id="0" name=""/>
        <dsp:cNvSpPr/>
      </dsp:nvSpPr>
      <dsp:spPr>
        <a:xfrm>
          <a:off x="2693373" y="1383932"/>
          <a:ext cx="2697242" cy="34046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Цель: подтвердить факт наличия нарушения.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Исполнение: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 Заседание КС и составление доп. Соглашения к договору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 Составление плана проверок на основании мониторинга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 Получение образцов продукции (во время входного контроля, закупка третьей компанией, отобранные и предоставленные образцы)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 Запрос ТУ, выписки о технических характеристиках ( в том числе проверка соответствия ГОСТ и ТР)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 Испытания и проверка в аккредитованных лабораториях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 Получение протокола проверки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- Направление Общественного требования, обсуждение с проверяемой компанией</a:t>
          </a:r>
        </a:p>
      </dsp:txBody>
      <dsp:txXfrm>
        <a:off x="2693373" y="1383932"/>
        <a:ext cx="2697242" cy="3404643"/>
      </dsp:txXfrm>
    </dsp:sp>
    <dsp:sp modelId="{4C2F4825-C67A-4896-BE1F-504DAF358B45}">
      <dsp:nvSpPr>
        <dsp:cNvPr id="0" name=""/>
        <dsp:cNvSpPr/>
      </dsp:nvSpPr>
      <dsp:spPr>
        <a:xfrm>
          <a:off x="5419881" y="911074"/>
          <a:ext cx="3362795" cy="127539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0246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Механизм реагирования</a:t>
          </a:r>
        </a:p>
      </dsp:txBody>
      <dsp:txXfrm>
        <a:off x="5419881" y="1229922"/>
        <a:ext cx="3043947" cy="637697"/>
      </dsp:txXfrm>
    </dsp:sp>
    <dsp:sp modelId="{710403E8-8751-469C-B25A-5B0B16279487}">
      <dsp:nvSpPr>
        <dsp:cNvPr id="0" name=""/>
        <dsp:cNvSpPr/>
      </dsp:nvSpPr>
      <dsp:spPr>
        <a:xfrm>
          <a:off x="5502416" y="1805817"/>
          <a:ext cx="2697242" cy="32914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Цель: удаление фальсифицированной продукции с рынка, наказание нарушителей. Информирование рынка.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Исполнение: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- Публикация в СМИ протокола проверки (любой результат)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- Направление Общественного требования о изъятии продукции с рынка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- Передача отрицательных результатов в контролирующие </a:t>
          </a:r>
          <a:r>
            <a:rPr lang="ru-RU" sz="1000" kern="1200" dirty="0" err="1"/>
            <a:t>гос.органы</a:t>
          </a:r>
          <a:r>
            <a:rPr lang="ru-RU" sz="1000" kern="1200" dirty="0"/>
            <a:t>: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	- </a:t>
          </a:r>
          <a:r>
            <a:rPr lang="ru-RU" sz="1000" kern="1200" dirty="0" err="1"/>
            <a:t>Росстандарт</a:t>
          </a:r>
          <a:endParaRPr lang="ru-RU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	- </a:t>
          </a:r>
          <a:r>
            <a:rPr lang="ru-RU" sz="1000" kern="1200" dirty="0" err="1"/>
            <a:t>Роспотребнадзор</a:t>
          </a:r>
          <a:endParaRPr lang="ru-RU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	- Обращение в прокуратуру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	- Обращение в ОВД (нарушения УК)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- Отказ дистрибуторов и производителей от работы с недобросовестными участниками рынка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- Ведение реестров, проведенных проверок и добросовестных производителей и дистрибуторов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>
        <a:off x="5502416" y="1805817"/>
        <a:ext cx="2697242" cy="3291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7590C-0955-4947-8EE5-CE08DC15E187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854A6-0685-48D4-9F56-F26343FB7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150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 latinLnBrk="0">
              <a:defRPr lang="ru-RU" sz="1200"/>
            </a:lvl1pPr>
          </a:lstStyle>
          <a:p>
            <a:fld id="{CFF5F7B4-1207-4F18-8C2C-3E9DBD6AFD50}" type="datetimeFigureOut">
              <a:rPr lang="ru-RU"/>
              <a:pPr/>
              <a:t>10.11.2016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001" tIns="45501" rIns="91001" bIns="45501" rtlCol="0">
            <a:normAutofit/>
          </a:bodyPr>
          <a:lstStyle/>
          <a:p>
            <a:pPr lvl="0"/>
            <a:r>
              <a:rPr lang="ru-RU"/>
              <a:t>Щелкните здесь, чтобы изменить образцы стилей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 latinLnBrk="0">
              <a:defRPr lang="ru-RU" sz="1200"/>
            </a:lvl1pPr>
          </a:lstStyle>
          <a:p>
            <a:fld id="{79ED3806-A51B-479B-9DFB-71085E555E61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76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D3806-A51B-479B-9DFB-71085E555E6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37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1412776"/>
            <a:ext cx="9144000" cy="438756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-1" y="1484784"/>
            <a:ext cx="9144000" cy="392178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B299E65-BC98-483A-8DDE-40B0893A437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Picture 5" descr="LogoBlu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26" y="1629610"/>
            <a:ext cx="8898748" cy="503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../&#1089;&#1086;&#1073;&#1088;&#1072;&#1085;&#1080;&#1077;%2014-04/&#1052;&#1086;&#1085;&#1080;&#1090;&#1086;&#1088;&#1080;&#1085;&#1075;%20&#1088;&#1099;&#1085;&#1082;&#1072;%20&#1050;&#1055;%2025-10-16.docx" TargetMode="External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2492896"/>
            <a:ext cx="8568952" cy="11387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400" b="1" dirty="0">
                <a:ln w="50800"/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</a:t>
            </a:r>
          </a:p>
          <a:p>
            <a:pPr algn="ctr"/>
            <a:r>
              <a:rPr lang="ru-RU" sz="3400" b="1" dirty="0">
                <a:ln w="50800"/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«Кабель без опасности»</a:t>
            </a:r>
          </a:p>
        </p:txBody>
      </p:sp>
      <p:pic>
        <p:nvPicPr>
          <p:cNvPr id="7" name="Picture 5" descr="LogoBlu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00408"/>
            <a:ext cx="2255709" cy="127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73657" y="558703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АССОЦИАЦИЯ «ЭЛЕКТРОКАБЕЛЬ»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8024" y="6084585"/>
            <a:ext cx="4068452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ru-RU" sz="1400" b="1" i="1" dirty="0">
                <a:ln w="5080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Новосибирск, 10 ноября 2016 г</a:t>
            </a:r>
          </a:p>
        </p:txBody>
      </p:sp>
    </p:spTree>
    <p:extLst>
      <p:ext uri="{BB962C8B-B14F-4D97-AF65-F5344CB8AC3E}">
        <p14:creationId xmlns:p14="http://schemas.microsoft.com/office/powerpoint/2010/main" val="2136103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TextBox 4">
            <a:hlinkClick r:id="rId3" action="ppaction://hlinkfile"/>
          </p:cNvPr>
          <p:cNvSpPr txBox="1"/>
          <p:nvPr/>
        </p:nvSpPr>
        <p:spPr>
          <a:xfrm>
            <a:off x="113923" y="308121"/>
            <a:ext cx="904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МОНИТОРИНГ РЫНКА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895033"/>
              </p:ext>
            </p:extLst>
          </p:nvPr>
        </p:nvGraphicFramePr>
        <p:xfrm>
          <a:off x="254000" y="984250"/>
          <a:ext cx="8748713" cy="621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Документ" r:id="rId4" imgW="9408578" imgH="6698300" progId="Word.Document.12">
                  <p:embed/>
                </p:oleObj>
              </mc:Choice>
              <mc:Fallback>
                <p:oleObj name="Документ" r:id="rId4" imgW="9408578" imgH="6698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0" y="984250"/>
                        <a:ext cx="8748713" cy="621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9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"/>
            <a:ext cx="2347913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494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3923" y="308121"/>
            <a:ext cx="904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ВОЗДЕЙСТВИЕ НА НАРУШИТЕЛЕЙ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0" y="1340768"/>
            <a:ext cx="3869630" cy="49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898171" cy="49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137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01824" y="2957700"/>
            <a:ext cx="8820472" cy="3244334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   Всего произведено закупок  </a:t>
            </a:r>
            <a:r>
              <a:rPr lang="ru-RU" sz="4000" dirty="0">
                <a:solidFill>
                  <a:schemeClr val="tx1"/>
                </a:solidFill>
              </a:rPr>
              <a:t> &gt;</a:t>
            </a:r>
            <a:r>
              <a:rPr lang="ru-RU" sz="3200" dirty="0">
                <a:solidFill>
                  <a:schemeClr val="tx1"/>
                </a:solidFill>
              </a:rPr>
              <a:t>300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   Подготовлено и направлено </a:t>
            </a:r>
          </a:p>
          <a:p>
            <a:pPr marL="45720" indent="0">
              <a:buClr>
                <a:schemeClr val="bg2">
                  <a:lumMod val="50000"/>
                </a:schemeClr>
              </a:buClr>
              <a:buNone/>
            </a:pPr>
            <a:r>
              <a:rPr lang="ru-RU" sz="2800" dirty="0">
                <a:solidFill>
                  <a:schemeClr val="tx1"/>
                </a:solidFill>
              </a:rPr>
              <a:t>     общественных требований  - </a:t>
            </a:r>
            <a:r>
              <a:rPr lang="ru-RU" sz="3200" dirty="0">
                <a:solidFill>
                  <a:schemeClr val="tx1"/>
                </a:solidFill>
              </a:rPr>
              <a:t>100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   Передано обращений в </a:t>
            </a:r>
            <a:r>
              <a:rPr lang="ru-RU" sz="2800" dirty="0" err="1">
                <a:solidFill>
                  <a:schemeClr val="tx1"/>
                </a:solidFill>
              </a:rPr>
              <a:t>Роспотребнадзор</a:t>
            </a:r>
            <a:r>
              <a:rPr lang="ru-RU" sz="2800" dirty="0">
                <a:solidFill>
                  <a:schemeClr val="tx1"/>
                </a:solidFill>
              </a:rPr>
              <a:t> - </a:t>
            </a:r>
            <a:r>
              <a:rPr lang="ru-RU" sz="3200" dirty="0">
                <a:solidFill>
                  <a:schemeClr val="tx1"/>
                </a:solidFill>
              </a:rPr>
              <a:t>5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   Передано обращений в </a:t>
            </a:r>
            <a:r>
              <a:rPr lang="ru-RU" sz="2800" dirty="0" err="1">
                <a:solidFill>
                  <a:schemeClr val="tx1"/>
                </a:solidFill>
              </a:rPr>
              <a:t>Росстандарт</a:t>
            </a:r>
            <a:r>
              <a:rPr lang="ru-RU" sz="2800" dirty="0">
                <a:solidFill>
                  <a:schemeClr val="tx1"/>
                </a:solidFill>
              </a:rPr>
              <a:t>  - </a:t>
            </a:r>
            <a:r>
              <a:rPr lang="ru-RU" sz="3200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923" y="231031"/>
            <a:ext cx="904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ПРОМЕЖУТОЧНЫЕ ИТОГИ</a:t>
            </a:r>
          </a:p>
        </p:txBody>
      </p:sp>
      <p:pic>
        <p:nvPicPr>
          <p:cNvPr id="1026" name="Picture 2" descr="Картинки по запросу роспотребнадзор Л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5" y="983469"/>
            <a:ext cx="2304255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росстандарт ЛО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1560"/>
            <a:ext cx="1991811" cy="15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95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6801" y="1916832"/>
            <a:ext cx="8284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		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49363" y="142381"/>
            <a:ext cx="704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Наши предложения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180" y="995592"/>
            <a:ext cx="816935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Территориальным органам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Росстандарта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Роспотребнадзора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использовать опыт и аналитику Ассоциации и при организации плановых/внеплановых проверок в торговых сетях/магазинах, реализующих КПП населению, на предмет соблюдения требований Технического регламента №004 от 2011 года «О низковольтном оборудовании».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Рекомендовать взять под контроль качество комплектуемых КПП строительных объектов, возводимых за счет бюджетных средств (ремонты и строительство социальных объектов - школы, детские сады, больницы), а также объектов транспортной инфраструктуры и иных значимых объектов. При этом предусмотреть направление в Ассоциацию «Электрокабель» образцов КПП, для проведения испытаний на соответствие качества, а также иных мер т.н. «входного контроля».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Организовать взаимодействие по обмену информацией о добросовестных производителях, дистрибуторах кабельной продукции в регионе, в том числе содействие в оценке предложений по тендерам/конкурсам на закупку в части наличия коррупционных договоренностей с потребителем на поставку некачественной продукции.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501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64323" y="3521084"/>
            <a:ext cx="6272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solidFill>
                  <a:prstClr val="black"/>
                </a:solidFill>
                <a:cs typeface="Tahoma" panose="020B0604030504040204" pitchFamily="34" charset="0"/>
              </a:rPr>
              <a:t>Благодарим за внимание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65232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809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Статистика рынка кабельных изделий. </a:t>
            </a:r>
            <a:br>
              <a:rPr lang="ru-RU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</a:t>
            </a:fld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938370"/>
            <a:ext cx="41764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</a:rPr>
              <a:t>Наибольший объем контрафакта наблюдается среди кабелей и проводов энергетического назначения.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По оценке Ассоциации Электрокабель доля контрафактной некачественной продукции на потребительском рынке (розничный рынок, строительство) достигает 90% и может достигать объемов в </a:t>
            </a:r>
            <a:r>
              <a:rPr lang="ru-RU" sz="1600" b="1" dirty="0">
                <a:solidFill>
                  <a:prstClr val="black"/>
                </a:solidFill>
              </a:rPr>
              <a:t>43 млрд рублей (21 % рынка)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 при этом прямые потери бюджета могут оценены </a:t>
            </a:r>
            <a:r>
              <a:rPr lang="ru-RU" sz="1600" b="1" dirty="0">
                <a:solidFill>
                  <a:prstClr val="black"/>
                </a:solidFill>
              </a:rPr>
              <a:t>в 2 млрд руб.</a:t>
            </a:r>
          </a:p>
          <a:p>
            <a:pPr lvl="0"/>
            <a:endParaRPr lang="ru-RU" sz="1600" dirty="0">
              <a:solidFill>
                <a:prstClr val="black"/>
              </a:solidFill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По другим оценкам объем фальсифицированной и контрафактной продукции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 может достигать </a:t>
            </a:r>
            <a:r>
              <a:rPr lang="ru-RU" sz="1600" b="1" dirty="0">
                <a:solidFill>
                  <a:prstClr val="black"/>
                </a:solidFill>
              </a:rPr>
              <a:t>90 млрд </a:t>
            </a:r>
            <a:r>
              <a:rPr lang="ru-RU" sz="1600" b="1" dirty="0" err="1">
                <a:solidFill>
                  <a:prstClr val="black"/>
                </a:solidFill>
              </a:rPr>
              <a:t>руб</a:t>
            </a:r>
            <a:r>
              <a:rPr lang="ru-RU" sz="1600" b="1" dirty="0">
                <a:solidFill>
                  <a:prstClr val="black"/>
                </a:solidFill>
              </a:rPr>
              <a:t> (45 % рынка)  (пример Подольский район)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2121201"/>
              </p:ext>
            </p:extLst>
          </p:nvPr>
        </p:nvGraphicFramePr>
        <p:xfrm>
          <a:off x="5004048" y="1938370"/>
          <a:ext cx="3491880" cy="364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121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5899"/>
            <a:ext cx="2976562" cy="196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809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Статистика МЧС</a:t>
            </a:r>
            <a:br>
              <a:rPr lang="ru-RU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3</a:t>
            </a:fld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1580" y="1484784"/>
            <a:ext cx="7560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Прямой материальный ущерб  от пожаров по причине  нарушения правил устройства и эксплуатации электрооборудования и бытовых электроприборов составил: </a:t>
            </a:r>
          </a:p>
          <a:p>
            <a:pPr algn="ctr"/>
            <a:endParaRPr lang="ru-RU" sz="1400" dirty="0"/>
          </a:p>
          <a:p>
            <a:r>
              <a:rPr lang="ru-RU" sz="1400" dirty="0"/>
              <a:t>в 2013 г.- 4 467 </a:t>
            </a:r>
            <a:r>
              <a:rPr lang="ru-RU" sz="1400" dirty="0" err="1"/>
              <a:t>млн.руб</a:t>
            </a:r>
            <a:r>
              <a:rPr lang="ru-RU" sz="1400" dirty="0"/>
              <a:t>.</a:t>
            </a:r>
          </a:p>
          <a:p>
            <a:endParaRPr lang="ru-RU" sz="1400" dirty="0"/>
          </a:p>
          <a:p>
            <a:r>
              <a:rPr lang="ru-RU" sz="1400" dirty="0"/>
              <a:t>в 2014 г – </a:t>
            </a:r>
            <a:r>
              <a:rPr lang="ru-RU" sz="1400" b="1" dirty="0"/>
              <a:t>6 590 млн. </a:t>
            </a:r>
            <a:r>
              <a:rPr lang="ru-RU" sz="1400" b="1" dirty="0" err="1"/>
              <a:t>руб</a:t>
            </a:r>
            <a:r>
              <a:rPr lang="ru-RU" sz="1400" b="1" dirty="0"/>
              <a:t>,</a:t>
            </a:r>
          </a:p>
          <a:p>
            <a:endParaRPr lang="ru-RU" sz="1400" b="1" dirty="0"/>
          </a:p>
          <a:p>
            <a:r>
              <a:rPr lang="ru-RU" sz="1400" dirty="0"/>
              <a:t>за 2015 г – 8 107 млн. руб.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41417"/>
            <a:ext cx="2760104" cy="414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1181"/>
            <a:ext cx="257175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59471"/>
            <a:ext cx="2938107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98730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20000">
            <a:off x="5078639" y="5018576"/>
            <a:ext cx="1781944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10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809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Статистика МЧС</a:t>
            </a:r>
            <a:br>
              <a:rPr lang="ru-RU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4</a:t>
            </a:fld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981" t="6929" r="17098" b="15822"/>
          <a:stretch/>
        </p:blipFill>
        <p:spPr>
          <a:xfrm>
            <a:off x="899592" y="908720"/>
            <a:ext cx="7560840" cy="51725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047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0659" y="167651"/>
            <a:ext cx="586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СОВМЕСТНАЯ ИНИЦИАТИВА</a:t>
            </a:r>
          </a:p>
        </p:txBody>
      </p:sp>
      <p:pic>
        <p:nvPicPr>
          <p:cNvPr id="8" name="Picture 2" descr="http://www.cablez.ru/images/uploads/article761-main-imag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-2"/>
          <a:stretch>
            <a:fillRect/>
          </a:stretch>
        </p:blipFill>
        <p:spPr bwMode="auto">
          <a:xfrm>
            <a:off x="6199715" y="2348880"/>
            <a:ext cx="20923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29" y="4054748"/>
            <a:ext cx="2893033" cy="910341"/>
          </a:xfrm>
          <a:prstGeom prst="rect">
            <a:avLst/>
          </a:prstGeom>
          <a:ln w="12700">
            <a:noFill/>
          </a:ln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96" y="5369805"/>
            <a:ext cx="3111460" cy="6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DOCUME~1\7B5C~1\LOCALS~1\Temp\Rar$DR48.840\cabel_bez_opasnosty-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990502"/>
            <a:ext cx="5831577" cy="360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000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23" y="39180"/>
            <a:ext cx="904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Список компаний, подписавших совместное заявление участников кабельного рынка об этике работы.</a:t>
            </a:r>
          </a:p>
        </p:txBody>
      </p:sp>
      <p:cxnSp>
        <p:nvCxnSpPr>
          <p:cNvPr id="6" name="Прямая соединительная линия 5"/>
          <p:cNvCxnSpPr>
            <a:cxnSpLocks noChangeShapeType="1"/>
          </p:cNvCxnSpPr>
          <p:nvPr/>
        </p:nvCxnSpPr>
        <p:spPr bwMode="auto">
          <a:xfrm>
            <a:off x="0" y="980728"/>
            <a:ext cx="9144000" cy="1"/>
          </a:xfrm>
          <a:prstGeom prst="line">
            <a:avLst/>
          </a:prstGeom>
          <a:noFill/>
          <a:ln w="190500" cmpd="tri" algn="ctr">
            <a:solidFill>
              <a:srgbClr val="029E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94832" y="1052736"/>
            <a:ext cx="325303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1 ООО "</a:t>
            </a:r>
            <a:r>
              <a:rPr lang="ru-RU" sz="1000" dirty="0" err="1"/>
              <a:t>Интегра</a:t>
            </a:r>
            <a:r>
              <a:rPr lang="ru-RU" sz="1000" dirty="0"/>
              <a:t> кабельные системы" 	</a:t>
            </a:r>
          </a:p>
          <a:p>
            <a:r>
              <a:rPr lang="ru-RU" sz="1000" dirty="0"/>
              <a:t>2 ООО "РКБ" 	</a:t>
            </a:r>
          </a:p>
          <a:p>
            <a:r>
              <a:rPr lang="ru-RU" sz="1000" dirty="0"/>
              <a:t>3 ООО "ЭМ-кабель" 	</a:t>
            </a:r>
          </a:p>
          <a:p>
            <a:r>
              <a:rPr lang="ru-RU" sz="1000" dirty="0"/>
              <a:t>4 ООО "ТД "ВНИИКП" 	</a:t>
            </a:r>
          </a:p>
          <a:p>
            <a:r>
              <a:rPr lang="ru-RU" sz="1000" dirty="0"/>
              <a:t>5 ООО "НПП "</a:t>
            </a:r>
            <a:r>
              <a:rPr lang="ru-RU" sz="1000" dirty="0" err="1"/>
              <a:t>Спецкабель</a:t>
            </a:r>
            <a:r>
              <a:rPr lang="ru-RU" sz="1000" dirty="0"/>
              <a:t>" 	</a:t>
            </a:r>
          </a:p>
          <a:p>
            <a:r>
              <a:rPr lang="ru-RU" sz="1000" dirty="0"/>
              <a:t>6 КАПЛЕКС (кабельный завод) 	</a:t>
            </a:r>
          </a:p>
          <a:p>
            <a:r>
              <a:rPr lang="ru-RU" sz="1000" dirty="0"/>
              <a:t>7 ЭКС 	</a:t>
            </a:r>
          </a:p>
          <a:p>
            <a:r>
              <a:rPr lang="ru-RU" sz="1000" dirty="0"/>
              <a:t>8 ООО "</a:t>
            </a:r>
            <a:r>
              <a:rPr lang="ru-RU" sz="1000" dirty="0" err="1"/>
              <a:t>Энсто</a:t>
            </a:r>
            <a:r>
              <a:rPr lang="ru-RU" sz="1000" dirty="0"/>
              <a:t> Рус" 	</a:t>
            </a:r>
          </a:p>
          <a:p>
            <a:r>
              <a:rPr lang="ru-RU" sz="1000" dirty="0"/>
              <a:t>9 ООО "Толедо" 	</a:t>
            </a:r>
          </a:p>
          <a:p>
            <a:r>
              <a:rPr lang="ru-RU" sz="1000" dirty="0"/>
              <a:t>10 ООО "Альянс-Комплект" 	</a:t>
            </a:r>
          </a:p>
          <a:p>
            <a:r>
              <a:rPr lang="ru-RU" sz="1000" dirty="0"/>
              <a:t>11 Орск-</a:t>
            </a:r>
            <a:r>
              <a:rPr lang="ru-RU" sz="1000" dirty="0" err="1"/>
              <a:t>Электро</a:t>
            </a:r>
            <a:r>
              <a:rPr lang="ru-RU" sz="1000" dirty="0"/>
              <a:t> 	</a:t>
            </a:r>
          </a:p>
          <a:p>
            <a:r>
              <a:rPr lang="ru-RU" sz="1000" dirty="0"/>
              <a:t>12 Форум </a:t>
            </a:r>
            <a:r>
              <a:rPr lang="ru-RU" sz="1000" dirty="0" err="1"/>
              <a:t>Электро</a:t>
            </a:r>
            <a:r>
              <a:rPr lang="ru-RU" sz="1000" dirty="0"/>
              <a:t> 	</a:t>
            </a:r>
          </a:p>
          <a:p>
            <a:r>
              <a:rPr lang="ru-RU" sz="1000" dirty="0"/>
              <a:t>13 ООО "</a:t>
            </a:r>
            <a:r>
              <a:rPr lang="ru-RU" sz="1000" dirty="0" err="1"/>
              <a:t>Экокабель</a:t>
            </a:r>
            <a:r>
              <a:rPr lang="ru-RU" sz="1000" dirty="0"/>
              <a:t>" 	</a:t>
            </a:r>
          </a:p>
          <a:p>
            <a:r>
              <a:rPr lang="ru-RU" sz="1000" dirty="0"/>
              <a:t>14 ЗАО "</a:t>
            </a:r>
            <a:r>
              <a:rPr lang="ru-RU" sz="1000" dirty="0" err="1"/>
              <a:t>Людиновокабель</a:t>
            </a:r>
            <a:r>
              <a:rPr lang="ru-RU" sz="1000" dirty="0"/>
              <a:t>" 	</a:t>
            </a:r>
          </a:p>
          <a:p>
            <a:r>
              <a:rPr lang="ru-RU" sz="1000" dirty="0"/>
              <a:t>15 ЗАО "УНКОМТЕХ" 	</a:t>
            </a:r>
          </a:p>
          <a:p>
            <a:r>
              <a:rPr lang="ru-RU" sz="1000" dirty="0"/>
              <a:t>16 ООО "ТПД "Паритет" 	</a:t>
            </a:r>
          </a:p>
          <a:p>
            <a:r>
              <a:rPr lang="ru-RU" sz="1000" dirty="0"/>
              <a:t>17 Русская Кабельная компания 	</a:t>
            </a:r>
          </a:p>
          <a:p>
            <a:r>
              <a:rPr lang="ru-RU" sz="1000" dirty="0"/>
              <a:t>18 ООО "ИНПК РЭК" 	</a:t>
            </a:r>
          </a:p>
          <a:p>
            <a:r>
              <a:rPr lang="ru-RU" sz="1000" dirty="0"/>
              <a:t>19 ООО "ВЛКЗ" 	</a:t>
            </a:r>
          </a:p>
          <a:p>
            <a:pPr marL="342900" indent="-342900">
              <a:buAutoNum type="arabicPlain" startAt="20"/>
            </a:pPr>
            <a:r>
              <a:rPr lang="ru-RU" sz="1000" dirty="0"/>
              <a:t>ГК Электрон Электрон-Опт, ООО 	</a:t>
            </a:r>
          </a:p>
          <a:p>
            <a:r>
              <a:rPr lang="ru-RU" sz="1000" dirty="0"/>
              <a:t>21 ООО "</a:t>
            </a:r>
            <a:r>
              <a:rPr lang="ru-RU" sz="1000" dirty="0" err="1"/>
              <a:t>Альгиз</a:t>
            </a:r>
            <a:r>
              <a:rPr lang="ru-RU" sz="1000" dirty="0"/>
              <a:t>" 	</a:t>
            </a:r>
          </a:p>
          <a:p>
            <a:r>
              <a:rPr lang="ru-RU" sz="1000" dirty="0"/>
              <a:t>22 ООО "</a:t>
            </a:r>
            <a:r>
              <a:rPr lang="ru-RU" sz="1000" dirty="0" err="1"/>
              <a:t>Сарансккабель</a:t>
            </a:r>
            <a:r>
              <a:rPr lang="ru-RU" sz="1000" dirty="0"/>
              <a:t>" 	</a:t>
            </a:r>
          </a:p>
          <a:p>
            <a:r>
              <a:rPr lang="ru-RU" sz="1000" dirty="0"/>
              <a:t>23 ВОКЗ 	</a:t>
            </a:r>
          </a:p>
          <a:p>
            <a:r>
              <a:rPr lang="ru-RU" sz="1000" dirty="0"/>
              <a:t>24 </a:t>
            </a:r>
            <a:r>
              <a:rPr lang="ru-RU" sz="1000" dirty="0" err="1"/>
              <a:t>Квадро</a:t>
            </a:r>
            <a:r>
              <a:rPr lang="ru-RU" sz="1000" dirty="0"/>
              <a:t> - </a:t>
            </a:r>
            <a:r>
              <a:rPr lang="ru-RU" sz="1000" dirty="0" err="1"/>
              <a:t>Импэкс</a:t>
            </a:r>
            <a:r>
              <a:rPr lang="ru-RU" sz="1000" dirty="0"/>
              <a:t> 	</a:t>
            </a:r>
          </a:p>
          <a:p>
            <a:r>
              <a:rPr lang="ru-RU" sz="1000" dirty="0"/>
              <a:t>25 ГК </a:t>
            </a:r>
            <a:r>
              <a:rPr lang="ru-RU" sz="1000" dirty="0" err="1"/>
              <a:t>Энергомикс</a:t>
            </a:r>
            <a:r>
              <a:rPr lang="ru-RU" sz="1000" dirty="0"/>
              <a:t> </a:t>
            </a:r>
          </a:p>
          <a:p>
            <a:r>
              <a:rPr lang="ru-RU" sz="1000" dirty="0"/>
              <a:t>26 ООО "Кабель-Пласт" 	</a:t>
            </a:r>
          </a:p>
          <a:p>
            <a:r>
              <a:rPr lang="ru-RU" sz="1000" dirty="0"/>
              <a:t>27 Озерский /Радиус 	</a:t>
            </a:r>
          </a:p>
          <a:p>
            <a:r>
              <a:rPr lang="ru-RU" sz="1000" dirty="0"/>
              <a:t>28 ЭТМ 	</a:t>
            </a:r>
          </a:p>
          <a:p>
            <a:r>
              <a:rPr lang="ru-RU" sz="1000" dirty="0"/>
              <a:t>29 ООО "</a:t>
            </a:r>
            <a:r>
              <a:rPr lang="ru-RU" sz="1000" dirty="0" err="1"/>
              <a:t>Таткабель</a:t>
            </a:r>
            <a:r>
              <a:rPr lang="ru-RU" sz="1000" dirty="0"/>
              <a:t>" 	</a:t>
            </a:r>
          </a:p>
          <a:p>
            <a:r>
              <a:rPr lang="ru-RU" sz="1000" dirty="0"/>
              <a:t>30 ООО "</a:t>
            </a:r>
            <a:r>
              <a:rPr lang="ru-RU" sz="1000" dirty="0" err="1"/>
              <a:t>Вимкабель</a:t>
            </a:r>
            <a:r>
              <a:rPr lang="ru-RU" sz="1000" dirty="0"/>
              <a:t>" 	</a:t>
            </a:r>
          </a:p>
          <a:p>
            <a:r>
              <a:rPr lang="ru-RU" sz="1000" dirty="0"/>
              <a:t>31 ООО "</a:t>
            </a:r>
            <a:r>
              <a:rPr lang="ru-RU" sz="1000" dirty="0" err="1"/>
              <a:t>Промстройкабель</a:t>
            </a:r>
            <a:r>
              <a:rPr lang="ru-RU" sz="1000" dirty="0"/>
              <a:t>" 	</a:t>
            </a:r>
          </a:p>
          <a:p>
            <a:r>
              <a:rPr lang="ru-RU" sz="1000" dirty="0"/>
              <a:t>32 </a:t>
            </a:r>
            <a:r>
              <a:rPr lang="ru-RU" sz="1000" dirty="0" err="1"/>
              <a:t>Тесли</a:t>
            </a:r>
            <a:r>
              <a:rPr lang="ru-RU" sz="1000" dirty="0"/>
              <a:t> 	</a:t>
            </a:r>
          </a:p>
          <a:p>
            <a:r>
              <a:rPr lang="ru-RU" sz="1000" dirty="0"/>
              <a:t>33 ООО "</a:t>
            </a:r>
            <a:r>
              <a:rPr lang="ru-RU" sz="1000" dirty="0" err="1"/>
              <a:t>Энергоснаб</a:t>
            </a:r>
            <a:r>
              <a:rPr lang="ru-RU" sz="1000" dirty="0"/>
              <a:t>" 	</a:t>
            </a:r>
          </a:p>
          <a:p>
            <a:r>
              <a:rPr lang="ru-RU" sz="1000" dirty="0"/>
              <a:t>34 </a:t>
            </a:r>
            <a:r>
              <a:rPr lang="ru-RU" sz="1000" dirty="0" err="1"/>
              <a:t>Элком-Электро</a:t>
            </a:r>
            <a:r>
              <a:rPr lang="ru-RU" sz="1000" dirty="0"/>
              <a:t> 	</a:t>
            </a:r>
          </a:p>
          <a:p>
            <a:r>
              <a:rPr lang="ru-RU" sz="1000" dirty="0"/>
              <a:t>35 ОАО "НП "</a:t>
            </a:r>
            <a:r>
              <a:rPr lang="ru-RU" sz="1000" dirty="0" err="1"/>
              <a:t>Подольсккабель</a:t>
            </a:r>
            <a:r>
              <a:rPr lang="ru-RU" sz="1000" dirty="0"/>
              <a:t>" 	</a:t>
            </a:r>
          </a:p>
          <a:p>
            <a:r>
              <a:rPr lang="ru-RU" sz="1000" dirty="0"/>
              <a:t>36 Сегмент-</a:t>
            </a:r>
            <a:r>
              <a:rPr lang="ru-RU" sz="1000" dirty="0" err="1"/>
              <a:t>Энерго</a:t>
            </a:r>
            <a:r>
              <a:rPr lang="ru-RU" sz="1000" dirty="0"/>
              <a:t> Кабель/</a:t>
            </a:r>
            <a:r>
              <a:rPr lang="ru-RU" sz="1000" dirty="0" err="1"/>
              <a:t>Пожспецкабель</a:t>
            </a:r>
            <a:r>
              <a:rPr lang="ru-RU" sz="1000" dirty="0"/>
              <a:t> 	</a:t>
            </a:r>
          </a:p>
          <a:p>
            <a:r>
              <a:rPr lang="ru-RU" sz="1000" dirty="0"/>
              <a:t>37 ООО "Конкорд"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41376" y="1049823"/>
            <a:ext cx="33707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38 АО "Завод "</a:t>
            </a:r>
            <a:r>
              <a:rPr lang="ru-RU" sz="1000" dirty="0" err="1"/>
              <a:t>Энергокабель</a:t>
            </a:r>
            <a:r>
              <a:rPr lang="ru-RU" sz="1000" dirty="0"/>
              <a:t>" 	</a:t>
            </a:r>
          </a:p>
          <a:p>
            <a:r>
              <a:rPr lang="ru-RU" sz="1000" dirty="0"/>
              <a:t>39 ООО "</a:t>
            </a:r>
            <a:r>
              <a:rPr lang="ru-RU" sz="1000" dirty="0" err="1"/>
              <a:t>КамКат</a:t>
            </a:r>
            <a:r>
              <a:rPr lang="ru-RU" sz="1000" dirty="0"/>
              <a:t>«</a:t>
            </a:r>
          </a:p>
          <a:p>
            <a:r>
              <a:rPr lang="ru-RU" sz="1000" dirty="0"/>
              <a:t>40 ЗАО "КЗ "</a:t>
            </a:r>
            <a:r>
              <a:rPr lang="ru-RU" sz="1000" dirty="0" err="1"/>
              <a:t>Кавказкабель</a:t>
            </a:r>
            <a:r>
              <a:rPr lang="ru-RU" sz="1000" dirty="0"/>
              <a:t>" (ООО "ТПК - Менеджмент") </a:t>
            </a:r>
          </a:p>
          <a:p>
            <a:r>
              <a:rPr lang="ru-RU" sz="1000" dirty="0"/>
              <a:t>41 ООО "</a:t>
            </a:r>
            <a:r>
              <a:rPr lang="ru-RU" sz="1000" dirty="0" err="1"/>
              <a:t>Росскат</a:t>
            </a:r>
            <a:r>
              <a:rPr lang="ru-RU" sz="1000" dirty="0"/>
              <a:t>-Центр" 	</a:t>
            </a:r>
          </a:p>
          <a:p>
            <a:r>
              <a:rPr lang="ru-RU" sz="1000" dirty="0"/>
              <a:t>42 Самарская Кабельная компания 	</a:t>
            </a:r>
          </a:p>
          <a:p>
            <a:r>
              <a:rPr lang="ru-RU" sz="1000" dirty="0"/>
              <a:t>43 ЗАО "</a:t>
            </a:r>
            <a:r>
              <a:rPr lang="ru-RU" sz="1000" dirty="0" err="1"/>
              <a:t>Элкаб</a:t>
            </a:r>
            <a:r>
              <a:rPr lang="ru-RU" sz="1000" dirty="0"/>
              <a:t>" 	</a:t>
            </a:r>
          </a:p>
          <a:p>
            <a:r>
              <a:rPr lang="ru-RU" sz="1000" dirty="0"/>
              <a:t>44 ООО "ХКА" 	</a:t>
            </a:r>
          </a:p>
          <a:p>
            <a:r>
              <a:rPr lang="ru-RU" sz="1000" dirty="0"/>
              <a:t>45 Ореол 	</a:t>
            </a:r>
          </a:p>
          <a:p>
            <a:r>
              <a:rPr lang="ru-RU" sz="1000" dirty="0"/>
              <a:t>46 ООО "</a:t>
            </a:r>
            <a:r>
              <a:rPr lang="ru-RU" sz="1000" dirty="0" err="1"/>
              <a:t>Юнэкс</a:t>
            </a:r>
            <a:r>
              <a:rPr lang="ru-RU" sz="1000" dirty="0"/>
              <a:t> Групп"/ </a:t>
            </a:r>
            <a:r>
              <a:rPr lang="ru-RU" sz="1000" dirty="0" err="1"/>
              <a:t>Альфакабель</a:t>
            </a:r>
            <a:r>
              <a:rPr lang="ru-RU" sz="1000" dirty="0"/>
              <a:t> 	</a:t>
            </a:r>
          </a:p>
          <a:p>
            <a:r>
              <a:rPr lang="ru-RU" sz="1000" dirty="0"/>
              <a:t>47 АВС-</a:t>
            </a:r>
            <a:r>
              <a:rPr lang="ru-RU" sz="1000" dirty="0" err="1"/>
              <a:t>Электро</a:t>
            </a:r>
            <a:r>
              <a:rPr lang="ru-RU" sz="1000" dirty="0"/>
              <a:t> 	</a:t>
            </a:r>
          </a:p>
          <a:p>
            <a:r>
              <a:rPr lang="ru-RU" sz="1000" dirty="0"/>
              <a:t>48 Дмитров Кабель 	</a:t>
            </a:r>
          </a:p>
          <a:p>
            <a:r>
              <a:rPr lang="ru-RU" sz="1000" dirty="0"/>
              <a:t>49 ООО "ТД "Кабель ПК" 	</a:t>
            </a:r>
          </a:p>
          <a:p>
            <a:r>
              <a:rPr lang="ru-RU" sz="1000" dirty="0"/>
              <a:t>50 АО "Псковский кабельный завод" </a:t>
            </a:r>
          </a:p>
          <a:p>
            <a:r>
              <a:rPr lang="ru-RU" sz="1000" dirty="0"/>
              <a:t>51 ООО "</a:t>
            </a:r>
            <a:r>
              <a:rPr lang="ru-RU" sz="1000" dirty="0" err="1"/>
              <a:t>ПромЭл</a:t>
            </a:r>
            <a:r>
              <a:rPr lang="ru-RU" sz="1000" dirty="0"/>
              <a:t>" 	</a:t>
            </a:r>
          </a:p>
          <a:p>
            <a:r>
              <a:rPr lang="ru-RU" sz="1000" dirty="0"/>
              <a:t>52 ЗАО "</a:t>
            </a:r>
            <a:r>
              <a:rPr lang="ru-RU" sz="1000" dirty="0" err="1"/>
              <a:t>Москабельмет</a:t>
            </a:r>
            <a:r>
              <a:rPr lang="ru-RU" sz="1000" dirty="0"/>
              <a:t>" 	</a:t>
            </a:r>
          </a:p>
          <a:p>
            <a:r>
              <a:rPr lang="ru-RU" sz="1000" dirty="0"/>
              <a:t>53 НКЗ Электрокабель НН 	</a:t>
            </a:r>
          </a:p>
          <a:p>
            <a:r>
              <a:rPr lang="ru-RU" sz="1000" dirty="0"/>
              <a:t>54 ООО "</a:t>
            </a:r>
            <a:r>
              <a:rPr lang="ru-RU" sz="1000" dirty="0" err="1"/>
              <a:t>Магна</a:t>
            </a:r>
            <a:r>
              <a:rPr lang="ru-RU" sz="1000" dirty="0"/>
              <a:t>" 	</a:t>
            </a:r>
          </a:p>
          <a:p>
            <a:r>
              <a:rPr lang="ru-RU" sz="1000" dirty="0"/>
              <a:t>55 Томский кабельный завод 	</a:t>
            </a:r>
          </a:p>
          <a:p>
            <a:r>
              <a:rPr lang="ru-RU" sz="1000" dirty="0"/>
              <a:t>56 РЭМЗ ТМ 	</a:t>
            </a:r>
          </a:p>
          <a:p>
            <a:r>
              <a:rPr lang="ru-RU" sz="1000" dirty="0"/>
              <a:t>57 Татнефть-кабель 	</a:t>
            </a:r>
          </a:p>
          <a:p>
            <a:r>
              <a:rPr lang="ru-RU" sz="1000" dirty="0"/>
              <a:t>58 ОАО </a:t>
            </a:r>
            <a:r>
              <a:rPr lang="ru-RU" sz="1000" dirty="0" err="1"/>
              <a:t>Щучинский</a:t>
            </a:r>
            <a:r>
              <a:rPr lang="ru-RU" sz="1000" dirty="0"/>
              <a:t> завод </a:t>
            </a:r>
            <a:r>
              <a:rPr lang="ru-RU" sz="1000" dirty="0" err="1"/>
              <a:t>Автопровод</a:t>
            </a:r>
            <a:r>
              <a:rPr lang="ru-RU" sz="1000" dirty="0"/>
              <a:t> 	</a:t>
            </a:r>
          </a:p>
          <a:p>
            <a:r>
              <a:rPr lang="ru-RU" sz="1000" dirty="0"/>
              <a:t>59 Русский Свет 	</a:t>
            </a:r>
          </a:p>
          <a:p>
            <a:r>
              <a:rPr lang="ru-RU" sz="1000" dirty="0"/>
              <a:t>60 КЗ Эксперт-кабель </a:t>
            </a:r>
          </a:p>
          <a:p>
            <a:r>
              <a:rPr lang="ru-RU" sz="1000" dirty="0"/>
              <a:t>61 ТД </a:t>
            </a:r>
            <a:r>
              <a:rPr lang="ru-RU" sz="1000" dirty="0" err="1"/>
              <a:t>Ункомтех</a:t>
            </a:r>
            <a:r>
              <a:rPr lang="ru-RU" sz="1000" dirty="0"/>
              <a:t> 	</a:t>
            </a:r>
          </a:p>
          <a:p>
            <a:r>
              <a:rPr lang="ru-RU" sz="1000" dirty="0"/>
              <a:t>62 ПКП Курс 	</a:t>
            </a:r>
          </a:p>
          <a:p>
            <a:r>
              <a:rPr lang="ru-RU" sz="1000" dirty="0"/>
              <a:t>63 Европейская электротехника 	</a:t>
            </a:r>
          </a:p>
          <a:p>
            <a:r>
              <a:rPr lang="ru-RU" sz="1000" dirty="0"/>
              <a:t>64 Электропровод 	</a:t>
            </a:r>
          </a:p>
          <a:p>
            <a:r>
              <a:rPr lang="ru-RU" sz="1000" dirty="0"/>
              <a:t>65 ГК </a:t>
            </a:r>
            <a:r>
              <a:rPr lang="ru-RU" sz="1000" dirty="0" err="1"/>
              <a:t>Севкабель</a:t>
            </a:r>
            <a:r>
              <a:rPr lang="ru-RU" sz="1000" dirty="0"/>
              <a:t> </a:t>
            </a:r>
          </a:p>
          <a:p>
            <a:r>
              <a:rPr lang="ru-RU" sz="1000" dirty="0"/>
              <a:t>66 </a:t>
            </a:r>
            <a:r>
              <a:rPr lang="ru-RU" sz="1000" dirty="0" err="1"/>
              <a:t>Русал</a:t>
            </a:r>
            <a:r>
              <a:rPr lang="ru-RU" sz="1000" dirty="0"/>
              <a:t> 	</a:t>
            </a:r>
          </a:p>
          <a:p>
            <a:r>
              <a:rPr lang="ru-RU" sz="1000" dirty="0"/>
              <a:t>67 </a:t>
            </a:r>
            <a:r>
              <a:rPr lang="ru-RU" sz="1000" dirty="0" err="1"/>
              <a:t>Мемотерм</a:t>
            </a:r>
            <a:r>
              <a:rPr lang="ru-RU" sz="1000" dirty="0"/>
              <a:t> 	</a:t>
            </a:r>
          </a:p>
          <a:p>
            <a:r>
              <a:rPr lang="ru-RU" sz="1000" dirty="0"/>
              <a:t>68 ОАО ВНИИКП 	</a:t>
            </a:r>
          </a:p>
          <a:p>
            <a:r>
              <a:rPr lang="ru-RU" sz="1000" dirty="0"/>
              <a:t>69 </a:t>
            </a:r>
            <a:r>
              <a:rPr lang="ru-RU" sz="1000" dirty="0" err="1"/>
              <a:t>Росэлектро</a:t>
            </a:r>
            <a:r>
              <a:rPr lang="ru-RU" sz="1000" dirty="0"/>
              <a:t> 	</a:t>
            </a:r>
          </a:p>
          <a:p>
            <a:r>
              <a:rPr lang="ru-RU" sz="1000" dirty="0"/>
              <a:t>70 НК-</a:t>
            </a:r>
            <a:r>
              <a:rPr lang="ru-RU" sz="1000" dirty="0" err="1"/>
              <a:t>Северозапад</a:t>
            </a:r>
            <a:r>
              <a:rPr lang="ru-RU" sz="1000" dirty="0"/>
              <a:t> </a:t>
            </a:r>
          </a:p>
          <a:p>
            <a:r>
              <a:rPr lang="ru-RU" sz="1000" dirty="0"/>
              <a:t>71 Поволжский кабельный центр</a:t>
            </a:r>
          </a:p>
          <a:p>
            <a:r>
              <a:rPr lang="ru-RU" sz="1000" dirty="0"/>
              <a:t>72 Промышленная Группа </a:t>
            </a:r>
            <a:r>
              <a:rPr lang="ru-RU" sz="1000" dirty="0" err="1"/>
              <a:t>Элпром</a:t>
            </a:r>
            <a:r>
              <a:rPr lang="ru-RU" sz="1000" dirty="0"/>
              <a:t> </a:t>
            </a:r>
          </a:p>
          <a:p>
            <a:r>
              <a:rPr lang="ru-RU" sz="1000" dirty="0"/>
              <a:t>73 ООО «КВИН» 	</a:t>
            </a:r>
          </a:p>
          <a:p>
            <a:r>
              <a:rPr lang="ru-RU" sz="1000" dirty="0"/>
              <a:t>74 ООО «</a:t>
            </a:r>
            <a:r>
              <a:rPr lang="ru-RU" sz="1000" dirty="0" err="1"/>
              <a:t>Рыбинсккабель</a:t>
            </a:r>
            <a:r>
              <a:rPr lang="ru-RU" sz="1000" dirty="0"/>
              <a:t>» 	</a:t>
            </a:r>
          </a:p>
          <a:p>
            <a:r>
              <a:rPr lang="ru-RU" sz="1000" dirty="0"/>
              <a:t>75 ООО ПКФ «</a:t>
            </a:r>
            <a:r>
              <a:rPr lang="ru-RU" sz="1000" dirty="0" err="1"/>
              <a:t>Монэл</a:t>
            </a:r>
            <a:r>
              <a:rPr lang="ru-RU" sz="1000" dirty="0"/>
              <a:t>» </a:t>
            </a:r>
          </a:p>
          <a:p>
            <a:endParaRPr lang="ru-RU" sz="1000" dirty="0"/>
          </a:p>
          <a:p>
            <a:r>
              <a:rPr lang="ru-RU" sz="1000" dirty="0"/>
              <a:t>	</a:t>
            </a:r>
          </a:p>
          <a:p>
            <a:endParaRPr lang="ru-RU" sz="1000" dirty="0"/>
          </a:p>
          <a:p>
            <a:r>
              <a:rPr lang="ru-RU" sz="1000" dirty="0"/>
              <a:t>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07587" y="1124744"/>
            <a:ext cx="313641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76 ЗАО "</a:t>
            </a:r>
            <a:r>
              <a:rPr lang="ru-RU" sz="1000" dirty="0" err="1"/>
              <a:t>Цветлит</a:t>
            </a:r>
            <a:r>
              <a:rPr lang="ru-RU" sz="1000" dirty="0"/>
              <a:t>" (Саранск) 	</a:t>
            </a:r>
          </a:p>
          <a:p>
            <a:r>
              <a:rPr lang="ru-RU" sz="1000" dirty="0"/>
              <a:t>77 ООО </a:t>
            </a:r>
            <a:r>
              <a:rPr lang="ru-RU" sz="1000" dirty="0" err="1"/>
              <a:t>Кронус</a:t>
            </a:r>
            <a:r>
              <a:rPr lang="ru-RU" sz="1000" dirty="0"/>
              <a:t> (Санкт-Петербург)	</a:t>
            </a:r>
          </a:p>
          <a:p>
            <a:r>
              <a:rPr lang="ru-RU" sz="1000" dirty="0"/>
              <a:t>78 ООО "</a:t>
            </a:r>
            <a:r>
              <a:rPr lang="ru-RU" sz="1000" dirty="0" err="1"/>
              <a:t>Оптикэнерго</a:t>
            </a:r>
            <a:r>
              <a:rPr lang="ru-RU" sz="1000" dirty="0"/>
              <a:t>" (Саранск)	</a:t>
            </a:r>
          </a:p>
          <a:p>
            <a:r>
              <a:rPr lang="ru-RU" sz="1000" dirty="0"/>
              <a:t>79 ООО "ТК </a:t>
            </a:r>
            <a:r>
              <a:rPr lang="ru-RU" sz="1000" dirty="0" err="1"/>
              <a:t>Электроцентр</a:t>
            </a:r>
            <a:r>
              <a:rPr lang="ru-RU" sz="1000" dirty="0"/>
              <a:t>" (Казань)	</a:t>
            </a:r>
          </a:p>
          <a:p>
            <a:r>
              <a:rPr lang="ru-RU" sz="1000" dirty="0"/>
              <a:t>80 ООО "</a:t>
            </a:r>
            <a:r>
              <a:rPr lang="ru-RU" sz="1000" dirty="0" err="1"/>
              <a:t>Югкабель</a:t>
            </a:r>
            <a:r>
              <a:rPr lang="ru-RU" sz="1000" dirty="0"/>
              <a:t>" (Краснодар)	</a:t>
            </a:r>
          </a:p>
          <a:p>
            <a:r>
              <a:rPr lang="ru-RU" sz="1000" dirty="0"/>
              <a:t>81 АО "Завод </a:t>
            </a:r>
            <a:r>
              <a:rPr lang="ru-RU" sz="1000" dirty="0" err="1"/>
              <a:t>Чувашкабель</a:t>
            </a:r>
            <a:r>
              <a:rPr lang="ru-RU" sz="1000" dirty="0"/>
              <a:t>" 	</a:t>
            </a:r>
          </a:p>
          <a:p>
            <a:r>
              <a:rPr lang="ru-RU" sz="1000" dirty="0"/>
              <a:t>82 СЗАО "</a:t>
            </a:r>
            <a:r>
              <a:rPr lang="ru-RU" sz="1000" dirty="0" err="1"/>
              <a:t>Белтелекабель</a:t>
            </a:r>
            <a:r>
              <a:rPr lang="ru-RU" sz="1000" dirty="0"/>
              <a:t>" </a:t>
            </a:r>
          </a:p>
          <a:p>
            <a:r>
              <a:rPr lang="ru-RU" sz="1000" dirty="0"/>
              <a:t>83 ООО "</a:t>
            </a:r>
            <a:r>
              <a:rPr lang="ru-RU" sz="1000" dirty="0" err="1"/>
              <a:t>Директ</a:t>
            </a:r>
            <a:r>
              <a:rPr lang="ru-RU" sz="1000" dirty="0"/>
              <a:t>-Электрик" 	</a:t>
            </a:r>
          </a:p>
          <a:p>
            <a:r>
              <a:rPr lang="ru-RU" sz="1000" dirty="0"/>
              <a:t>84 ЗАО "Металлист" 	</a:t>
            </a:r>
          </a:p>
          <a:p>
            <a:r>
              <a:rPr lang="ru-RU" sz="1000" dirty="0"/>
              <a:t>85 ООО "ТД "</a:t>
            </a:r>
            <a:r>
              <a:rPr lang="ru-RU" sz="1000" dirty="0" err="1"/>
              <a:t>Электрум</a:t>
            </a:r>
            <a:r>
              <a:rPr lang="ru-RU" sz="1000" dirty="0"/>
              <a:t>"/ ЗАО "</a:t>
            </a:r>
            <a:r>
              <a:rPr lang="ru-RU" sz="1000" dirty="0" err="1"/>
              <a:t>Электрум</a:t>
            </a:r>
            <a:r>
              <a:rPr lang="ru-RU" sz="1000" dirty="0"/>
              <a:t>" 	</a:t>
            </a:r>
          </a:p>
          <a:p>
            <a:r>
              <a:rPr lang="ru-RU" sz="1000" dirty="0"/>
              <a:t>86 ООО "</a:t>
            </a:r>
            <a:r>
              <a:rPr lang="ru-RU" sz="1000" dirty="0" err="1"/>
              <a:t>РегионЭнергоГрупп</a:t>
            </a:r>
            <a:r>
              <a:rPr lang="ru-RU" sz="1000" dirty="0"/>
              <a:t> 116" 	</a:t>
            </a:r>
          </a:p>
          <a:p>
            <a:r>
              <a:rPr lang="ru-RU" sz="1000" dirty="0"/>
              <a:t>87 БАКО, </a:t>
            </a:r>
            <a:r>
              <a:rPr lang="ru-RU" sz="1000" dirty="0" err="1"/>
              <a:t>г.Барнаул</a:t>
            </a:r>
            <a:r>
              <a:rPr lang="ru-RU" sz="1000" dirty="0"/>
              <a:t> 	</a:t>
            </a:r>
          </a:p>
          <a:p>
            <a:r>
              <a:rPr lang="ru-RU" sz="1000" dirty="0"/>
              <a:t>88 ЭЛСИС, </a:t>
            </a:r>
            <a:r>
              <a:rPr lang="ru-RU" sz="1000" dirty="0" err="1"/>
              <a:t>г.Новосибирск</a:t>
            </a:r>
            <a:r>
              <a:rPr lang="ru-RU" sz="1000" dirty="0"/>
              <a:t> 	</a:t>
            </a:r>
          </a:p>
          <a:p>
            <a:r>
              <a:rPr lang="ru-RU" sz="1000" dirty="0"/>
              <a:t>89 ООО </a:t>
            </a:r>
            <a:r>
              <a:rPr lang="ru-RU" sz="1000" dirty="0" err="1"/>
              <a:t>Волгаэлектрокабель</a:t>
            </a:r>
            <a:r>
              <a:rPr lang="ru-RU" sz="1000" dirty="0"/>
              <a:t>, </a:t>
            </a:r>
            <a:r>
              <a:rPr lang="ru-RU" sz="1000" dirty="0" err="1"/>
              <a:t>г.Нижний</a:t>
            </a:r>
            <a:r>
              <a:rPr lang="ru-RU" sz="1000" dirty="0"/>
              <a:t> Новгород </a:t>
            </a:r>
          </a:p>
          <a:p>
            <a:r>
              <a:rPr lang="ru-RU" sz="1000" dirty="0"/>
              <a:t>90 ООО «</a:t>
            </a:r>
            <a:r>
              <a:rPr lang="ru-RU" sz="1000" dirty="0" err="1"/>
              <a:t>БестКабель</a:t>
            </a:r>
            <a:r>
              <a:rPr lang="ru-RU" sz="1000" dirty="0"/>
              <a:t>», </a:t>
            </a:r>
            <a:r>
              <a:rPr lang="ru-RU" sz="1000" dirty="0" err="1"/>
              <a:t>г.Нижний</a:t>
            </a:r>
            <a:r>
              <a:rPr lang="ru-RU" sz="1000" dirty="0"/>
              <a:t> Новгород 	</a:t>
            </a:r>
          </a:p>
          <a:p>
            <a:r>
              <a:rPr lang="ru-RU" sz="1000" dirty="0"/>
              <a:t>91 ООО «Бизнес-Контракт» 	</a:t>
            </a:r>
          </a:p>
          <a:p>
            <a:r>
              <a:rPr lang="ru-RU" sz="1000" dirty="0"/>
              <a:t>92 ПАО </a:t>
            </a:r>
            <a:r>
              <a:rPr lang="ru-RU" sz="1000" dirty="0" err="1"/>
              <a:t>Южкабель</a:t>
            </a:r>
            <a:r>
              <a:rPr lang="ru-RU" sz="1000" dirty="0"/>
              <a:t> г. Харьков 	</a:t>
            </a:r>
          </a:p>
          <a:p>
            <a:r>
              <a:rPr lang="ru-RU" sz="1000" dirty="0"/>
              <a:t>93 ООО «Камский Кабель», </a:t>
            </a:r>
            <a:r>
              <a:rPr lang="ru-RU" sz="1000" dirty="0" err="1"/>
              <a:t>г.Пермь</a:t>
            </a:r>
            <a:r>
              <a:rPr lang="ru-RU" sz="1000" dirty="0"/>
              <a:t> 	</a:t>
            </a:r>
          </a:p>
          <a:p>
            <a:r>
              <a:rPr lang="ru-RU" sz="1000" dirty="0"/>
              <a:t>94 ООО «ГК </a:t>
            </a:r>
            <a:r>
              <a:rPr lang="ru-RU" sz="1000" dirty="0" err="1"/>
              <a:t>Энергокомплект</a:t>
            </a:r>
            <a:r>
              <a:rPr lang="ru-RU" sz="1000" dirty="0"/>
              <a:t> МФ» 	</a:t>
            </a:r>
          </a:p>
          <a:p>
            <a:r>
              <a:rPr lang="ru-RU" sz="1000" dirty="0"/>
              <a:t>95 ООО «Кабельный завод КАБЭКС» 	</a:t>
            </a:r>
          </a:p>
          <a:p>
            <a:r>
              <a:rPr lang="ru-RU" sz="1000" dirty="0"/>
              <a:t>96 ООО НМК «МАСТ» 	</a:t>
            </a:r>
          </a:p>
          <a:p>
            <a:r>
              <a:rPr lang="ru-RU" sz="1000" dirty="0"/>
              <a:t>97 ООО «Торговый дом МКМ-кабель» 	</a:t>
            </a:r>
          </a:p>
          <a:p>
            <a:r>
              <a:rPr lang="ru-RU" sz="1000" dirty="0"/>
              <a:t>98 ООО "ЦК "</a:t>
            </a:r>
            <a:r>
              <a:rPr lang="ru-RU" sz="1000" dirty="0" err="1"/>
              <a:t>СМиТ</a:t>
            </a:r>
            <a:r>
              <a:rPr lang="ru-RU" sz="1000" dirty="0"/>
              <a:t>" Владивосток 	</a:t>
            </a:r>
          </a:p>
          <a:p>
            <a:r>
              <a:rPr lang="ru-RU" sz="1000" dirty="0"/>
              <a:t>99 ООО «</a:t>
            </a:r>
            <a:r>
              <a:rPr lang="ru-RU" sz="1000" dirty="0" err="1"/>
              <a:t>Элекон</a:t>
            </a:r>
            <a:r>
              <a:rPr lang="ru-RU" sz="1000" dirty="0"/>
              <a:t>» Москва 	</a:t>
            </a:r>
          </a:p>
          <a:p>
            <a:r>
              <a:rPr lang="ru-RU" sz="1000" dirty="0"/>
              <a:t>100 ООО «Кабельный завод «АЛЮР» 	</a:t>
            </a:r>
          </a:p>
          <a:p>
            <a:r>
              <a:rPr lang="ru-RU" sz="1000" dirty="0"/>
              <a:t>101 ООО «АТЕК-</a:t>
            </a:r>
            <a:r>
              <a:rPr lang="ru-RU" sz="1000" dirty="0" err="1"/>
              <a:t>Энерго</a:t>
            </a:r>
            <a:r>
              <a:rPr lang="ru-RU" sz="1000" dirty="0"/>
              <a:t>» 	</a:t>
            </a:r>
          </a:p>
          <a:p>
            <a:r>
              <a:rPr lang="ru-RU" sz="1000" dirty="0"/>
              <a:t>102 ООО "ВКЗ "Волга-Дон-Кабель" 	</a:t>
            </a:r>
          </a:p>
          <a:p>
            <a:r>
              <a:rPr lang="ru-RU" sz="1000" dirty="0"/>
              <a:t>103 АО «ДИАС» 	</a:t>
            </a:r>
          </a:p>
          <a:p>
            <a:r>
              <a:rPr lang="ru-RU" sz="1000" dirty="0"/>
              <a:t>104 ООО «ТД «БЕЛКАБ», М.О. 	</a:t>
            </a:r>
          </a:p>
          <a:p>
            <a:r>
              <a:rPr lang="ru-RU" sz="1000" dirty="0"/>
              <a:t>105 ООО «ЕВРО ПРОФИЛЬ», М.О. 	</a:t>
            </a:r>
          </a:p>
          <a:p>
            <a:r>
              <a:rPr lang="ru-RU" sz="1000" dirty="0"/>
              <a:t>106 ГК СВЕТСЕРВИС (ЭЛЕКТРОСВЕТ), г. Самара </a:t>
            </a:r>
          </a:p>
          <a:p>
            <a:r>
              <a:rPr lang="ru-RU" sz="1000" dirty="0"/>
              <a:t>107 ООО «ТРИЭНЕРГОГРУПП», г. Москва 	</a:t>
            </a:r>
          </a:p>
          <a:p>
            <a:r>
              <a:rPr lang="ru-RU" sz="1000" dirty="0"/>
              <a:t>108 ООО «Электрическая Мануфактура», г. Москва 	</a:t>
            </a:r>
          </a:p>
          <a:p>
            <a:r>
              <a:rPr lang="ru-RU" sz="1000" dirty="0"/>
              <a:t>109 ООО «ПСК Профи» г. Ярославль 	</a:t>
            </a:r>
          </a:p>
          <a:p>
            <a:r>
              <a:rPr lang="ru-RU" sz="1000" dirty="0"/>
              <a:t>110 ООО «Формула Безопасности – Урал» г. Екатеринбург 	</a:t>
            </a:r>
          </a:p>
          <a:p>
            <a:endParaRPr lang="ru-RU" sz="1000" dirty="0"/>
          </a:p>
          <a:p>
            <a:r>
              <a:rPr lang="ru-RU" sz="1000" dirty="0"/>
              <a:t>	</a:t>
            </a:r>
          </a:p>
          <a:p>
            <a:r>
              <a:rPr lang="ru-RU" sz="1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8750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49195454"/>
              </p:ext>
            </p:extLst>
          </p:nvPr>
        </p:nvGraphicFramePr>
        <p:xfrm>
          <a:off x="156415" y="1340768"/>
          <a:ext cx="8808073" cy="509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5066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МЕХАНИЗМ СОБЛЮДЕНИЯ</a:t>
            </a:r>
            <a:r>
              <a:rPr lang="en-US" sz="2400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ПОЛОЖЕНИЙ СОВМЕСТНОГО</a:t>
            </a:r>
            <a:r>
              <a:rPr lang="en-US" sz="2400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ЗАЯВЛЕНИЯ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32195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6801" y="1916832"/>
            <a:ext cx="828411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		</a:t>
            </a:r>
            <a:r>
              <a:rPr lang="ru-RU" sz="2000" b="1" dirty="0"/>
              <a:t>Подписано соглашение о сотрудничестве между  </a:t>
            </a:r>
            <a:r>
              <a:rPr lang="en-US" sz="2000" b="1" dirty="0"/>
              <a:t>	         </a:t>
            </a:r>
            <a:r>
              <a:rPr lang="ru-RU" sz="2000" b="1" dirty="0" err="1"/>
              <a:t>Росстандартом</a:t>
            </a:r>
            <a:r>
              <a:rPr lang="ru-RU" sz="2000" b="1" dirty="0"/>
              <a:t> и НП «Ассоциация «Электрокабель»</a:t>
            </a:r>
          </a:p>
          <a:p>
            <a:endParaRPr lang="ru-RU" sz="2000" b="1" dirty="0"/>
          </a:p>
          <a:p>
            <a:pPr algn="just"/>
            <a:r>
              <a:rPr lang="ru-RU" sz="1400" dirty="0"/>
              <a:t>	В рамках реализации проекта «Кабель без опасности» 11 августа в </a:t>
            </a:r>
            <a:r>
              <a:rPr lang="ru-RU" sz="1400" dirty="0" err="1"/>
              <a:t>г.Москве</a:t>
            </a:r>
            <a:r>
              <a:rPr lang="ru-RU" sz="1400" dirty="0"/>
              <a:t> подписано соглашение о сотрудничестве между Федеральным агентством по техническому регулированию и метрологии (</a:t>
            </a:r>
            <a:r>
              <a:rPr lang="ru-RU" sz="1400" dirty="0" err="1"/>
              <a:t>Росстандарт</a:t>
            </a:r>
            <a:r>
              <a:rPr lang="ru-RU" sz="1400" dirty="0"/>
              <a:t>) и НП «Ассоциация «Электрокабель». Подписи под документом поставили глава ведомства Абрамов А.В. и президент Ассоциации </a:t>
            </a:r>
            <a:r>
              <a:rPr lang="ru-RU" sz="1400" dirty="0" err="1"/>
              <a:t>Мещанов</a:t>
            </a:r>
            <a:r>
              <a:rPr lang="ru-RU" sz="1400" dirty="0"/>
              <a:t> Г.И.</a:t>
            </a:r>
            <a:br>
              <a:rPr lang="ru-RU" sz="1400" dirty="0"/>
            </a:br>
            <a:r>
              <a:rPr lang="ru-RU" sz="1400" dirty="0"/>
              <a:t>	В рамках соглашения предусмотрен оперативный обмен информацией, взаимная методическую помощь по вопросам применения законодательства в области технического регулирования. Ассоциация «Электрокабель» взяла на себя обязанности по предоставлению в Центральный аппарат </a:t>
            </a:r>
            <a:r>
              <a:rPr lang="ru-RU" sz="1400" dirty="0" err="1"/>
              <a:t>Росстандарта</a:t>
            </a:r>
            <a:r>
              <a:rPr lang="ru-RU" sz="1400" dirty="0"/>
              <a:t> для рассмотрения материалы о выявленных нарушениях обязательных требований при выпуске в обращение и обращении кабельной продукции, о текущем состоянии отрасли, фактах производства и поставок некачественной и контрафактной кабельной продукции, предоставляет данные по итогам мониторинга предприятий-изготовителей кабельной продукции.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9363" y="142381"/>
            <a:ext cx="7045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ВЗАИМОДЕЙСТВИЕ </a:t>
            </a:r>
          </a:p>
          <a:p>
            <a:pPr algn="ctr"/>
            <a:r>
              <a:rPr lang="ru-RU" sz="2400" b="1" dirty="0"/>
              <a:t>С НАДЗОРНЫМИ ОРГАНАМИ</a:t>
            </a:r>
          </a:p>
        </p:txBody>
      </p:sp>
      <p:pic>
        <p:nvPicPr>
          <p:cNvPr id="8" name="Picture 2" descr="http://www.design.kg/uploads/monthly_10_2009/post-100-1256271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2" y="1484784"/>
            <a:ext cx="1277464" cy="127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5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7143" y="163819"/>
            <a:ext cx="517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СЕРТИФИКАЦИЯ ПРОДУКЦИИ</a:t>
            </a:r>
          </a:p>
        </p:txBody>
      </p:sp>
      <p:pic>
        <p:nvPicPr>
          <p:cNvPr id="7" name="Рисунок 5"/>
          <p:cNvPicPr>
            <a:picLocks noChangeAspect="1"/>
          </p:cNvPicPr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"/>
          <a:stretch>
            <a:fillRect/>
          </a:stretch>
        </p:blipFill>
        <p:spPr bwMode="auto">
          <a:xfrm>
            <a:off x="6137232" y="2546550"/>
            <a:ext cx="2743737" cy="390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4" y="2500293"/>
            <a:ext cx="2796603" cy="395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4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41" y="2500293"/>
            <a:ext cx="2754310" cy="389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осаккредитация лог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4" y="1268760"/>
            <a:ext cx="2257267" cy="99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43746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9AAD1BD-1DC8-4FC2-AE75-2816F6C57B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557</Words>
  <Application>Microsoft Office PowerPoint</Application>
  <PresentationFormat>Экран (4:3)</PresentationFormat>
  <Paragraphs>201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Georgia</vt:lpstr>
      <vt:lpstr>Tahoma</vt:lpstr>
      <vt:lpstr>Trebuchet MS</vt:lpstr>
      <vt:lpstr>Wingdings</vt:lpstr>
      <vt:lpstr>Воздушный поток</vt:lpstr>
      <vt:lpstr>Документ</vt:lpstr>
      <vt:lpstr>Презентация PowerPoint</vt:lpstr>
      <vt:lpstr>Статистика рынка кабельных изделий.  </vt:lpstr>
      <vt:lpstr>Статистика МЧС </vt:lpstr>
      <vt:lpstr>Статистика МЧС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2011-09-15T09:40:28Z</dcterms:created>
  <dcterms:modified xsi:type="dcterms:W3CDTF">2016-11-10T03:05:43Z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TC022643319991</vt:lpwstr>
  </property>
</Properties>
</file>