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615" r:id="rId2"/>
    <p:sldId id="692" r:id="rId3"/>
    <p:sldId id="696" r:id="rId4"/>
    <p:sldId id="693" r:id="rId5"/>
    <p:sldId id="672" r:id="rId6"/>
    <p:sldId id="664" r:id="rId7"/>
    <p:sldId id="681" r:id="rId8"/>
    <p:sldId id="623" r:id="rId9"/>
    <p:sldId id="673" r:id="rId10"/>
    <p:sldId id="674" r:id="rId11"/>
    <p:sldId id="683" r:id="rId12"/>
    <p:sldId id="689" r:id="rId13"/>
    <p:sldId id="690" r:id="rId14"/>
    <p:sldId id="697" r:id="rId15"/>
    <p:sldId id="698" r:id="rId16"/>
    <p:sldId id="694" r:id="rId17"/>
    <p:sldId id="687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F3300"/>
    <a:srgbClr val="FF7C80"/>
    <a:srgbClr val="3333CC"/>
    <a:srgbClr val="DA4900"/>
    <a:srgbClr val="CC0000"/>
    <a:srgbClr val="008000"/>
    <a:srgbClr val="FF33CC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019" autoAdjust="0"/>
  </p:normalViewPr>
  <p:slideViewPr>
    <p:cSldViewPr>
      <p:cViewPr>
        <p:scale>
          <a:sx n="75" d="100"/>
          <a:sy n="75" d="100"/>
        </p:scale>
        <p:origin x="-912" y="-7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93443585633375E-2"/>
          <c:y val="0.17363271107035125"/>
          <c:w val="0.88191435519510153"/>
          <c:h val="0.508132672397600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мес. 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1.3997562881020277E-2"/>
                  <c:y val="-3.946692374838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317606685678E-2"/>
                  <c:y val="-7.016341999712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всего проверок</c:v>
                </c:pt>
                <c:pt idx="1">
                  <c:v>проверки ТР ТС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2717</c:v>
                </c:pt>
                <c:pt idx="1">
                  <c:v>1239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71776"/>
        <c:axId val="28973312"/>
        <c:axId val="0"/>
      </c:bar3DChart>
      <c:catAx>
        <c:axId val="28971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8973312"/>
        <c:crosses val="autoZero"/>
        <c:auto val="1"/>
        <c:lblAlgn val="ctr"/>
        <c:lblOffset val="100"/>
        <c:noMultiLvlLbl val="0"/>
      </c:catAx>
      <c:valAx>
        <c:axId val="289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897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391618883869572E-2"/>
          <c:y val="1.1046324419697255E-3"/>
          <c:w val="0.80800196850393702"/>
          <c:h val="0.825515501968503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исследования пищевой продукции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97,1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57160931379310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2</a:t>
                    </a:r>
                    <a:r>
                      <a:rPr lang="en-US" dirty="0" smtClean="0"/>
                      <a:t>,9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соотв. ТР ТС </c:v>
                </c:pt>
                <c:pt idx="1">
                  <c:v>не соотв. ТР ТС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97.1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7.9554099317929311E-2"/>
          <c:y val="0.80020369676438963"/>
          <c:w val="0.87667091102261963"/>
          <c:h val="9.21811418316984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907239222415692E-2"/>
          <c:y val="7.1782301966448206E-2"/>
          <c:w val="0.86609386105693742"/>
          <c:h val="0.64573436284857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034/2013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033/2013</c:v>
                </c:pt>
                <c:pt idx="1">
                  <c:v>034/2013</c:v>
                </c:pt>
                <c:pt idx="2">
                  <c:v>023/2011</c:v>
                </c:pt>
                <c:pt idx="3">
                  <c:v>024/2011</c:v>
                </c:pt>
                <c:pt idx="4">
                  <c:v>029/2012</c:v>
                </c:pt>
                <c:pt idx="5">
                  <c:v>027/2012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396</c:v>
                </c:pt>
                <c:pt idx="1">
                  <c:v>302</c:v>
                </c:pt>
                <c:pt idx="2">
                  <c:v>172</c:v>
                </c:pt>
                <c:pt idx="3">
                  <c:v>169</c:v>
                </c:pt>
                <c:pt idx="4">
                  <c:v>115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023/2011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6748487115889401E-2"/>
                  <c:y val="7.0547716920342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50000000000039E-2"/>
                  <c:y val="2.812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83333333333348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249999999999941E-2"/>
                  <c:y val="-3.125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16666666666672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83333333333339E-2"/>
                  <c:y val="6.250000000000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033/2013</c:v>
                </c:pt>
                <c:pt idx="1">
                  <c:v>034/2013</c:v>
                </c:pt>
                <c:pt idx="2">
                  <c:v>023/2011</c:v>
                </c:pt>
                <c:pt idx="3">
                  <c:v>024/2011</c:v>
                </c:pt>
                <c:pt idx="4">
                  <c:v>029/2012</c:v>
                </c:pt>
                <c:pt idx="5">
                  <c:v>027/2012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358</c:v>
                </c:pt>
                <c:pt idx="1">
                  <c:v>168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06400"/>
        <c:axId val="30807936"/>
        <c:axId val="0"/>
      </c:bar3DChart>
      <c:catAx>
        <c:axId val="3080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30807936"/>
        <c:crosses val="autoZero"/>
        <c:auto val="1"/>
        <c:lblAlgn val="ctr"/>
        <c:lblOffset val="100"/>
        <c:noMultiLvlLbl val="0"/>
      </c:catAx>
      <c:valAx>
        <c:axId val="3080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80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solidFill>
                  <a:srgbClr val="0000FF"/>
                </a:solidFill>
              </a:rPr>
              <a:t>Молочная продукция нестандартная </a:t>
            </a:r>
            <a:r>
              <a:rPr lang="ru-RU" sz="1600" baseline="0" dirty="0" smtClean="0">
                <a:solidFill>
                  <a:srgbClr val="0000FF"/>
                </a:solidFill>
              </a:rPr>
              <a:t> по жирно-кислотному составу</a:t>
            </a:r>
            <a:endParaRPr lang="ru-RU" sz="1600" dirty="0">
              <a:solidFill>
                <a:srgbClr val="0000FF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96412435655305"/>
          <c:y val="0.19142541509724731"/>
          <c:w val="0.7941640743621079"/>
          <c:h val="0.721292392243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нестанд по ф-хим пок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2464124356552984E-2"/>
                  <c:y val="-0.2768677584211072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слив масло; </a:t>
                    </a:r>
                    <a:r>
                      <a:rPr lang="ru-RU" b="1" dirty="0" smtClean="0"/>
                      <a:t>51 %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1454375439765975"/>
                  <c:y val="0.2006757313703495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сгущенное </a:t>
                    </a:r>
                    <a:r>
                      <a:rPr lang="ru-RU" b="1" dirty="0" smtClean="0"/>
                      <a:t>молоко24,5 %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325956838129096E-2"/>
                  <c:y val="-6.951272389487590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сыры; </a:t>
                    </a:r>
                    <a:r>
                      <a:rPr lang="ru-RU" b="1" dirty="0" smtClean="0"/>
                      <a:t>12,8 %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850881152094211E-2"/>
                  <c:y val="-7.916155574550673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проч</a:t>
                    </a:r>
                    <a:r>
                      <a:rPr lang="ru-RU" b="1" dirty="0"/>
                      <a:t>; </a:t>
                    </a:r>
                    <a:r>
                      <a:rPr lang="ru-RU" b="1" dirty="0" smtClean="0"/>
                      <a:t>11,2 %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слив масло</c:v>
                </c:pt>
                <c:pt idx="1">
                  <c:v>сгущенное молоко</c:v>
                </c:pt>
                <c:pt idx="2">
                  <c:v>сыры</c:v>
                </c:pt>
                <c:pt idx="3">
                  <c:v>проч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24.5</c:v>
                </c:pt>
                <c:pt idx="2">
                  <c:v>12.8</c:v>
                </c:pt>
                <c:pt idx="3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8.3280839895013142E-3"/>
                  <c:y val="0.214982529527559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411975065616799"/>
                  <c:y val="0.216033284870369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62122633556907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222604986876638E-2"/>
                  <c:y val="-0.185788263453083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требования к продукции</c:v>
                </c:pt>
                <c:pt idx="1">
                  <c:v>требования к процессам</c:v>
                </c:pt>
                <c:pt idx="2">
                  <c:v>отсутствие сведений о сертификате</c:v>
                </c:pt>
                <c:pt idx="3">
                  <c:v>требований к маркировке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0.58699999999999997</c:v>
                </c:pt>
                <c:pt idx="1">
                  <c:v>9.1999999999999998E-2</c:v>
                </c:pt>
                <c:pt idx="2">
                  <c:v>8.9999999999999993E-3</c:v>
                </c:pt>
                <c:pt idx="3">
                  <c:v>0.312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09727690288717"/>
          <c:y val="3.546875E-2"/>
          <c:w val="0.67816502624671948"/>
          <c:h val="0.638937007874015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микроб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8.33333333333333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84E-3"/>
                  <c:y val="-2.500000000000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84E-3"/>
                  <c:y val="-1.562499999999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9 мес. 2013</c:v>
                </c:pt>
                <c:pt idx="1">
                  <c:v>9 мес. 2014</c:v>
                </c:pt>
                <c:pt idx="2">
                  <c:v>9 мес.2015</c:v>
                </c:pt>
                <c:pt idx="3">
                  <c:v>9 мес. 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2.5</c:v>
                </c:pt>
                <c:pt idx="2">
                  <c:v>1.9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сан-хим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>
                <c:manualLayout>
                  <c:x val="2.9166666666666671E-2"/>
                  <c:y val="-5.72910048360900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83333333333345E-2"/>
                  <c:y val="6.250000000000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583333333333345E-2"/>
                  <c:y val="-9.3750000000000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500000000000012E-2"/>
                  <c:y val="-2.187500000000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9 мес. 2013</c:v>
                </c:pt>
                <c:pt idx="1">
                  <c:v>9 мес. 2014</c:v>
                </c:pt>
                <c:pt idx="2">
                  <c:v>9 мес.2015</c:v>
                </c:pt>
                <c:pt idx="3">
                  <c:v>9 мес. 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0.9</c:v>
                </c:pt>
                <c:pt idx="1">
                  <c:v>0.2</c:v>
                </c:pt>
                <c:pt idx="2">
                  <c:v>0.1</c:v>
                </c:pt>
                <c:pt idx="3">
                  <c:v>5.0000000000000017E-2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43264"/>
        <c:axId val="32844800"/>
        <c:axId val="0"/>
      </c:bar3DChart>
      <c:catAx>
        <c:axId val="3284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32844800"/>
        <c:crosses val="autoZero"/>
        <c:auto val="1"/>
        <c:lblAlgn val="ctr"/>
        <c:lblOffset val="100"/>
        <c:noMultiLvlLbl val="0"/>
      </c:catAx>
      <c:valAx>
        <c:axId val="3284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4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C3192-B923-4B49-9CDB-9BEB576D9B1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84291-DDBB-4261-8FD6-6E5263EA9D60}">
      <dgm:prSet phldrT="[Текст]" custT="1"/>
      <dgm:spPr>
        <a:solidFill>
          <a:srgbClr val="FFFF8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Составлено                          813 протоколов</a:t>
          </a:r>
        </a:p>
        <a:p>
          <a:r>
            <a:rPr lang="ru-RU" sz="1500" b="1" dirty="0" smtClean="0">
              <a:solidFill>
                <a:schemeClr val="tx1"/>
              </a:solidFill>
            </a:rPr>
            <a:t>(2015 – 634 протокола) </a:t>
          </a:r>
          <a:endParaRPr lang="ru-RU" sz="1500" b="1" dirty="0">
            <a:solidFill>
              <a:schemeClr val="tx1"/>
            </a:solidFill>
          </a:endParaRPr>
        </a:p>
      </dgm:t>
    </dgm:pt>
    <dgm:pt modelId="{B812FC7B-0D4C-44EE-A83F-AC191A134235}" type="parTrans" cxnId="{91432100-9D5F-48BD-9CA9-36D82CE4CE29}">
      <dgm:prSet/>
      <dgm:spPr/>
      <dgm:t>
        <a:bodyPr/>
        <a:lstStyle/>
        <a:p>
          <a:endParaRPr lang="ru-RU"/>
        </a:p>
      </dgm:t>
    </dgm:pt>
    <dgm:pt modelId="{4455312E-A1F4-4D61-9315-59DCC6E5C301}" type="sibTrans" cxnId="{91432100-9D5F-48BD-9CA9-36D82CE4CE29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E8FD408-DF3F-4EA9-BEF9-4B99D0622283}">
      <dgm:prSet phldrT="[Текст]" custT="1"/>
      <dgm:spPr>
        <a:solidFill>
          <a:srgbClr val="FFFF8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Судом вынесено                58 постановлений о привлечении к административной ответственности в виде штрафа с конфискацией</a:t>
          </a:r>
          <a:endParaRPr lang="ru-RU" sz="1500" b="1" dirty="0">
            <a:solidFill>
              <a:schemeClr val="tx1"/>
            </a:solidFill>
          </a:endParaRPr>
        </a:p>
      </dgm:t>
    </dgm:pt>
    <dgm:pt modelId="{1AEE1392-215C-4AD5-BB36-1D4F9F12452C}" type="parTrans" cxnId="{7C19089F-281F-4140-AEE9-6F309AFEC6F4}">
      <dgm:prSet/>
      <dgm:spPr/>
      <dgm:t>
        <a:bodyPr/>
        <a:lstStyle/>
        <a:p>
          <a:endParaRPr lang="ru-RU"/>
        </a:p>
      </dgm:t>
    </dgm:pt>
    <dgm:pt modelId="{E258C1D0-8D03-4282-A77E-8AD9E0649041}" type="sibTrans" cxnId="{7C19089F-281F-4140-AEE9-6F309AFEC6F4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BD5964E-D75B-4B9D-901A-BDD695ACDB44}">
      <dgm:prSet phldrT="[Текст]" custT="1"/>
      <dgm:spPr>
        <a:solidFill>
          <a:srgbClr val="FFFF8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Привлечены к административной ответственности в виде штрафа (штрафа с конфискацией)            15 юридических лиц</a:t>
          </a:r>
          <a:endParaRPr lang="ru-RU" sz="1500" b="1" dirty="0">
            <a:solidFill>
              <a:schemeClr val="tx1"/>
            </a:solidFill>
          </a:endParaRPr>
        </a:p>
      </dgm:t>
    </dgm:pt>
    <dgm:pt modelId="{7A9538E8-1853-4EA7-B724-7DAD37C71267}" type="parTrans" cxnId="{26336850-B9BD-4F2A-AC4A-B088FF6F9C64}">
      <dgm:prSet/>
      <dgm:spPr/>
      <dgm:t>
        <a:bodyPr/>
        <a:lstStyle/>
        <a:p>
          <a:endParaRPr lang="ru-RU"/>
        </a:p>
      </dgm:t>
    </dgm:pt>
    <dgm:pt modelId="{AEE455A0-DACE-4FC4-97E2-2C06B5893C9A}" type="sibTrans" cxnId="{26336850-B9BD-4F2A-AC4A-B088FF6F9C64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E6BF93D-4242-4DC9-A641-7F492F2CB91A}">
      <dgm:prSet phldrT="[Текст]" custT="1"/>
      <dgm:spPr>
        <a:solidFill>
          <a:srgbClr val="FFFF8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Вынесено 725 постановлений о штрафе. (2015 – 407)</a:t>
          </a:r>
          <a:endParaRPr lang="ru-RU" sz="1500" b="1" dirty="0">
            <a:solidFill>
              <a:schemeClr val="tx1"/>
            </a:solidFill>
          </a:endParaRPr>
        </a:p>
      </dgm:t>
    </dgm:pt>
    <dgm:pt modelId="{BF047855-6D6F-4192-92E1-10F2064A508D}" type="parTrans" cxnId="{D0488CB1-24FE-451D-900A-BFC6D7167559}">
      <dgm:prSet/>
      <dgm:spPr/>
      <dgm:t>
        <a:bodyPr/>
        <a:lstStyle/>
        <a:p>
          <a:endParaRPr lang="ru-RU"/>
        </a:p>
      </dgm:t>
    </dgm:pt>
    <dgm:pt modelId="{93E0AC00-DA56-4BA9-BE09-347FA1FFCB5A}" type="sibTrans" cxnId="{D0488CB1-24FE-451D-900A-BFC6D7167559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6E50B1B-1532-437C-9A1D-42EE4CB831BC}" type="pres">
      <dgm:prSet presAssocID="{3C2C3192-B923-4B49-9CDB-9BEB576D9B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3035A-8563-413D-AFC7-FBDFFCCBAE33}" type="pres">
      <dgm:prSet presAssocID="{FD284291-DDBB-4261-8FD6-6E5263EA9D60}" presName="node" presStyleLbl="node1" presStyleIdx="0" presStyleCnt="4" custScaleX="15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9B27-3B4F-4434-8A01-53369327BEBE}" type="pres">
      <dgm:prSet presAssocID="{FD284291-DDBB-4261-8FD6-6E5263EA9D60}" presName="spNode" presStyleCnt="0"/>
      <dgm:spPr/>
    </dgm:pt>
    <dgm:pt modelId="{98BBEB8E-15C9-4AFA-80F0-0A1ED61231EA}" type="pres">
      <dgm:prSet presAssocID="{4455312E-A1F4-4D61-9315-59DCC6E5C30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797C64A-49A8-4827-A6A3-B94F7E00B345}" type="pres">
      <dgm:prSet presAssocID="{4E8FD408-DF3F-4EA9-BEF9-4B99D0622283}" presName="node" presStyleLbl="node1" presStyleIdx="1" presStyleCnt="4" custScaleX="150692" custScaleY="14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B422C-6235-4CD7-A229-95E18F53D533}" type="pres">
      <dgm:prSet presAssocID="{4E8FD408-DF3F-4EA9-BEF9-4B99D0622283}" presName="spNode" presStyleCnt="0"/>
      <dgm:spPr/>
    </dgm:pt>
    <dgm:pt modelId="{CC548D2D-47BC-4F1B-90A2-24DE3A4272C2}" type="pres">
      <dgm:prSet presAssocID="{E258C1D0-8D03-4282-A77E-8AD9E064904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87564916-61DA-49C8-B215-61C0CA042277}" type="pres">
      <dgm:prSet presAssocID="{1BD5964E-D75B-4B9D-901A-BDD695ACDB44}" presName="node" presStyleLbl="node1" presStyleIdx="2" presStyleCnt="4" custScaleX="202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BBA1-7F1B-4F30-A9CF-34EFBD1EC19D}" type="pres">
      <dgm:prSet presAssocID="{1BD5964E-D75B-4B9D-901A-BDD695ACDB44}" presName="spNode" presStyleCnt="0"/>
      <dgm:spPr/>
    </dgm:pt>
    <dgm:pt modelId="{F719E7CA-513E-4693-9D04-7122426FB598}" type="pres">
      <dgm:prSet presAssocID="{AEE455A0-DACE-4FC4-97E2-2C06B5893C9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57A3668-1AE9-4867-9F44-F74258C8E61B}" type="pres">
      <dgm:prSet presAssocID="{FE6BF93D-4242-4DC9-A641-7F492F2CB9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2426C-8702-4A40-9D10-D5AF37C64133}" type="pres">
      <dgm:prSet presAssocID="{FE6BF93D-4242-4DC9-A641-7F492F2CB91A}" presName="spNode" presStyleCnt="0"/>
      <dgm:spPr/>
    </dgm:pt>
    <dgm:pt modelId="{E3D2E225-04B7-4926-B4E2-C1B3AB652889}" type="pres">
      <dgm:prSet presAssocID="{93E0AC00-DA56-4BA9-BE09-347FA1FFCB5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F6797529-F993-48B8-9DB6-358637476ACF}" type="presOf" srcId="{3C2C3192-B923-4B49-9CDB-9BEB576D9B10}" destId="{56E50B1B-1532-437C-9A1D-42EE4CB831BC}" srcOrd="0" destOrd="0" presId="urn:microsoft.com/office/officeart/2005/8/layout/cycle6"/>
    <dgm:cxn modelId="{C6CDD64B-C823-45CC-9321-B9BF89046B82}" type="presOf" srcId="{FD284291-DDBB-4261-8FD6-6E5263EA9D60}" destId="{82C3035A-8563-413D-AFC7-FBDFFCCBAE33}" srcOrd="0" destOrd="0" presId="urn:microsoft.com/office/officeart/2005/8/layout/cycle6"/>
    <dgm:cxn modelId="{7A0A64EC-03B6-4087-926B-5A5E0CA536E2}" type="presOf" srcId="{4E8FD408-DF3F-4EA9-BEF9-4B99D0622283}" destId="{0797C64A-49A8-4827-A6A3-B94F7E00B345}" srcOrd="0" destOrd="0" presId="urn:microsoft.com/office/officeart/2005/8/layout/cycle6"/>
    <dgm:cxn modelId="{89A6EB3A-FC60-4A32-A2F1-04BA772B8F0D}" type="presOf" srcId="{FE6BF93D-4242-4DC9-A641-7F492F2CB91A}" destId="{757A3668-1AE9-4867-9F44-F74258C8E61B}" srcOrd="0" destOrd="0" presId="urn:microsoft.com/office/officeart/2005/8/layout/cycle6"/>
    <dgm:cxn modelId="{C8DB27AE-B447-464E-9681-03C45DEF9C54}" type="presOf" srcId="{4455312E-A1F4-4D61-9315-59DCC6E5C301}" destId="{98BBEB8E-15C9-4AFA-80F0-0A1ED61231EA}" srcOrd="0" destOrd="0" presId="urn:microsoft.com/office/officeart/2005/8/layout/cycle6"/>
    <dgm:cxn modelId="{B1544E5F-9043-4FEE-B1A3-BD726D4FFE87}" type="presOf" srcId="{E258C1D0-8D03-4282-A77E-8AD9E0649041}" destId="{CC548D2D-47BC-4F1B-90A2-24DE3A4272C2}" srcOrd="0" destOrd="0" presId="urn:microsoft.com/office/officeart/2005/8/layout/cycle6"/>
    <dgm:cxn modelId="{0E60D228-850C-466A-A367-D5DECEBE9A92}" type="presOf" srcId="{93E0AC00-DA56-4BA9-BE09-347FA1FFCB5A}" destId="{E3D2E225-04B7-4926-B4E2-C1B3AB652889}" srcOrd="0" destOrd="0" presId="urn:microsoft.com/office/officeart/2005/8/layout/cycle6"/>
    <dgm:cxn modelId="{7C19089F-281F-4140-AEE9-6F309AFEC6F4}" srcId="{3C2C3192-B923-4B49-9CDB-9BEB576D9B10}" destId="{4E8FD408-DF3F-4EA9-BEF9-4B99D0622283}" srcOrd="1" destOrd="0" parTransId="{1AEE1392-215C-4AD5-BB36-1D4F9F12452C}" sibTransId="{E258C1D0-8D03-4282-A77E-8AD9E0649041}"/>
    <dgm:cxn modelId="{D0488CB1-24FE-451D-900A-BFC6D7167559}" srcId="{3C2C3192-B923-4B49-9CDB-9BEB576D9B10}" destId="{FE6BF93D-4242-4DC9-A641-7F492F2CB91A}" srcOrd="3" destOrd="0" parTransId="{BF047855-6D6F-4192-92E1-10F2064A508D}" sibTransId="{93E0AC00-DA56-4BA9-BE09-347FA1FFCB5A}"/>
    <dgm:cxn modelId="{26336850-B9BD-4F2A-AC4A-B088FF6F9C64}" srcId="{3C2C3192-B923-4B49-9CDB-9BEB576D9B10}" destId="{1BD5964E-D75B-4B9D-901A-BDD695ACDB44}" srcOrd="2" destOrd="0" parTransId="{7A9538E8-1853-4EA7-B724-7DAD37C71267}" sibTransId="{AEE455A0-DACE-4FC4-97E2-2C06B5893C9A}"/>
    <dgm:cxn modelId="{91432100-9D5F-48BD-9CA9-36D82CE4CE29}" srcId="{3C2C3192-B923-4B49-9CDB-9BEB576D9B10}" destId="{FD284291-DDBB-4261-8FD6-6E5263EA9D60}" srcOrd="0" destOrd="0" parTransId="{B812FC7B-0D4C-44EE-A83F-AC191A134235}" sibTransId="{4455312E-A1F4-4D61-9315-59DCC6E5C301}"/>
    <dgm:cxn modelId="{7421183F-CD30-45BC-A61F-6D4C8930E13A}" type="presOf" srcId="{AEE455A0-DACE-4FC4-97E2-2C06B5893C9A}" destId="{F719E7CA-513E-4693-9D04-7122426FB598}" srcOrd="0" destOrd="0" presId="urn:microsoft.com/office/officeart/2005/8/layout/cycle6"/>
    <dgm:cxn modelId="{9DF0B055-F7D2-44AD-9312-596723A6B5DE}" type="presOf" srcId="{1BD5964E-D75B-4B9D-901A-BDD695ACDB44}" destId="{87564916-61DA-49C8-B215-61C0CA042277}" srcOrd="0" destOrd="0" presId="urn:microsoft.com/office/officeart/2005/8/layout/cycle6"/>
    <dgm:cxn modelId="{A91B051F-9E8E-43E3-BE31-377E1BD02A50}" type="presParOf" srcId="{56E50B1B-1532-437C-9A1D-42EE4CB831BC}" destId="{82C3035A-8563-413D-AFC7-FBDFFCCBAE33}" srcOrd="0" destOrd="0" presId="urn:microsoft.com/office/officeart/2005/8/layout/cycle6"/>
    <dgm:cxn modelId="{6750F813-2865-4ADC-A392-334EE0C23725}" type="presParOf" srcId="{56E50B1B-1532-437C-9A1D-42EE4CB831BC}" destId="{274A9B27-3B4F-4434-8A01-53369327BEBE}" srcOrd="1" destOrd="0" presId="urn:microsoft.com/office/officeart/2005/8/layout/cycle6"/>
    <dgm:cxn modelId="{7CA44A1E-5749-4955-872D-4467C5C2F713}" type="presParOf" srcId="{56E50B1B-1532-437C-9A1D-42EE4CB831BC}" destId="{98BBEB8E-15C9-4AFA-80F0-0A1ED61231EA}" srcOrd="2" destOrd="0" presId="urn:microsoft.com/office/officeart/2005/8/layout/cycle6"/>
    <dgm:cxn modelId="{42279866-21AF-4750-983B-9F97A8478F97}" type="presParOf" srcId="{56E50B1B-1532-437C-9A1D-42EE4CB831BC}" destId="{0797C64A-49A8-4827-A6A3-B94F7E00B345}" srcOrd="3" destOrd="0" presId="urn:microsoft.com/office/officeart/2005/8/layout/cycle6"/>
    <dgm:cxn modelId="{FD18DEFD-2B58-4E01-AFEA-AF749ECFE95A}" type="presParOf" srcId="{56E50B1B-1532-437C-9A1D-42EE4CB831BC}" destId="{E5BB422C-6235-4CD7-A229-95E18F53D533}" srcOrd="4" destOrd="0" presId="urn:microsoft.com/office/officeart/2005/8/layout/cycle6"/>
    <dgm:cxn modelId="{0BA7D3EB-E858-43F8-B7BE-66D5B6D30371}" type="presParOf" srcId="{56E50B1B-1532-437C-9A1D-42EE4CB831BC}" destId="{CC548D2D-47BC-4F1B-90A2-24DE3A4272C2}" srcOrd="5" destOrd="0" presId="urn:microsoft.com/office/officeart/2005/8/layout/cycle6"/>
    <dgm:cxn modelId="{97EFB472-6693-46D1-8986-2B508036C4B8}" type="presParOf" srcId="{56E50B1B-1532-437C-9A1D-42EE4CB831BC}" destId="{87564916-61DA-49C8-B215-61C0CA042277}" srcOrd="6" destOrd="0" presId="urn:microsoft.com/office/officeart/2005/8/layout/cycle6"/>
    <dgm:cxn modelId="{E42CA4F1-DA49-4FB4-BAD9-8A8410091F9C}" type="presParOf" srcId="{56E50B1B-1532-437C-9A1D-42EE4CB831BC}" destId="{981DBBA1-7F1B-4F30-A9CF-34EFBD1EC19D}" srcOrd="7" destOrd="0" presId="urn:microsoft.com/office/officeart/2005/8/layout/cycle6"/>
    <dgm:cxn modelId="{1F7CECD4-35F2-4920-AC90-C45204AE0BA9}" type="presParOf" srcId="{56E50B1B-1532-437C-9A1D-42EE4CB831BC}" destId="{F719E7CA-513E-4693-9D04-7122426FB598}" srcOrd="8" destOrd="0" presId="urn:microsoft.com/office/officeart/2005/8/layout/cycle6"/>
    <dgm:cxn modelId="{D50F1ABF-A117-4816-952F-9AFE0CFBFAE4}" type="presParOf" srcId="{56E50B1B-1532-437C-9A1D-42EE4CB831BC}" destId="{757A3668-1AE9-4867-9F44-F74258C8E61B}" srcOrd="9" destOrd="0" presId="urn:microsoft.com/office/officeart/2005/8/layout/cycle6"/>
    <dgm:cxn modelId="{39279200-32B9-4F74-8623-6CA80DACBD3A}" type="presParOf" srcId="{56E50B1B-1532-437C-9A1D-42EE4CB831BC}" destId="{E1D2426C-8702-4A40-9D10-D5AF37C64133}" srcOrd="10" destOrd="0" presId="urn:microsoft.com/office/officeart/2005/8/layout/cycle6"/>
    <dgm:cxn modelId="{F479157A-17BD-4C54-92C1-81A28B2DF4B8}" type="presParOf" srcId="{56E50B1B-1532-437C-9A1D-42EE4CB831BC}" destId="{E3D2E225-04B7-4926-B4E2-C1B3AB65288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A7BD8-7BCB-4575-A41D-25EF3D81A5F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EADFEA7-B72B-4013-BA17-680454614EBA}">
      <dgm:prSet phldrT="[Текст]" custT="1"/>
      <dgm:spPr>
        <a:solidFill>
          <a:srgbClr val="D9F7A3"/>
        </a:solidFill>
        <a:ln w="28575">
          <a:solidFill>
            <a:srgbClr val="70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Передано 10 дел в правоохранительные органы </a:t>
          </a:r>
          <a:endParaRPr lang="ru-RU" sz="1400" b="1" dirty="0">
            <a:solidFill>
              <a:schemeClr val="tx1"/>
            </a:solidFill>
          </a:endParaRPr>
        </a:p>
      </dgm:t>
    </dgm:pt>
    <dgm:pt modelId="{F27BFF8E-5370-41BF-BB18-7F02EC9AE074}" type="parTrans" cxnId="{AC5B036A-9E7A-420D-8808-32278B194265}">
      <dgm:prSet/>
      <dgm:spPr/>
      <dgm:t>
        <a:bodyPr/>
        <a:lstStyle/>
        <a:p>
          <a:endParaRPr lang="ru-RU"/>
        </a:p>
      </dgm:t>
    </dgm:pt>
    <dgm:pt modelId="{C25338DB-6402-4312-B4E5-1A73F1985349}" type="sibTrans" cxnId="{AC5B036A-9E7A-420D-8808-32278B194265}">
      <dgm:prSet/>
      <dgm:spPr>
        <a:solidFill>
          <a:srgbClr val="700000"/>
        </a:solidFill>
      </dgm:spPr>
      <dgm:t>
        <a:bodyPr/>
        <a:lstStyle/>
        <a:p>
          <a:endParaRPr lang="ru-RU"/>
        </a:p>
      </dgm:t>
    </dgm:pt>
    <dgm:pt modelId="{178217A8-4A4B-4090-A97D-1418C48CAC95}">
      <dgm:prSet phldrT="[Текст]" custT="1"/>
      <dgm:spPr>
        <a:solidFill>
          <a:srgbClr val="D9F7A3"/>
        </a:solidFill>
        <a:ln w="28575">
          <a:solidFill>
            <a:srgbClr val="700000"/>
          </a:solidFill>
        </a:ln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Направлено 12 уведомлений о необходимости прекращения или приостановления действия декларации о соответствии</a:t>
          </a:r>
          <a:endParaRPr lang="ru-RU" sz="1300" b="1" dirty="0">
            <a:solidFill>
              <a:schemeClr val="tx1"/>
            </a:solidFill>
          </a:endParaRPr>
        </a:p>
      </dgm:t>
    </dgm:pt>
    <dgm:pt modelId="{43972CCC-1E26-4BE4-BB51-0CA519B62582}" type="parTrans" cxnId="{040B7D16-6F39-493C-BA73-0F7148AC7931}">
      <dgm:prSet/>
      <dgm:spPr/>
      <dgm:t>
        <a:bodyPr/>
        <a:lstStyle/>
        <a:p>
          <a:endParaRPr lang="ru-RU"/>
        </a:p>
      </dgm:t>
    </dgm:pt>
    <dgm:pt modelId="{88CA76AE-1038-4C6A-8AFE-63FB611386B4}" type="sibTrans" cxnId="{040B7D16-6F39-493C-BA73-0F7148AC7931}">
      <dgm:prSet/>
      <dgm:spPr>
        <a:solidFill>
          <a:srgbClr val="700000"/>
        </a:solidFill>
      </dgm:spPr>
      <dgm:t>
        <a:bodyPr/>
        <a:lstStyle/>
        <a:p>
          <a:endParaRPr lang="ru-RU"/>
        </a:p>
      </dgm:t>
    </dgm:pt>
    <dgm:pt modelId="{AC60F929-5CED-4851-BDC6-327B5DC59832}">
      <dgm:prSet phldrT="[Текст]" custT="1"/>
      <dgm:spPr>
        <a:solidFill>
          <a:srgbClr val="D9F7A3"/>
        </a:solidFill>
        <a:ln w="28575">
          <a:solidFill>
            <a:srgbClr val="70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Выдано 223 предписания о приостановке реализации продукции</a:t>
          </a:r>
          <a:endParaRPr lang="ru-RU" sz="1400" b="1" dirty="0">
            <a:solidFill>
              <a:schemeClr val="tx1"/>
            </a:solidFill>
          </a:endParaRPr>
        </a:p>
      </dgm:t>
    </dgm:pt>
    <dgm:pt modelId="{1DB4B5BB-758B-4A91-910A-37F31635019F}" type="parTrans" cxnId="{07E91720-D7D7-42CE-B408-46B2524CA6BB}">
      <dgm:prSet/>
      <dgm:spPr/>
      <dgm:t>
        <a:bodyPr/>
        <a:lstStyle/>
        <a:p>
          <a:endParaRPr lang="ru-RU"/>
        </a:p>
      </dgm:t>
    </dgm:pt>
    <dgm:pt modelId="{B6242BD4-D3E2-4AB0-801B-BE28B58B338D}" type="sibTrans" cxnId="{07E91720-D7D7-42CE-B408-46B2524CA6BB}">
      <dgm:prSet/>
      <dgm:spPr>
        <a:solidFill>
          <a:srgbClr val="700000"/>
        </a:solidFill>
      </dgm:spPr>
      <dgm:t>
        <a:bodyPr/>
        <a:lstStyle/>
        <a:p>
          <a:endParaRPr lang="ru-RU"/>
        </a:p>
      </dgm:t>
    </dgm:pt>
    <dgm:pt modelId="{85E134D7-B1BA-4B20-B4FE-0442D2F83B1C}">
      <dgm:prSet phldrT="[Текст]" custT="1"/>
      <dgm:spPr>
        <a:solidFill>
          <a:srgbClr val="D9F7A3"/>
        </a:solidFill>
        <a:ln w="28575">
          <a:solidFill>
            <a:srgbClr val="70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342 предписания о разработке программ мероприятий по предотвращению причинения вреда</a:t>
          </a:r>
          <a:endParaRPr lang="ru-RU" sz="1400" b="1" dirty="0">
            <a:solidFill>
              <a:schemeClr val="tx1"/>
            </a:solidFill>
          </a:endParaRPr>
        </a:p>
      </dgm:t>
    </dgm:pt>
    <dgm:pt modelId="{6B0EA5DC-265B-4AFB-B32D-CAC58C5430FF}" type="parTrans" cxnId="{C4C1F6EC-F818-4D41-8E60-C3E2B1556134}">
      <dgm:prSet/>
      <dgm:spPr/>
      <dgm:t>
        <a:bodyPr/>
        <a:lstStyle/>
        <a:p>
          <a:endParaRPr lang="ru-RU"/>
        </a:p>
      </dgm:t>
    </dgm:pt>
    <dgm:pt modelId="{F271B928-F1DA-4244-B876-9AB5172D5017}" type="sibTrans" cxnId="{C4C1F6EC-F818-4D41-8E60-C3E2B1556134}">
      <dgm:prSet/>
      <dgm:spPr>
        <a:solidFill>
          <a:srgbClr val="700000"/>
        </a:solidFill>
      </dgm:spPr>
      <dgm:t>
        <a:bodyPr/>
        <a:lstStyle/>
        <a:p>
          <a:endParaRPr lang="ru-RU"/>
        </a:p>
      </dgm:t>
    </dgm:pt>
    <dgm:pt modelId="{5017DBC2-31AA-41E4-8724-BB86610157AF}">
      <dgm:prSet phldrT="[Текст]" custT="1"/>
      <dgm:spPr>
        <a:solidFill>
          <a:srgbClr val="D9F7A3"/>
        </a:solidFill>
        <a:ln w="28575">
          <a:solidFill>
            <a:srgbClr val="70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Вынесено 36 постановлений об утилизации продукции</a:t>
          </a:r>
          <a:endParaRPr lang="ru-RU" sz="1400" b="1" dirty="0">
            <a:solidFill>
              <a:schemeClr val="tx1"/>
            </a:solidFill>
          </a:endParaRPr>
        </a:p>
      </dgm:t>
    </dgm:pt>
    <dgm:pt modelId="{200C548E-3A39-4536-9749-CE91F7212BB4}" type="parTrans" cxnId="{05F49052-DB03-429C-A11E-B89049A8CCEC}">
      <dgm:prSet/>
      <dgm:spPr/>
      <dgm:t>
        <a:bodyPr/>
        <a:lstStyle/>
        <a:p>
          <a:endParaRPr lang="ru-RU"/>
        </a:p>
      </dgm:t>
    </dgm:pt>
    <dgm:pt modelId="{633E7150-1A1C-4076-A850-719E22933366}" type="sibTrans" cxnId="{05F49052-DB03-429C-A11E-B89049A8CCE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45B38CA-9224-4CEF-B3BB-5E95D213688D}">
      <dgm:prSet phldrT="[Текст]" custT="1"/>
      <dgm:spPr>
        <a:solidFill>
          <a:srgbClr val="D9F7A3"/>
        </a:solidFill>
        <a:ln w="28575">
          <a:solidFill>
            <a:srgbClr val="7000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Вынесено 427 предписаний по устранению нарушений технических регламентов</a:t>
          </a:r>
          <a:endParaRPr lang="ru-RU" sz="1400" b="1" dirty="0">
            <a:solidFill>
              <a:schemeClr val="tx1"/>
            </a:solidFill>
          </a:endParaRPr>
        </a:p>
      </dgm:t>
    </dgm:pt>
    <dgm:pt modelId="{4AAD5049-A661-4E45-B56C-91F815870C5A}" type="parTrans" cxnId="{7B9720F2-6F0E-47D4-A076-0638D97D213A}">
      <dgm:prSet/>
      <dgm:spPr/>
      <dgm:t>
        <a:bodyPr/>
        <a:lstStyle/>
        <a:p>
          <a:endParaRPr lang="ru-RU"/>
        </a:p>
      </dgm:t>
    </dgm:pt>
    <dgm:pt modelId="{4AB97A80-491C-4C24-A5F5-3F6AF5BFC086}" type="sibTrans" cxnId="{7B9720F2-6F0E-47D4-A076-0638D97D213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7DB69D2-9080-48D2-9576-D80B9915A193}" type="pres">
      <dgm:prSet presAssocID="{CB3A7BD8-7BCB-4575-A41D-25EF3D81A5F8}" presName="linearFlow" presStyleCnt="0">
        <dgm:presLayoutVars>
          <dgm:resizeHandles val="exact"/>
        </dgm:presLayoutVars>
      </dgm:prSet>
      <dgm:spPr/>
    </dgm:pt>
    <dgm:pt modelId="{29C290DC-BB95-4E8C-BE2C-0C56998B44D2}" type="pres">
      <dgm:prSet presAssocID="{AEADFEA7-B72B-4013-BA17-680454614EBA}" presName="node" presStyleLbl="node1" presStyleIdx="0" presStyleCnt="6" custScaleX="236345" custLinFactNeighborX="-2264" custLinFactNeighborY="66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759A5-BE13-4766-A2F4-7AA1999DDE46}" type="pres">
      <dgm:prSet presAssocID="{C25338DB-6402-4312-B4E5-1A73F198534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CAA9EE9-D1C9-4687-A209-98DDB3B9B7D6}" type="pres">
      <dgm:prSet presAssocID="{C25338DB-6402-4312-B4E5-1A73F198534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009E80F-B621-45A2-9CE2-F49D51922F0D}" type="pres">
      <dgm:prSet presAssocID="{178217A8-4A4B-4090-A97D-1418C48CAC95}" presName="node" presStyleLbl="node1" presStyleIdx="1" presStyleCnt="6" custScaleX="236345" custLinFactNeighborX="332" custLinFactNeighborY="1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CE326-D7C2-40BA-AE51-C354EC8E2CCF}" type="pres">
      <dgm:prSet presAssocID="{88CA76AE-1038-4C6A-8AFE-63FB611386B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323E71A-951E-4D49-9E64-E6364C980EE5}" type="pres">
      <dgm:prSet presAssocID="{88CA76AE-1038-4C6A-8AFE-63FB611386B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05EA388-4022-43DA-9032-ECE2B91EC3A8}" type="pres">
      <dgm:prSet presAssocID="{AC60F929-5CED-4851-BDC6-327B5DC59832}" presName="node" presStyleLbl="node1" presStyleIdx="2" presStyleCnt="6" custScaleX="23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D1121-079D-48AD-846A-162779656FD8}" type="pres">
      <dgm:prSet presAssocID="{B6242BD4-D3E2-4AB0-801B-BE28B58B338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F8CF41D-D9F7-4C57-AC5E-F12DF3CD40B6}" type="pres">
      <dgm:prSet presAssocID="{B6242BD4-D3E2-4AB0-801B-BE28B58B338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3F2A0A0-5D37-40B5-BC59-8F2B33FB818A}" type="pres">
      <dgm:prSet presAssocID="{85E134D7-B1BA-4B20-B4FE-0442D2F83B1C}" presName="node" presStyleLbl="node1" presStyleIdx="3" presStyleCnt="6" custScaleX="23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84F1-BEDA-494F-B069-9FC1E3B781D2}" type="pres">
      <dgm:prSet presAssocID="{F271B928-F1DA-4244-B876-9AB5172D501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E19F7E1-33F8-4535-B9DD-F9B7D4931A9C}" type="pres">
      <dgm:prSet presAssocID="{F271B928-F1DA-4244-B876-9AB5172D501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187FB0F-ED3A-4DCB-9C4C-771DF6B0BDE7}" type="pres">
      <dgm:prSet presAssocID="{5017DBC2-31AA-41E4-8724-BB86610157AF}" presName="node" presStyleLbl="node1" presStyleIdx="4" presStyleCnt="6" custScaleX="23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1CEE-807E-4807-88E7-38036C10FA84}" type="pres">
      <dgm:prSet presAssocID="{633E7150-1A1C-4076-A850-719E2293336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8C83413-9477-44AD-A114-B2CD21E1B8C6}" type="pres">
      <dgm:prSet presAssocID="{633E7150-1A1C-4076-A850-719E2293336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9062DC1-2BA1-422B-8490-9426480A56BD}" type="pres">
      <dgm:prSet presAssocID="{F45B38CA-9224-4CEF-B3BB-5E95D213688D}" presName="node" presStyleLbl="node1" presStyleIdx="5" presStyleCnt="6" custScaleX="23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2C4FE7-F06C-48C0-8AC2-E60C0D939D70}" type="presOf" srcId="{B6242BD4-D3E2-4AB0-801B-BE28B58B338D}" destId="{DF8CF41D-D9F7-4C57-AC5E-F12DF3CD40B6}" srcOrd="1" destOrd="0" presId="urn:microsoft.com/office/officeart/2005/8/layout/process2"/>
    <dgm:cxn modelId="{07E91720-D7D7-42CE-B408-46B2524CA6BB}" srcId="{CB3A7BD8-7BCB-4575-A41D-25EF3D81A5F8}" destId="{AC60F929-5CED-4851-BDC6-327B5DC59832}" srcOrd="2" destOrd="0" parTransId="{1DB4B5BB-758B-4A91-910A-37F31635019F}" sibTransId="{B6242BD4-D3E2-4AB0-801B-BE28B58B338D}"/>
    <dgm:cxn modelId="{8F5250A2-AEEB-423B-A8ED-D4CE6F34818D}" type="presOf" srcId="{88CA76AE-1038-4C6A-8AFE-63FB611386B4}" destId="{8323E71A-951E-4D49-9E64-E6364C980EE5}" srcOrd="1" destOrd="0" presId="urn:microsoft.com/office/officeart/2005/8/layout/process2"/>
    <dgm:cxn modelId="{F66F2B9B-CABF-4E73-AE35-46D6610665AC}" type="presOf" srcId="{B6242BD4-D3E2-4AB0-801B-BE28B58B338D}" destId="{1C0D1121-079D-48AD-846A-162779656FD8}" srcOrd="0" destOrd="0" presId="urn:microsoft.com/office/officeart/2005/8/layout/process2"/>
    <dgm:cxn modelId="{B6CCB00A-2039-4F01-B773-C9828728C466}" type="presOf" srcId="{5017DBC2-31AA-41E4-8724-BB86610157AF}" destId="{7187FB0F-ED3A-4DCB-9C4C-771DF6B0BDE7}" srcOrd="0" destOrd="0" presId="urn:microsoft.com/office/officeart/2005/8/layout/process2"/>
    <dgm:cxn modelId="{59BB3349-6323-497F-9FB9-36ECDB2F55DC}" type="presOf" srcId="{88CA76AE-1038-4C6A-8AFE-63FB611386B4}" destId="{58FCE326-D7C2-40BA-AE51-C354EC8E2CCF}" srcOrd="0" destOrd="0" presId="urn:microsoft.com/office/officeart/2005/8/layout/process2"/>
    <dgm:cxn modelId="{05D4D5E4-1938-47DC-8D07-43124FA29A28}" type="presOf" srcId="{F45B38CA-9224-4CEF-B3BB-5E95D213688D}" destId="{09062DC1-2BA1-422B-8490-9426480A56BD}" srcOrd="0" destOrd="0" presId="urn:microsoft.com/office/officeart/2005/8/layout/process2"/>
    <dgm:cxn modelId="{940E166C-7219-4B8C-9124-D73EC1BE473F}" type="presOf" srcId="{633E7150-1A1C-4076-A850-719E22933366}" destId="{2A7A1CEE-807E-4807-88E7-38036C10FA84}" srcOrd="0" destOrd="0" presId="urn:microsoft.com/office/officeart/2005/8/layout/process2"/>
    <dgm:cxn modelId="{7B9720F2-6F0E-47D4-A076-0638D97D213A}" srcId="{CB3A7BD8-7BCB-4575-A41D-25EF3D81A5F8}" destId="{F45B38CA-9224-4CEF-B3BB-5E95D213688D}" srcOrd="5" destOrd="0" parTransId="{4AAD5049-A661-4E45-B56C-91F815870C5A}" sibTransId="{4AB97A80-491C-4C24-A5F5-3F6AF5BFC086}"/>
    <dgm:cxn modelId="{FF74AC80-793D-4367-A851-7E81D43101F4}" type="presOf" srcId="{F271B928-F1DA-4244-B876-9AB5172D5017}" destId="{BE19F7E1-33F8-4535-B9DD-F9B7D4931A9C}" srcOrd="1" destOrd="0" presId="urn:microsoft.com/office/officeart/2005/8/layout/process2"/>
    <dgm:cxn modelId="{C4C1F6EC-F818-4D41-8E60-C3E2B1556134}" srcId="{CB3A7BD8-7BCB-4575-A41D-25EF3D81A5F8}" destId="{85E134D7-B1BA-4B20-B4FE-0442D2F83B1C}" srcOrd="3" destOrd="0" parTransId="{6B0EA5DC-265B-4AFB-B32D-CAC58C5430FF}" sibTransId="{F271B928-F1DA-4244-B876-9AB5172D5017}"/>
    <dgm:cxn modelId="{797690A6-9AE5-44C4-B48E-7769E31F2247}" type="presOf" srcId="{F271B928-F1DA-4244-B876-9AB5172D5017}" destId="{A7D284F1-BEDA-494F-B069-9FC1E3B781D2}" srcOrd="0" destOrd="0" presId="urn:microsoft.com/office/officeart/2005/8/layout/process2"/>
    <dgm:cxn modelId="{B0E5F10D-4296-4A64-AE7A-5E70D7B63684}" type="presOf" srcId="{C25338DB-6402-4312-B4E5-1A73F1985349}" destId="{B70759A5-BE13-4766-A2F4-7AA1999DDE46}" srcOrd="0" destOrd="0" presId="urn:microsoft.com/office/officeart/2005/8/layout/process2"/>
    <dgm:cxn modelId="{B02129E4-0FC7-4813-938E-2D96EA03E3AD}" type="presOf" srcId="{AC60F929-5CED-4851-BDC6-327B5DC59832}" destId="{505EA388-4022-43DA-9032-ECE2B91EC3A8}" srcOrd="0" destOrd="0" presId="urn:microsoft.com/office/officeart/2005/8/layout/process2"/>
    <dgm:cxn modelId="{5BE12A75-C7ED-45D6-8644-C129F1786E57}" type="presOf" srcId="{85E134D7-B1BA-4B20-B4FE-0442D2F83B1C}" destId="{83F2A0A0-5D37-40B5-BC59-8F2B33FB818A}" srcOrd="0" destOrd="0" presId="urn:microsoft.com/office/officeart/2005/8/layout/process2"/>
    <dgm:cxn modelId="{AC5B036A-9E7A-420D-8808-32278B194265}" srcId="{CB3A7BD8-7BCB-4575-A41D-25EF3D81A5F8}" destId="{AEADFEA7-B72B-4013-BA17-680454614EBA}" srcOrd="0" destOrd="0" parTransId="{F27BFF8E-5370-41BF-BB18-7F02EC9AE074}" sibTransId="{C25338DB-6402-4312-B4E5-1A73F1985349}"/>
    <dgm:cxn modelId="{E4D3533F-C707-4F81-997F-CF1C702FA219}" type="presOf" srcId="{C25338DB-6402-4312-B4E5-1A73F1985349}" destId="{ACAA9EE9-D1C9-4687-A209-98DDB3B9B7D6}" srcOrd="1" destOrd="0" presId="urn:microsoft.com/office/officeart/2005/8/layout/process2"/>
    <dgm:cxn modelId="{DEF5BF8D-C587-4FBE-A3A2-FD2A85044E51}" type="presOf" srcId="{178217A8-4A4B-4090-A97D-1418C48CAC95}" destId="{1009E80F-B621-45A2-9CE2-F49D51922F0D}" srcOrd="0" destOrd="0" presId="urn:microsoft.com/office/officeart/2005/8/layout/process2"/>
    <dgm:cxn modelId="{F1F7F7B8-D562-425A-9941-BDB3F02E25F5}" type="presOf" srcId="{CB3A7BD8-7BCB-4575-A41D-25EF3D81A5F8}" destId="{27DB69D2-9080-48D2-9576-D80B9915A193}" srcOrd="0" destOrd="0" presId="urn:microsoft.com/office/officeart/2005/8/layout/process2"/>
    <dgm:cxn modelId="{99ECCC29-8C8A-43E9-B8FB-A0C5E903139D}" type="presOf" srcId="{633E7150-1A1C-4076-A850-719E22933366}" destId="{58C83413-9477-44AD-A114-B2CD21E1B8C6}" srcOrd="1" destOrd="0" presId="urn:microsoft.com/office/officeart/2005/8/layout/process2"/>
    <dgm:cxn modelId="{29FE1782-FB4E-4736-80E8-EE9A99106EBF}" type="presOf" srcId="{AEADFEA7-B72B-4013-BA17-680454614EBA}" destId="{29C290DC-BB95-4E8C-BE2C-0C56998B44D2}" srcOrd="0" destOrd="0" presId="urn:microsoft.com/office/officeart/2005/8/layout/process2"/>
    <dgm:cxn modelId="{040B7D16-6F39-493C-BA73-0F7148AC7931}" srcId="{CB3A7BD8-7BCB-4575-A41D-25EF3D81A5F8}" destId="{178217A8-4A4B-4090-A97D-1418C48CAC95}" srcOrd="1" destOrd="0" parTransId="{43972CCC-1E26-4BE4-BB51-0CA519B62582}" sibTransId="{88CA76AE-1038-4C6A-8AFE-63FB611386B4}"/>
    <dgm:cxn modelId="{05F49052-DB03-429C-A11E-B89049A8CCEC}" srcId="{CB3A7BD8-7BCB-4575-A41D-25EF3D81A5F8}" destId="{5017DBC2-31AA-41E4-8724-BB86610157AF}" srcOrd="4" destOrd="0" parTransId="{200C548E-3A39-4536-9749-CE91F7212BB4}" sibTransId="{633E7150-1A1C-4076-A850-719E22933366}"/>
    <dgm:cxn modelId="{E70B63BF-9D8B-425D-AD06-D595149262EF}" type="presParOf" srcId="{27DB69D2-9080-48D2-9576-D80B9915A193}" destId="{29C290DC-BB95-4E8C-BE2C-0C56998B44D2}" srcOrd="0" destOrd="0" presId="urn:microsoft.com/office/officeart/2005/8/layout/process2"/>
    <dgm:cxn modelId="{CB3A6308-F45E-4F89-9411-B7BD9ECA257D}" type="presParOf" srcId="{27DB69D2-9080-48D2-9576-D80B9915A193}" destId="{B70759A5-BE13-4766-A2F4-7AA1999DDE46}" srcOrd="1" destOrd="0" presId="urn:microsoft.com/office/officeart/2005/8/layout/process2"/>
    <dgm:cxn modelId="{F3032140-D840-40AA-8BCC-436FB2442753}" type="presParOf" srcId="{B70759A5-BE13-4766-A2F4-7AA1999DDE46}" destId="{ACAA9EE9-D1C9-4687-A209-98DDB3B9B7D6}" srcOrd="0" destOrd="0" presId="urn:microsoft.com/office/officeart/2005/8/layout/process2"/>
    <dgm:cxn modelId="{8066325A-9D7D-4949-BE19-2CF7F083FC98}" type="presParOf" srcId="{27DB69D2-9080-48D2-9576-D80B9915A193}" destId="{1009E80F-B621-45A2-9CE2-F49D51922F0D}" srcOrd="2" destOrd="0" presId="urn:microsoft.com/office/officeart/2005/8/layout/process2"/>
    <dgm:cxn modelId="{03C3BBFF-68E3-4393-9CC0-CC5079DAC6E5}" type="presParOf" srcId="{27DB69D2-9080-48D2-9576-D80B9915A193}" destId="{58FCE326-D7C2-40BA-AE51-C354EC8E2CCF}" srcOrd="3" destOrd="0" presId="urn:microsoft.com/office/officeart/2005/8/layout/process2"/>
    <dgm:cxn modelId="{A9DFF676-EF1A-4425-8B8D-148DDD1067C2}" type="presParOf" srcId="{58FCE326-D7C2-40BA-AE51-C354EC8E2CCF}" destId="{8323E71A-951E-4D49-9E64-E6364C980EE5}" srcOrd="0" destOrd="0" presId="urn:microsoft.com/office/officeart/2005/8/layout/process2"/>
    <dgm:cxn modelId="{E877582C-A56C-45A0-BF0E-EE5316318DB4}" type="presParOf" srcId="{27DB69D2-9080-48D2-9576-D80B9915A193}" destId="{505EA388-4022-43DA-9032-ECE2B91EC3A8}" srcOrd="4" destOrd="0" presId="urn:microsoft.com/office/officeart/2005/8/layout/process2"/>
    <dgm:cxn modelId="{6E86E2A7-FFB7-495F-82F7-9DBD5816DBDE}" type="presParOf" srcId="{27DB69D2-9080-48D2-9576-D80B9915A193}" destId="{1C0D1121-079D-48AD-846A-162779656FD8}" srcOrd="5" destOrd="0" presId="urn:microsoft.com/office/officeart/2005/8/layout/process2"/>
    <dgm:cxn modelId="{DE8DA2CE-1149-4430-9328-2E8B61FD8960}" type="presParOf" srcId="{1C0D1121-079D-48AD-846A-162779656FD8}" destId="{DF8CF41D-D9F7-4C57-AC5E-F12DF3CD40B6}" srcOrd="0" destOrd="0" presId="urn:microsoft.com/office/officeart/2005/8/layout/process2"/>
    <dgm:cxn modelId="{E94AEF44-A2DE-4B7C-AD05-8B6E0179B9CC}" type="presParOf" srcId="{27DB69D2-9080-48D2-9576-D80B9915A193}" destId="{83F2A0A0-5D37-40B5-BC59-8F2B33FB818A}" srcOrd="6" destOrd="0" presId="urn:microsoft.com/office/officeart/2005/8/layout/process2"/>
    <dgm:cxn modelId="{3C5D2FA3-F8A2-421B-A1FB-C6DEFD72A03F}" type="presParOf" srcId="{27DB69D2-9080-48D2-9576-D80B9915A193}" destId="{A7D284F1-BEDA-494F-B069-9FC1E3B781D2}" srcOrd="7" destOrd="0" presId="urn:microsoft.com/office/officeart/2005/8/layout/process2"/>
    <dgm:cxn modelId="{BFDF54E1-8E86-4C99-A044-2928B1030F38}" type="presParOf" srcId="{A7D284F1-BEDA-494F-B069-9FC1E3B781D2}" destId="{BE19F7E1-33F8-4535-B9DD-F9B7D4931A9C}" srcOrd="0" destOrd="0" presId="urn:microsoft.com/office/officeart/2005/8/layout/process2"/>
    <dgm:cxn modelId="{5590187A-7F50-43AA-B779-E66E20C201E6}" type="presParOf" srcId="{27DB69D2-9080-48D2-9576-D80B9915A193}" destId="{7187FB0F-ED3A-4DCB-9C4C-771DF6B0BDE7}" srcOrd="8" destOrd="0" presId="urn:microsoft.com/office/officeart/2005/8/layout/process2"/>
    <dgm:cxn modelId="{26461683-6910-498C-A556-99CBD69BE12B}" type="presParOf" srcId="{27DB69D2-9080-48D2-9576-D80B9915A193}" destId="{2A7A1CEE-807E-4807-88E7-38036C10FA84}" srcOrd="9" destOrd="0" presId="urn:microsoft.com/office/officeart/2005/8/layout/process2"/>
    <dgm:cxn modelId="{1638ED16-2921-4A41-8D6E-E367DE83DF2F}" type="presParOf" srcId="{2A7A1CEE-807E-4807-88E7-38036C10FA84}" destId="{58C83413-9477-44AD-A114-B2CD21E1B8C6}" srcOrd="0" destOrd="0" presId="urn:microsoft.com/office/officeart/2005/8/layout/process2"/>
    <dgm:cxn modelId="{C96707CF-AC47-49BE-82A4-67F83F35660F}" type="presParOf" srcId="{27DB69D2-9080-48D2-9576-D80B9915A193}" destId="{09062DC1-2BA1-422B-8490-9426480A56BD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035A-8563-413D-AFC7-FBDFFCCBAE33}">
      <dsp:nvSpPr>
        <dsp:cNvPr id="0" name=""/>
        <dsp:cNvSpPr/>
      </dsp:nvSpPr>
      <dsp:spPr>
        <a:xfrm>
          <a:off x="2488075" y="2298"/>
          <a:ext cx="2840514" cy="1190584"/>
        </a:xfrm>
        <a:prstGeom prst="roundRect">
          <a:avLst/>
        </a:prstGeom>
        <a:solidFill>
          <a:srgbClr val="FFFF8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Составлено                          813 протоколов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(2015 – 634 протокола)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546195" y="60418"/>
        <a:ext cx="2724274" cy="1074344"/>
      </dsp:txXfrm>
    </dsp:sp>
    <dsp:sp modelId="{98BBEB8E-15C9-4AFA-80F0-0A1ED61231EA}">
      <dsp:nvSpPr>
        <dsp:cNvPr id="0" name=""/>
        <dsp:cNvSpPr/>
      </dsp:nvSpPr>
      <dsp:spPr>
        <a:xfrm>
          <a:off x="1406806" y="835651"/>
          <a:ext cx="3933163" cy="3933163"/>
        </a:xfrm>
        <a:custGeom>
          <a:avLst/>
          <a:gdLst/>
          <a:ahLst/>
          <a:cxnLst/>
          <a:rect l="0" t="0" r="0" b="0"/>
          <a:pathLst>
            <a:path>
              <a:moveTo>
                <a:pt x="3102356" y="361135"/>
              </a:moveTo>
              <a:arcTo wR="1966581" hR="1966581" stAng="18316653" swAng="1166694"/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7C64A-49A8-4827-A6A3-B94F7E00B345}">
      <dsp:nvSpPr>
        <dsp:cNvPr id="0" name=""/>
        <dsp:cNvSpPr/>
      </dsp:nvSpPr>
      <dsp:spPr>
        <a:xfrm>
          <a:off x="4494825" y="1671995"/>
          <a:ext cx="2760177" cy="1784352"/>
        </a:xfrm>
        <a:prstGeom prst="roundRect">
          <a:avLst/>
        </a:prstGeom>
        <a:solidFill>
          <a:srgbClr val="FFFF8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Судом вынесено                58 постановлений о привлечении к административной ответственности в виде штрафа с конфискацией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581930" y="1759100"/>
        <a:ext cx="2585967" cy="1610142"/>
      </dsp:txXfrm>
    </dsp:sp>
    <dsp:sp modelId="{CC548D2D-47BC-4F1B-90A2-24DE3A4272C2}">
      <dsp:nvSpPr>
        <dsp:cNvPr id="0" name=""/>
        <dsp:cNvSpPr/>
      </dsp:nvSpPr>
      <dsp:spPr>
        <a:xfrm>
          <a:off x="1406806" y="359529"/>
          <a:ext cx="3933163" cy="3933163"/>
        </a:xfrm>
        <a:custGeom>
          <a:avLst/>
          <a:gdLst/>
          <a:ahLst/>
          <a:cxnLst/>
          <a:rect l="0" t="0" r="0" b="0"/>
          <a:pathLst>
            <a:path>
              <a:moveTo>
                <a:pt x="3572027" y="3102356"/>
              </a:moveTo>
              <a:arcTo wR="1966581" hR="1966581" stAng="2116653" swAng="1166694"/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64916-61DA-49C8-B215-61C0CA042277}">
      <dsp:nvSpPr>
        <dsp:cNvPr id="0" name=""/>
        <dsp:cNvSpPr/>
      </dsp:nvSpPr>
      <dsp:spPr>
        <a:xfrm>
          <a:off x="2052312" y="3935461"/>
          <a:ext cx="3712040" cy="1190584"/>
        </a:xfrm>
        <a:prstGeom prst="roundRect">
          <a:avLst/>
        </a:prstGeom>
        <a:solidFill>
          <a:srgbClr val="FFFF8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Привлечены к административной ответственности в виде штрафа (штрафа с конфискацией)            15 юридических лиц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110432" y="3993581"/>
        <a:ext cx="3595800" cy="1074344"/>
      </dsp:txXfrm>
    </dsp:sp>
    <dsp:sp modelId="{F719E7CA-513E-4693-9D04-7122426FB598}">
      <dsp:nvSpPr>
        <dsp:cNvPr id="0" name=""/>
        <dsp:cNvSpPr/>
      </dsp:nvSpPr>
      <dsp:spPr>
        <a:xfrm>
          <a:off x="2293817" y="245524"/>
          <a:ext cx="3933163" cy="3933163"/>
        </a:xfrm>
        <a:custGeom>
          <a:avLst/>
          <a:gdLst/>
          <a:ahLst/>
          <a:cxnLst/>
          <a:rect l="0" t="0" r="0" b="0"/>
          <a:pathLst>
            <a:path>
              <a:moveTo>
                <a:pt x="1009620" y="3684623"/>
              </a:moveTo>
              <a:arcTo wR="1966581" hR="1966581" stAng="7147085" swAng="1905829"/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A3668-1AE9-4867-9F44-F74258C8E61B}">
      <dsp:nvSpPr>
        <dsp:cNvPr id="0" name=""/>
        <dsp:cNvSpPr/>
      </dsp:nvSpPr>
      <dsp:spPr>
        <a:xfrm>
          <a:off x="1025916" y="1968879"/>
          <a:ext cx="1831668" cy="1190584"/>
        </a:xfrm>
        <a:prstGeom prst="roundRect">
          <a:avLst/>
        </a:prstGeom>
        <a:solidFill>
          <a:srgbClr val="FFFF8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Вынесено 725 постановлений о штрафе. (2015 – 407)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084036" y="2026999"/>
        <a:ext cx="1715428" cy="1074344"/>
      </dsp:txXfrm>
    </dsp:sp>
    <dsp:sp modelId="{E3D2E225-04B7-4926-B4E2-C1B3AB652889}">
      <dsp:nvSpPr>
        <dsp:cNvPr id="0" name=""/>
        <dsp:cNvSpPr/>
      </dsp:nvSpPr>
      <dsp:spPr>
        <a:xfrm>
          <a:off x="2293817" y="949656"/>
          <a:ext cx="3933163" cy="3933163"/>
        </a:xfrm>
        <a:custGeom>
          <a:avLst/>
          <a:gdLst/>
          <a:ahLst/>
          <a:cxnLst/>
          <a:rect l="0" t="0" r="0" b="0"/>
          <a:pathLst>
            <a:path>
              <a:moveTo>
                <a:pt x="248539" y="1009620"/>
              </a:moveTo>
              <a:arcTo wR="1966581" hR="1966581" stAng="12547085" swAng="1905829"/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290DC-BB95-4E8C-BE2C-0C56998B44D2}">
      <dsp:nvSpPr>
        <dsp:cNvPr id="0" name=""/>
        <dsp:cNvSpPr/>
      </dsp:nvSpPr>
      <dsp:spPr>
        <a:xfrm>
          <a:off x="576071" y="237132"/>
          <a:ext cx="6555608" cy="693436"/>
        </a:xfrm>
        <a:prstGeom prst="roundRect">
          <a:avLst>
            <a:gd name="adj" fmla="val 10000"/>
          </a:avLst>
        </a:prstGeom>
        <a:solidFill>
          <a:srgbClr val="D9F7A3"/>
        </a:solidFill>
        <a:ln w="28575" cap="flat" cmpd="sng" algn="ctr">
          <a:solidFill>
            <a:srgbClr val="7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Передано 10 дел в правоохранительные органы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96381" y="257442"/>
        <a:ext cx="6514988" cy="652816"/>
      </dsp:txXfrm>
    </dsp:sp>
    <dsp:sp modelId="{B70759A5-BE13-4766-A2F4-7AA1999DDE46}">
      <dsp:nvSpPr>
        <dsp:cNvPr id="0" name=""/>
        <dsp:cNvSpPr/>
      </dsp:nvSpPr>
      <dsp:spPr>
        <a:xfrm rot="5114188">
          <a:off x="3825659" y="859876"/>
          <a:ext cx="128439" cy="312046"/>
        </a:xfrm>
        <a:prstGeom prst="rightArrow">
          <a:avLst>
            <a:gd name="adj1" fmla="val 60000"/>
            <a:gd name="adj2" fmla="val 50000"/>
          </a:avLst>
        </a:prstGeom>
        <a:solidFill>
          <a:srgbClr val="7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-5400000">
        <a:off x="3794665" y="951746"/>
        <a:ext cx="187228" cy="89907"/>
      </dsp:txXfrm>
    </dsp:sp>
    <dsp:sp modelId="{1009E80F-B621-45A2-9CE2-F49D51922F0D}">
      <dsp:nvSpPr>
        <dsp:cNvPr id="0" name=""/>
        <dsp:cNvSpPr/>
      </dsp:nvSpPr>
      <dsp:spPr>
        <a:xfrm>
          <a:off x="648078" y="1101230"/>
          <a:ext cx="6555608" cy="693436"/>
        </a:xfrm>
        <a:prstGeom prst="roundRect">
          <a:avLst>
            <a:gd name="adj" fmla="val 10000"/>
          </a:avLst>
        </a:prstGeom>
        <a:solidFill>
          <a:srgbClr val="D9F7A3"/>
        </a:solidFill>
        <a:ln w="28575" cap="flat" cmpd="sng" algn="ctr">
          <a:solidFill>
            <a:srgbClr val="7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Направлено 12 уведомлений о необходимости прекращения или приостановления действия декларации о соответствии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668388" y="1121540"/>
        <a:ext cx="6514988" cy="652816"/>
      </dsp:txXfrm>
    </dsp:sp>
    <dsp:sp modelId="{58FCE326-D7C2-40BA-AE51-C354EC8E2CCF}">
      <dsp:nvSpPr>
        <dsp:cNvPr id="0" name=""/>
        <dsp:cNvSpPr/>
      </dsp:nvSpPr>
      <dsp:spPr>
        <a:xfrm rot="5432162">
          <a:off x="3812199" y="1784076"/>
          <a:ext cx="218158" cy="312046"/>
        </a:xfrm>
        <a:prstGeom prst="rightArrow">
          <a:avLst>
            <a:gd name="adj1" fmla="val 60000"/>
            <a:gd name="adj2" fmla="val 50000"/>
          </a:avLst>
        </a:prstGeom>
        <a:solidFill>
          <a:srgbClr val="7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827971" y="1831021"/>
        <a:ext cx="187228" cy="152711"/>
      </dsp:txXfrm>
    </dsp:sp>
    <dsp:sp modelId="{505EA388-4022-43DA-9032-ECE2B91EC3A8}">
      <dsp:nvSpPr>
        <dsp:cNvPr id="0" name=""/>
        <dsp:cNvSpPr/>
      </dsp:nvSpPr>
      <dsp:spPr>
        <a:xfrm>
          <a:off x="638869" y="2085532"/>
          <a:ext cx="6555608" cy="693436"/>
        </a:xfrm>
        <a:prstGeom prst="roundRect">
          <a:avLst>
            <a:gd name="adj" fmla="val 10000"/>
          </a:avLst>
        </a:prstGeom>
        <a:solidFill>
          <a:srgbClr val="D9F7A3"/>
        </a:solidFill>
        <a:ln w="28575" cap="flat" cmpd="sng" algn="ctr">
          <a:solidFill>
            <a:srgbClr val="7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Выдано 223 предписания о приостановке реализации продукции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9179" y="2105842"/>
        <a:ext cx="6514988" cy="652816"/>
      </dsp:txXfrm>
    </dsp:sp>
    <dsp:sp modelId="{1C0D1121-079D-48AD-846A-162779656FD8}">
      <dsp:nvSpPr>
        <dsp:cNvPr id="0" name=""/>
        <dsp:cNvSpPr/>
      </dsp:nvSpPr>
      <dsp:spPr>
        <a:xfrm rot="5400000">
          <a:off x="3786654" y="2796304"/>
          <a:ext cx="260038" cy="312046"/>
        </a:xfrm>
        <a:prstGeom prst="rightArrow">
          <a:avLst>
            <a:gd name="adj1" fmla="val 60000"/>
            <a:gd name="adj2" fmla="val 50000"/>
          </a:avLst>
        </a:prstGeom>
        <a:solidFill>
          <a:srgbClr val="7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3823060" y="2822308"/>
        <a:ext cx="187228" cy="182027"/>
      </dsp:txXfrm>
    </dsp:sp>
    <dsp:sp modelId="{83F2A0A0-5D37-40B5-BC59-8F2B33FB818A}">
      <dsp:nvSpPr>
        <dsp:cNvPr id="0" name=""/>
        <dsp:cNvSpPr/>
      </dsp:nvSpPr>
      <dsp:spPr>
        <a:xfrm>
          <a:off x="638869" y="3125687"/>
          <a:ext cx="6555608" cy="693436"/>
        </a:xfrm>
        <a:prstGeom prst="roundRect">
          <a:avLst>
            <a:gd name="adj" fmla="val 10000"/>
          </a:avLst>
        </a:prstGeom>
        <a:solidFill>
          <a:srgbClr val="D9F7A3"/>
        </a:solidFill>
        <a:ln w="28575" cap="flat" cmpd="sng" algn="ctr">
          <a:solidFill>
            <a:srgbClr val="7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342 предписания о разработке программ мероприятий по предотвращению причинения вреда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9179" y="3145997"/>
        <a:ext cx="6514988" cy="652816"/>
      </dsp:txXfrm>
    </dsp:sp>
    <dsp:sp modelId="{A7D284F1-BEDA-494F-B069-9FC1E3B781D2}">
      <dsp:nvSpPr>
        <dsp:cNvPr id="0" name=""/>
        <dsp:cNvSpPr/>
      </dsp:nvSpPr>
      <dsp:spPr>
        <a:xfrm rot="5400000">
          <a:off x="3786654" y="3836459"/>
          <a:ext cx="260038" cy="312046"/>
        </a:xfrm>
        <a:prstGeom prst="rightArrow">
          <a:avLst>
            <a:gd name="adj1" fmla="val 60000"/>
            <a:gd name="adj2" fmla="val 50000"/>
          </a:avLst>
        </a:prstGeom>
        <a:solidFill>
          <a:srgbClr val="7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3823060" y="3862463"/>
        <a:ext cx="187228" cy="182027"/>
      </dsp:txXfrm>
    </dsp:sp>
    <dsp:sp modelId="{7187FB0F-ED3A-4DCB-9C4C-771DF6B0BDE7}">
      <dsp:nvSpPr>
        <dsp:cNvPr id="0" name=""/>
        <dsp:cNvSpPr/>
      </dsp:nvSpPr>
      <dsp:spPr>
        <a:xfrm>
          <a:off x="638869" y="4165841"/>
          <a:ext cx="6555608" cy="693436"/>
        </a:xfrm>
        <a:prstGeom prst="roundRect">
          <a:avLst>
            <a:gd name="adj" fmla="val 10000"/>
          </a:avLst>
        </a:prstGeom>
        <a:solidFill>
          <a:srgbClr val="D9F7A3"/>
        </a:solidFill>
        <a:ln w="28575" cap="flat" cmpd="sng" algn="ctr">
          <a:solidFill>
            <a:srgbClr val="7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Вынесено 36 постановлений об утилизации продукции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9179" y="4186151"/>
        <a:ext cx="6514988" cy="652816"/>
      </dsp:txXfrm>
    </dsp:sp>
    <dsp:sp modelId="{2A7A1CEE-807E-4807-88E7-38036C10FA84}">
      <dsp:nvSpPr>
        <dsp:cNvPr id="0" name=""/>
        <dsp:cNvSpPr/>
      </dsp:nvSpPr>
      <dsp:spPr>
        <a:xfrm rot="5400000">
          <a:off x="3786654" y="4876613"/>
          <a:ext cx="260038" cy="312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3823060" y="4902617"/>
        <a:ext cx="187228" cy="182027"/>
      </dsp:txXfrm>
    </dsp:sp>
    <dsp:sp modelId="{09062DC1-2BA1-422B-8490-9426480A56BD}">
      <dsp:nvSpPr>
        <dsp:cNvPr id="0" name=""/>
        <dsp:cNvSpPr/>
      </dsp:nvSpPr>
      <dsp:spPr>
        <a:xfrm>
          <a:off x="638869" y="5205996"/>
          <a:ext cx="6555608" cy="693436"/>
        </a:xfrm>
        <a:prstGeom prst="roundRect">
          <a:avLst>
            <a:gd name="adj" fmla="val 10000"/>
          </a:avLst>
        </a:prstGeom>
        <a:solidFill>
          <a:srgbClr val="D9F7A3"/>
        </a:solidFill>
        <a:ln w="28575" cap="flat" cmpd="sng" algn="ctr">
          <a:solidFill>
            <a:srgbClr val="7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Вынесено 427 предписаний по устранению нарушений технических регламентов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9179" y="5226306"/>
        <a:ext cx="6514988" cy="65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749BC53-40BF-4D40-8DFF-573D068C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6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619336C-20E3-45FC-8F56-DB5694E2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5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4151CB-69CA-4BD8-8538-AC80D77812F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ea typeface="ＭＳ Ｐゴシック" pitchFamily="34" charset="-128"/>
              </a:rPr>
              <a:t>Здравствуйте уважаемые участники всероссийской конференции!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ea typeface="ＭＳ Ｐゴシック" pitchFamily="34" charset="-128"/>
              </a:rPr>
              <a:t>В своем докладе</a:t>
            </a:r>
            <a:r>
              <a:rPr lang="ru-RU" sz="1000" dirty="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rPr>
              <a:t>, хотела бы отразить существующие показатели деятельности</a:t>
            </a:r>
            <a:r>
              <a:rPr lang="ru-RU" sz="1000" baseline="0" dirty="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ru-RU" sz="1000" dirty="0" smtClean="0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rPr>
              <a:t>Управления Роспотребнадзора по Новосибирской области по применению технических регламентов Таможенного союза, в том числе на пищевую продукцию.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9336C-20E3-45FC-8F56-DB5694E2B7E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2B1B-E2D6-47FB-B36C-167479BB4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A362-E4B4-4143-90AD-33103254A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BAC3-CAB3-4DF0-A2E2-9A7E89EC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9C84-AE66-44C2-8877-1105189E9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6DB9-3570-460C-8511-6960FB5FB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DF97-074D-4BD0-84EA-08F75128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FDA6-3856-4E2D-99C9-CB279109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CFC5-B9A7-488E-AADF-77763410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3F50-F9B9-426C-B6F1-737885248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2628-C9F4-4285-AE68-09C3D31BA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B1A8-B4E0-45ED-AD63-1DB510471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BB61-84F2-449E-A128-97B46DA58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177C70D-1692-43EA-93A0-F4894ADE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hyperlink" Target="http://zdrav.nso.ru/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088" y="2708275"/>
            <a:ext cx="770572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400" b="1" dirty="0" smtClean="0">
              <a:solidFill>
                <a:srgbClr val="990000"/>
              </a:solidFill>
            </a:endParaRPr>
          </a:p>
          <a:p>
            <a:endParaRPr lang="ru-RU" sz="2400" b="1" dirty="0" smtClean="0">
              <a:solidFill>
                <a:srgbClr val="990000"/>
              </a:solidFill>
            </a:endParaRPr>
          </a:p>
          <a:p>
            <a:r>
              <a:rPr lang="ru-RU" sz="2800" b="1" dirty="0" smtClean="0">
                <a:solidFill>
                  <a:srgbClr val="990000"/>
                </a:solidFill>
              </a:rPr>
              <a:t>Практика применения технических регламентов таможенного союза на пищевую продукцию</a:t>
            </a:r>
            <a:r>
              <a:rPr lang="ru-RU" sz="2400" b="1" dirty="0">
                <a:solidFill>
                  <a:srgbClr val="333399"/>
                </a:solidFill>
              </a:rPr>
              <a:t/>
            </a:r>
            <a:br>
              <a:rPr lang="ru-RU" sz="2400" b="1" dirty="0">
                <a:solidFill>
                  <a:srgbClr val="333399"/>
                </a:solidFill>
              </a:rPr>
            </a:br>
            <a:r>
              <a:rPr lang="ru-RU" sz="2400" b="1" dirty="0">
                <a:solidFill>
                  <a:srgbClr val="0033CC"/>
                </a:solidFill>
              </a:rPr>
              <a:t/>
            </a:r>
            <a:br>
              <a:rPr lang="ru-RU" sz="2400" b="1" dirty="0">
                <a:solidFill>
                  <a:srgbClr val="0033CC"/>
                </a:solidFill>
              </a:rPr>
            </a:br>
            <a:r>
              <a:rPr lang="ru-RU" sz="2400" b="1" i="1" dirty="0">
                <a:solidFill>
                  <a:schemeClr val="hlink"/>
                </a:solidFill>
              </a:rPr>
              <a:t> </a:t>
            </a:r>
            <a:r>
              <a:rPr lang="ru-RU" sz="2400" b="1" i="1" dirty="0">
                <a:solidFill>
                  <a:srgbClr val="3333CC"/>
                </a:solidFill>
              </a:rPr>
              <a:t>Заместитель </a:t>
            </a:r>
            <a:r>
              <a:rPr lang="ru-RU" sz="2400" b="1" i="1" dirty="0" smtClean="0">
                <a:solidFill>
                  <a:srgbClr val="3333CC"/>
                </a:solidFill>
              </a:rPr>
              <a:t>руководителя </a:t>
            </a:r>
            <a:r>
              <a:rPr lang="ru-RU" sz="2400" b="1" i="1" dirty="0">
                <a:solidFill>
                  <a:srgbClr val="3333CC"/>
                </a:solidFill>
              </a:rPr>
              <a:t/>
            </a:r>
            <a:br>
              <a:rPr lang="ru-RU" sz="2400" b="1" i="1" dirty="0">
                <a:solidFill>
                  <a:srgbClr val="3333CC"/>
                </a:solidFill>
              </a:rPr>
            </a:br>
            <a:r>
              <a:rPr lang="ru-RU" sz="2400" b="1" i="1" dirty="0" smtClean="0">
                <a:solidFill>
                  <a:srgbClr val="3333CC"/>
                </a:solidFill>
              </a:rPr>
              <a:t>Самойлова Л.В.</a:t>
            </a:r>
            <a:r>
              <a:rPr lang="ru-RU" sz="1800" b="1" dirty="0">
                <a:solidFill>
                  <a:srgbClr val="0000FF"/>
                </a:solidFill>
              </a:rPr>
              <a:t/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2400" b="1" dirty="0">
                <a:solidFill>
                  <a:srgbClr val="0000FF"/>
                </a:solidFill>
              </a:rPr>
              <a:t/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sz="1800" b="1" dirty="0" smtClean="0">
                <a:solidFill>
                  <a:srgbClr val="990000"/>
                </a:solidFill>
              </a:rPr>
              <a:t>10.11.2016 г.</a:t>
            </a:r>
          </a:p>
          <a:p>
            <a:r>
              <a:rPr lang="ru-RU" sz="1800" b="1" dirty="0" smtClean="0">
                <a:solidFill>
                  <a:srgbClr val="990000"/>
                </a:solidFill>
              </a:rPr>
              <a:t>г.Новосибирск</a:t>
            </a:r>
            <a:endParaRPr lang="ru-RU" sz="1800" b="1" dirty="0">
              <a:solidFill>
                <a:srgbClr val="99000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9552" y="1628800"/>
            <a:ext cx="83899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Управление Федеральной службы </a:t>
            </a:r>
            <a:r>
              <a:rPr lang="ru-RU" sz="2400" b="1" dirty="0">
                <a:solidFill>
                  <a:schemeClr val="tx2"/>
                </a:solidFill>
              </a:rPr>
              <a:t>по надзору в сфере защиты прав потребителей </a:t>
            </a:r>
            <a:r>
              <a:rPr lang="ru-RU" sz="2400" b="1" dirty="0" smtClean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благополучия </a:t>
            </a:r>
            <a:r>
              <a:rPr lang="ru-RU" sz="2400" b="1" dirty="0" smtClean="0">
                <a:solidFill>
                  <a:schemeClr val="tx2"/>
                </a:solidFill>
              </a:rPr>
              <a:t>человека по Новосибирской области</a:t>
            </a:r>
          </a:p>
          <a:p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rospotrebnadzor_embl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260648"/>
            <a:ext cx="1223888" cy="1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67D9900-DC32-48C9-AE67-D12B3C8770F2}" type="slidenum">
              <a:rPr lang="ru-RU" smtClean="0">
                <a:latin typeface="Arial" charset="0"/>
              </a:rPr>
              <a:pPr/>
              <a:t>10</a:t>
            </a:fld>
            <a:endParaRPr lang="ru-RU" dirty="0" smtClean="0">
              <a:latin typeface="Arial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Результаты осуществления государственного контроля (надзора) за соблюдением требований технических регламентов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9512" y="615752"/>
            <a:ext cx="8784976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600" b="1" dirty="0" smtClean="0"/>
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 (статья 2)</a:t>
            </a:r>
            <a:endParaRPr lang="en-US" sz="1600" b="1" dirty="0" smtClean="0"/>
          </a:p>
          <a:p>
            <a:endParaRPr lang="en-US" sz="400" dirty="0" smtClean="0"/>
          </a:p>
          <a:p>
            <a:pPr algn="just"/>
            <a:r>
              <a:rPr lang="ru-RU" sz="1600" b="1" u="sng" dirty="0" smtClean="0">
                <a:solidFill>
                  <a:srgbClr val="990000"/>
                </a:solidFill>
              </a:rPr>
              <a:t>государственный контроль (надзор</a:t>
            </a:r>
            <a:r>
              <a:rPr lang="ru-RU" sz="1600" b="1" u="sng" dirty="0" smtClean="0"/>
              <a:t>)</a:t>
            </a:r>
            <a:r>
              <a:rPr lang="ru-RU" sz="1600" dirty="0" smtClean="0"/>
              <a:t> - </a:t>
            </a:r>
            <a:r>
              <a:rPr lang="ru-RU" sz="1600" b="1" dirty="0" smtClean="0"/>
              <a:t>деятельность</a:t>
            </a:r>
            <a:r>
              <a:rPr lang="ru-RU" sz="1600" dirty="0" smtClean="0"/>
              <a:t> уполномоченных органов государственной власти, </a:t>
            </a:r>
            <a:r>
              <a:rPr lang="ru-RU" sz="1600" b="1" dirty="0" smtClean="0"/>
              <a:t>направленная на предупреждение, выявление и пресечение нарушений обязательных требований</a:t>
            </a:r>
            <a:r>
              <a:rPr lang="ru-RU" sz="1600" dirty="0" smtClean="0"/>
              <a:t> посредством: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организации и проведения проверок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принятия предусмотренных законодательством Российской Федерации мер по пресечению и (или) устранению последствий выявленных нарушений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проведения систематического наблюдению за исполнением обязательных требований, анализа и прогнозирования состояния исполнения обязательных требований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1691680" y="4077072"/>
            <a:ext cx="1728192" cy="8640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95536" y="3573016"/>
          <a:ext cx="4536504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4932040" y="3501008"/>
            <a:ext cx="3528392" cy="864096"/>
            <a:chOff x="681219" y="2012310"/>
            <a:chExt cx="3952292" cy="129850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81219" y="2012310"/>
              <a:ext cx="3952292" cy="1298506"/>
            </a:xfrm>
            <a:prstGeom prst="roundRect">
              <a:avLst/>
            </a:prstGeom>
            <a:solidFill>
              <a:srgbClr val="FFFF81">
                <a:alpha val="9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744607" y="2075698"/>
              <a:ext cx="3825516" cy="1171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В каждой 2 проверке выявлены нарушения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860032" y="4509120"/>
            <a:ext cx="3600400" cy="864096"/>
          </a:xfrm>
          <a:prstGeom prst="roundRect">
            <a:avLst/>
          </a:prstGeom>
          <a:solidFill>
            <a:srgbClr val="CDF2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80,5% проверок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лабораторным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контролем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3968" y="5733256"/>
            <a:ext cx="1656184" cy="864096"/>
          </a:xfrm>
          <a:prstGeom prst="roundRect">
            <a:avLst/>
          </a:prstGeom>
          <a:solidFill>
            <a:srgbClr val="CDF2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7155 проб пищевой продукции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4248" y="5733256"/>
            <a:ext cx="1656184" cy="864096"/>
          </a:xfrm>
          <a:prstGeom prst="roundRect">
            <a:avLst/>
          </a:prstGeom>
          <a:solidFill>
            <a:srgbClr val="CDF2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2,9 % не соотв.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 ТС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flipH="1">
            <a:off x="5796136" y="5373216"/>
            <a:ext cx="288032" cy="3600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>
            <a:endCxn id="25" idx="1"/>
          </p:cNvCxnSpPr>
          <p:nvPr/>
        </p:nvCxnSpPr>
        <p:spPr bwMode="auto">
          <a:xfrm>
            <a:off x="5940152" y="6165304"/>
            <a:ext cx="86409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Скругленная прямоугольная выноска 32"/>
          <p:cNvSpPr/>
          <p:nvPr/>
        </p:nvSpPr>
        <p:spPr bwMode="auto">
          <a:xfrm>
            <a:off x="3851920" y="3573016"/>
            <a:ext cx="914400" cy="612648"/>
          </a:xfrm>
          <a:prstGeom prst="wedgeRoundRectCallout">
            <a:avLst>
              <a:gd name="adj1" fmla="val -50000"/>
              <a:gd name="adj2" fmla="val 11847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904" y="3645024"/>
            <a:ext cx="126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45,6 %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Результаты исследований пищевой продукции на соответствие требованиям технических регламентов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0" y="1772816"/>
            <a:ext cx="2736304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7855 проб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323528" y="4077072"/>
            <a:ext cx="2736304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latin typeface="Arial" charset="0"/>
              </a:rPr>
              <a:t>8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0" y="2276872"/>
          <a:ext cx="49320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4572000" y="1412776"/>
            <a:ext cx="1656184" cy="864096"/>
          </a:xfrm>
          <a:prstGeom prst="roundRect">
            <a:avLst/>
          </a:prstGeom>
          <a:solidFill>
            <a:srgbClr val="CDF2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сан-хим</a:t>
            </a:r>
            <a:r>
              <a:rPr lang="ru-RU" b="1" dirty="0" smtClean="0">
                <a:solidFill>
                  <a:schemeClr val="tx1"/>
                </a:solidFill>
              </a:rPr>
              <a:t> – 0,05 %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80112" y="2708920"/>
            <a:ext cx="1656184" cy="864096"/>
          </a:xfrm>
          <a:prstGeom prst="roundRect">
            <a:avLst/>
          </a:prstGeom>
          <a:solidFill>
            <a:srgbClr val="CDF2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физ-хим</a:t>
            </a:r>
            <a:r>
              <a:rPr lang="ru-RU" b="1" dirty="0" smtClean="0">
                <a:solidFill>
                  <a:schemeClr val="tx1"/>
                </a:solidFill>
              </a:rPr>
              <a:t> – 6,9 %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64088" y="4077072"/>
            <a:ext cx="1656184" cy="864096"/>
          </a:xfrm>
          <a:prstGeom prst="roundRect">
            <a:avLst/>
          </a:prstGeom>
          <a:solidFill>
            <a:srgbClr val="CDF2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микроб. – 1,2 %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endCxn id="25" idx="1"/>
          </p:cNvCxnSpPr>
          <p:nvPr/>
        </p:nvCxnSpPr>
        <p:spPr bwMode="auto">
          <a:xfrm flipV="1">
            <a:off x="2267744" y="1844824"/>
            <a:ext cx="2304256" cy="648072"/>
          </a:xfrm>
          <a:prstGeom prst="straightConnector1">
            <a:avLst/>
          </a:prstGeom>
          <a:noFill/>
          <a:ln w="666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2267744" y="2492896"/>
            <a:ext cx="3312368" cy="360040"/>
          </a:xfrm>
          <a:prstGeom prst="straightConnector1">
            <a:avLst/>
          </a:prstGeom>
          <a:noFill/>
          <a:ln w="666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/>
          <p:nvPr/>
        </p:nvCxnSpPr>
        <p:spPr bwMode="auto">
          <a:xfrm>
            <a:off x="2339752" y="2492896"/>
            <a:ext cx="3024336" cy="1800200"/>
          </a:xfrm>
          <a:prstGeom prst="straightConnector1">
            <a:avLst/>
          </a:prstGeom>
          <a:noFill/>
          <a:ln w="6667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Скругленный прямоугольник 35"/>
          <p:cNvSpPr/>
          <p:nvPr/>
        </p:nvSpPr>
        <p:spPr>
          <a:xfrm>
            <a:off x="6732240" y="5085184"/>
            <a:ext cx="2088232" cy="141277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Изъято из оборота 919 партий –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5 тонн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7" name="Picture 9" descr="http://anrt.info/images/news/1833/65fe0698fd53a6ff09504b8c84415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980728"/>
            <a:ext cx="21355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2060"/>
                </a:solidFill>
              </a:rPr>
              <a:t>         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Результаты осуществления государственного контроля (надзора) за соблюдением требований технических регламентов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4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11560" y="2060848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ая прямоугольная выноска 13"/>
          <p:cNvSpPr/>
          <p:nvPr/>
        </p:nvSpPr>
        <p:spPr bwMode="auto">
          <a:xfrm>
            <a:off x="3203848" y="2564904"/>
            <a:ext cx="1152128" cy="612648"/>
          </a:xfrm>
          <a:prstGeom prst="wedgeRoundRectCallout">
            <a:avLst>
              <a:gd name="adj1" fmla="val -50000"/>
              <a:gd name="adj2" fmla="val 118470"/>
              <a:gd name="adj3" fmla="val 16667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3414" y="2564904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5 % проб </a:t>
            </a:r>
          </a:p>
          <a:p>
            <a:r>
              <a:rPr lang="ru-RU" sz="1600" b="1" dirty="0" smtClean="0"/>
              <a:t>не </a:t>
            </a:r>
            <a:r>
              <a:rPr lang="ru-RU" sz="1600" b="1" dirty="0" err="1" smtClean="0"/>
              <a:t>соотв</a:t>
            </a:r>
            <a:endParaRPr lang="ru-RU" sz="1600" b="1" dirty="0"/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2390552" y="1844824"/>
            <a:ext cx="1215752" cy="567680"/>
          </a:xfrm>
          <a:prstGeom prst="wedgeRoundRectCallout">
            <a:avLst>
              <a:gd name="adj1" fmla="val -50000"/>
              <a:gd name="adj2" fmla="val 118470"/>
              <a:gd name="adj3" fmla="val 16667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184482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2 % проб не </a:t>
            </a:r>
            <a:r>
              <a:rPr lang="ru-RU" sz="1600" b="1" dirty="0" err="1" smtClean="0"/>
              <a:t>соотв</a:t>
            </a:r>
            <a:endParaRPr lang="ru-RU" sz="1600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 bwMode="auto">
          <a:xfrm>
            <a:off x="1547664" y="1124744"/>
            <a:ext cx="1215752" cy="567680"/>
          </a:xfrm>
          <a:prstGeom prst="wedgeRoundRectCallout">
            <a:avLst>
              <a:gd name="adj1" fmla="val -50000"/>
              <a:gd name="adj2" fmla="val 118470"/>
              <a:gd name="adj3" fmla="val 16667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05273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8,4 % проб не </a:t>
            </a:r>
            <a:r>
              <a:rPr lang="ru-RU" sz="1600" b="1" dirty="0" err="1" smtClean="0"/>
              <a:t>соотв</a:t>
            </a:r>
            <a:endParaRPr lang="ru-RU" sz="1600" b="1" dirty="0"/>
          </a:p>
        </p:txBody>
      </p:sp>
      <p:sp>
        <p:nvSpPr>
          <p:cNvPr id="21506" name="AutoShape 2" descr="Картинки по запросу мол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мол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xcook.info/sites/default/files/products/18/moloko-oveche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908720"/>
            <a:ext cx="864096" cy="744851"/>
          </a:xfrm>
          <a:prstGeom prst="rect">
            <a:avLst/>
          </a:prstGeom>
          <a:noFill/>
        </p:spPr>
      </p:pic>
      <p:pic>
        <p:nvPicPr>
          <p:cNvPr id="21514" name="Picture 10" descr="Купить мясо в Сп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1268760"/>
            <a:ext cx="936104" cy="553876"/>
          </a:xfrm>
          <a:prstGeom prst="rect">
            <a:avLst/>
          </a:prstGeom>
          <a:noFill/>
        </p:spPr>
      </p:pic>
      <p:pic>
        <p:nvPicPr>
          <p:cNvPr id="21516" name="Picture 12" descr="сок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1844824"/>
            <a:ext cx="1072785" cy="72008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47664" y="5733256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проведенные проверки по ТР ТС и проверки с выявленными нарушениями</a:t>
            </a:r>
            <a:endParaRPr lang="ru-RU" dirty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5364088" y="980728"/>
          <a:ext cx="34563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2928926" y="714356"/>
            <a:ext cx="2232248" cy="1332728"/>
          </a:xfrm>
          <a:prstGeom prst="wedgeRoundRectCallout">
            <a:avLst>
              <a:gd name="adj1" fmla="val -91779"/>
              <a:gd name="adj2" fmla="val 78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3000364" y="785794"/>
            <a:ext cx="2304256" cy="122413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82%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в части порядка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и объема сведений о продукции</a:t>
            </a:r>
            <a:r>
              <a:rPr lang="ru-RU" sz="1400" b="1" dirty="0" smtClean="0"/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990000"/>
                </a:solidFill>
              </a:rPr>
              <a:t>18</a:t>
            </a:r>
            <a:r>
              <a:rPr lang="ru-RU" sz="1400" b="1" dirty="0" smtClean="0">
                <a:solidFill>
                  <a:srgbClr val="990000"/>
                </a:solidFill>
              </a:rPr>
              <a:t>% </a:t>
            </a:r>
            <a:r>
              <a:rPr lang="ru-RU" sz="1400" b="1" dirty="0" smtClean="0">
                <a:solidFill>
                  <a:srgbClr val="0000FF"/>
                </a:solidFill>
              </a:rPr>
              <a:t>-</a:t>
            </a:r>
            <a:r>
              <a:rPr lang="ru-RU" sz="1400" b="1" dirty="0" smtClean="0">
                <a:solidFill>
                  <a:srgbClr val="D64700"/>
                </a:solidFill>
              </a:rPr>
              <a:t> </a:t>
            </a:r>
            <a:r>
              <a:rPr lang="ru-RU" sz="1400" b="1" dirty="0" smtClean="0"/>
              <a:t>в части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/>
              <a:t> достоверности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Структура нарушений требований технических регламентов на </a:t>
            </a:r>
            <a:r>
              <a:rPr lang="ru-RU" sz="2000" b="1" dirty="0" smtClean="0">
                <a:solidFill>
                  <a:srgbClr val="990000"/>
                </a:solidFill>
              </a:rPr>
              <a:t>пищевую продукцию</a:t>
            </a:r>
            <a:r>
              <a:rPr lang="ru-RU" sz="2000" b="1" dirty="0" smtClean="0">
                <a:solidFill>
                  <a:srgbClr val="0000FF"/>
                </a:solidFill>
              </a:rPr>
              <a:t>, выявляемых в ходе проверок</a:t>
            </a: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5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857232"/>
          <a:ext cx="6096000" cy="542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22" y="1857364"/>
            <a:ext cx="3064478" cy="200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52290"/>
            <a:ext cx="7488832" cy="52322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Техническое регулирование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4" name="Стрелка углом вверх 43"/>
          <p:cNvSpPr/>
          <p:nvPr/>
        </p:nvSpPr>
        <p:spPr>
          <a:xfrm rot="10800000" flipH="1">
            <a:off x="7712155" y="4275591"/>
            <a:ext cx="564993" cy="1440160"/>
          </a:xfrm>
          <a:prstGeom prst="bentUpArrow">
            <a:avLst>
              <a:gd name="adj1" fmla="val 15753"/>
              <a:gd name="adj2" fmla="val 14213"/>
              <a:gd name="adj3" fmla="val 231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углом вверх 42"/>
          <p:cNvSpPr/>
          <p:nvPr/>
        </p:nvSpPr>
        <p:spPr>
          <a:xfrm>
            <a:off x="7812360" y="2257141"/>
            <a:ext cx="359749" cy="1551629"/>
          </a:xfrm>
          <a:prstGeom prst="bentUpArrow">
            <a:avLst>
              <a:gd name="adj1" fmla="val 25000"/>
              <a:gd name="adj2" fmla="val 22147"/>
              <a:gd name="adj3" fmla="val 2119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536139035"/>
              </p:ext>
            </p:extLst>
          </p:nvPr>
        </p:nvGraphicFramePr>
        <p:xfrm>
          <a:off x="539552" y="1397000"/>
          <a:ext cx="828092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Стрелка углом вверх 21"/>
          <p:cNvSpPr/>
          <p:nvPr/>
        </p:nvSpPr>
        <p:spPr>
          <a:xfrm flipH="1">
            <a:off x="1141184" y="2272183"/>
            <a:ext cx="406480" cy="1551629"/>
          </a:xfrm>
          <a:prstGeom prst="bentUpArrow">
            <a:avLst>
              <a:gd name="adj1" fmla="val 25000"/>
              <a:gd name="adj2" fmla="val 22147"/>
              <a:gd name="adj3" fmla="val 2119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10800000">
            <a:off x="1141184" y="4007290"/>
            <a:ext cx="478482" cy="1440160"/>
          </a:xfrm>
          <a:prstGeom prst="bentUpArrow">
            <a:avLst>
              <a:gd name="adj1" fmla="val 15753"/>
              <a:gd name="adj2" fmla="val 14213"/>
              <a:gd name="adj3" fmla="val 231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7590127" y="100378"/>
            <a:ext cx="1343711" cy="1440160"/>
            <a:chOff x="736055" y="160055"/>
            <a:chExt cx="2487889" cy="2487889"/>
          </a:xfrm>
          <a:effectLst>
            <a:reflection blurRad="49530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736055" y="160055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0" y="1215864"/>
                  </a:moveTo>
                  <a:cubicBezTo>
                    <a:pt x="0" y="544361"/>
                    <a:pt x="544361" y="0"/>
                    <a:pt x="1215864" y="0"/>
                  </a:cubicBezTo>
                  <a:lnTo>
                    <a:pt x="1215864" y="1215864"/>
                  </a:lnTo>
                  <a:lnTo>
                    <a:pt x="0" y="1215864"/>
                  </a:lnTo>
                  <a:close/>
                </a:path>
              </a:pathLst>
            </a:custGeom>
            <a:blipFill dpi="0" rotWithShape="0">
              <a:blip r:embed="rId7" cstate="print"/>
              <a:srcRect/>
              <a:stretch>
                <a:fillRect l="15000"/>
              </a:stretch>
            </a:blipFill>
            <a:ln w="47625" cap="rnd" cmpd="sng">
              <a:noFill/>
              <a:beve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798" tIns="462798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008080" y="160055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0" y="0"/>
                  </a:moveTo>
                  <a:cubicBezTo>
                    <a:pt x="671503" y="0"/>
                    <a:pt x="1215864" y="544361"/>
                    <a:pt x="1215864" y="1215864"/>
                  </a:cubicBezTo>
                  <a:lnTo>
                    <a:pt x="0" y="121586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8" cstate="print"/>
              <a:srcRect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462798" rIns="462798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2008080" y="1432079"/>
              <a:ext cx="1215864" cy="1215865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1215864" y="0"/>
                  </a:moveTo>
                  <a:cubicBezTo>
                    <a:pt x="1215864" y="671503"/>
                    <a:pt x="671503" y="1215864"/>
                    <a:pt x="0" y="1215864"/>
                  </a:cubicBezTo>
                  <a:lnTo>
                    <a:pt x="0" y="0"/>
                  </a:lnTo>
                  <a:lnTo>
                    <a:pt x="1215864" y="0"/>
                  </a:lnTo>
                  <a:close/>
                </a:path>
              </a:pathLst>
            </a:custGeom>
            <a:blipFill rotWithShape="0">
              <a:blip r:embed="rId9" cstate="print"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1" rIns="462798" bIns="4627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736055" y="1432080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1215864" y="1215864"/>
                  </a:moveTo>
                  <a:cubicBezTo>
                    <a:pt x="544361" y="1215864"/>
                    <a:pt x="0" y="671503"/>
                    <a:pt x="0" y="0"/>
                  </a:cubicBezTo>
                  <a:lnTo>
                    <a:pt x="1215864" y="0"/>
                  </a:lnTo>
                  <a:lnTo>
                    <a:pt x="1215864" y="1215864"/>
                  </a:lnTo>
                  <a:close/>
                </a:path>
              </a:pathLst>
            </a:custGeom>
            <a:blipFill rotWithShape="0">
              <a:blip r:embed="rId10" cstate="print"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798" tIns="106680" rIns="106680" bIns="4627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1770102" y="1151280"/>
              <a:ext cx="419796" cy="365040"/>
            </a:xfrm>
            <a:prstGeom prst="circular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Круговая стрелка 11"/>
            <p:cNvSpPr/>
            <p:nvPr/>
          </p:nvSpPr>
          <p:spPr>
            <a:xfrm rot="10800000">
              <a:off x="1770102" y="1291680"/>
              <a:ext cx="419796" cy="365040"/>
            </a:xfrm>
            <a:prstGeom prst="circular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55" y="291041"/>
            <a:ext cx="1326388" cy="9287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D2A7-0A21-4C23-BCBF-5F40AA6C9AA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084" y="1696119"/>
            <a:ext cx="1965087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262 - </a:t>
            </a:r>
            <a:r>
              <a:rPr lang="ru-RU" sz="1400" b="1" dirty="0" smtClean="0">
                <a:solidFill>
                  <a:schemeClr val="tx1"/>
                </a:solidFill>
              </a:rPr>
              <a:t>                      на </a:t>
            </a:r>
            <a:r>
              <a:rPr lang="ru-RU" sz="1400" b="1" dirty="0">
                <a:solidFill>
                  <a:schemeClr val="tx1"/>
                </a:solidFill>
              </a:rPr>
              <a:t>граждан (36%)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1586" y="2708920"/>
            <a:ext cx="2250174" cy="648072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292 - </a:t>
            </a:r>
            <a:r>
              <a:rPr lang="ru-RU" sz="1400" b="1" dirty="0" smtClean="0">
                <a:solidFill>
                  <a:schemeClr val="tx1"/>
                </a:solidFill>
              </a:rPr>
              <a:t>                              на должностные лица </a:t>
            </a:r>
            <a:r>
              <a:rPr lang="ru-RU" sz="1400" b="1" dirty="0">
                <a:solidFill>
                  <a:schemeClr val="tx1"/>
                </a:solidFill>
              </a:rPr>
              <a:t>(40%)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8641" y="4581128"/>
            <a:ext cx="2253119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121 - на индивидуальных предпринимателей </a:t>
            </a:r>
            <a:r>
              <a:rPr lang="ru-RU" sz="1300" b="1" dirty="0">
                <a:solidFill>
                  <a:schemeClr val="tx1"/>
                </a:solidFill>
              </a:rPr>
              <a:t>(17%)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8641" y="5445224"/>
            <a:ext cx="2253119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33 – на юридических лиц (5%) (2015 – 1,7%)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73456" y="5733256"/>
            <a:ext cx="1965087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6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юридическое лицо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66073" y="4897519"/>
            <a:ext cx="1965087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10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должностных </a:t>
            </a:r>
            <a:r>
              <a:rPr lang="ru-RU" sz="1400" b="1" dirty="0">
                <a:solidFill>
                  <a:schemeClr val="tx1"/>
                </a:solidFill>
              </a:rPr>
              <a:t>лиц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372201" y="2420888"/>
            <a:ext cx="2566546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25 индивидуальных предпринимателей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999318" y="1696119"/>
            <a:ext cx="1965087" cy="576064"/>
          </a:xfrm>
          <a:prstGeom prst="roundRect">
            <a:avLst/>
          </a:prstGeom>
          <a:solidFill>
            <a:srgbClr val="D9F7A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17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5014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-159788"/>
            <a:ext cx="8208912" cy="1077218"/>
          </a:xfrm>
          <a:prstGeom prst="rect">
            <a:avLst/>
          </a:prstGeom>
          <a:solidFill>
            <a:srgbClr val="7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Меры, принимаемые при поступлении информации о несоответствии продукции требованиям технических регламентов</a:t>
            </a:r>
            <a:endParaRPr lang="ru-RU" alt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36289562"/>
              </p:ext>
            </p:extLst>
          </p:nvPr>
        </p:nvGraphicFramePr>
        <p:xfrm>
          <a:off x="395537" y="671586"/>
          <a:ext cx="783334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8228885" y="16917"/>
            <a:ext cx="932917" cy="1088247"/>
            <a:chOff x="736055" y="160055"/>
            <a:chExt cx="2487889" cy="2487889"/>
          </a:xfrm>
          <a:effectLst>
            <a:reflection blurRad="49530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736055" y="160055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0" y="1215864"/>
                  </a:moveTo>
                  <a:cubicBezTo>
                    <a:pt x="0" y="544361"/>
                    <a:pt x="544361" y="0"/>
                    <a:pt x="1215864" y="0"/>
                  </a:cubicBezTo>
                  <a:lnTo>
                    <a:pt x="1215864" y="1215864"/>
                  </a:lnTo>
                  <a:lnTo>
                    <a:pt x="0" y="1215864"/>
                  </a:lnTo>
                  <a:close/>
                </a:path>
              </a:pathLst>
            </a:custGeom>
            <a:blipFill dpi="0" rotWithShape="0">
              <a:blip r:embed="rId7" cstate="print"/>
              <a:srcRect/>
              <a:stretch>
                <a:fillRect l="15000"/>
              </a:stretch>
            </a:blipFill>
            <a:ln w="47625" cap="rnd" cmpd="sng">
              <a:noFill/>
              <a:beve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798" tIns="462798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008080" y="160055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0" y="0"/>
                  </a:moveTo>
                  <a:cubicBezTo>
                    <a:pt x="671503" y="0"/>
                    <a:pt x="1215864" y="544361"/>
                    <a:pt x="1215864" y="1215864"/>
                  </a:cubicBezTo>
                  <a:lnTo>
                    <a:pt x="0" y="121586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8" cstate="print"/>
              <a:srcRect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462798" rIns="462798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2008080" y="1432079"/>
              <a:ext cx="1215864" cy="1215865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1215864" y="0"/>
                  </a:moveTo>
                  <a:cubicBezTo>
                    <a:pt x="1215864" y="671503"/>
                    <a:pt x="671503" y="1215864"/>
                    <a:pt x="0" y="1215864"/>
                  </a:cubicBezTo>
                  <a:lnTo>
                    <a:pt x="0" y="0"/>
                  </a:lnTo>
                  <a:lnTo>
                    <a:pt x="1215864" y="0"/>
                  </a:lnTo>
                  <a:close/>
                </a:path>
              </a:pathLst>
            </a:custGeom>
            <a:blipFill rotWithShape="0">
              <a:blip r:embed="rId9" cstate="print"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1" rIns="462798" bIns="4627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736055" y="1432080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1215864" y="1215864"/>
                  </a:moveTo>
                  <a:cubicBezTo>
                    <a:pt x="544361" y="1215864"/>
                    <a:pt x="0" y="671503"/>
                    <a:pt x="0" y="0"/>
                  </a:cubicBezTo>
                  <a:lnTo>
                    <a:pt x="1215864" y="0"/>
                  </a:lnTo>
                  <a:lnTo>
                    <a:pt x="1215864" y="1215864"/>
                  </a:lnTo>
                  <a:close/>
                </a:path>
              </a:pathLst>
            </a:custGeom>
            <a:blipFill rotWithShape="0">
              <a:blip r:embed="rId10" cstate="print"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798" tIns="106680" rIns="106680" bIns="46279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1770102" y="1151280"/>
              <a:ext cx="419796" cy="365040"/>
            </a:xfrm>
            <a:prstGeom prst="circular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Круговая стрелка 11"/>
            <p:cNvSpPr/>
            <p:nvPr/>
          </p:nvSpPr>
          <p:spPr>
            <a:xfrm rot="10800000">
              <a:off x="1770102" y="1291680"/>
              <a:ext cx="419796" cy="365040"/>
            </a:xfrm>
            <a:prstGeom prst="circular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85" y="123271"/>
            <a:ext cx="1162625" cy="8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22" y="4856852"/>
            <a:ext cx="3064478" cy="200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3747"/>
            <a:ext cx="8208912" cy="830997"/>
          </a:xfrm>
          <a:prstGeom prst="rect">
            <a:avLst/>
          </a:prstGeom>
          <a:solidFill>
            <a:srgbClr val="700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Удельный вес нестандартной пищевой продукции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196752"/>
          <a:ext cx="6792416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26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7D9900-DC32-48C9-AE67-D12B3C8770F2}" type="slidenum">
              <a:rPr lang="ru-RU" smtClean="0">
                <a:latin typeface="Arial" charset="0"/>
              </a:rPr>
              <a:pPr/>
              <a:t>17</a:t>
            </a:fld>
            <a:endParaRPr lang="ru-RU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136900"/>
            <a:ext cx="7772400" cy="889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Благодарю за внимание!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регламенты Таможенного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35 ТР ТС</a:t>
            </a:r>
          </a:p>
          <a:p>
            <a:pPr algn="just"/>
            <a:r>
              <a:rPr lang="ru-RU" sz="3600" dirty="0" smtClean="0"/>
              <a:t>20 ТР ТС - </a:t>
            </a:r>
            <a:r>
              <a:rPr lang="ru-RU" sz="3600" dirty="0" err="1" smtClean="0"/>
              <a:t>Роспотребнадзор</a:t>
            </a:r>
            <a:r>
              <a:rPr lang="ru-RU" sz="3600" dirty="0" smtClean="0"/>
              <a:t> осуществляет контроль и надзор </a:t>
            </a:r>
            <a:br>
              <a:rPr lang="ru-RU" sz="3600" dirty="0" smtClean="0"/>
            </a:br>
            <a:r>
              <a:rPr lang="ru-RU" sz="3600" dirty="0" smtClean="0"/>
              <a:t>за соблюдением обязательных требований технических регламентов</a:t>
            </a:r>
          </a:p>
          <a:p>
            <a:r>
              <a:rPr lang="ru-RU" sz="3600" dirty="0" smtClean="0"/>
              <a:t>8 ТР ТС – требования к пищевой продукции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16DB9-3570-460C-8511-6960FB5FBC9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625"/>
            <a:ext cx="9251503" cy="56550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290513"/>
            <a:ext cx="13271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ECBA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32CDBE-2832-4A55-A2AF-2F67695A0CC4}" type="slidenum">
              <a:rPr lang="ru-RU" altLang="ru-RU" sz="13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300" smtClean="0">
              <a:solidFill>
                <a:srgbClr val="FFFFFF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39289" y="290513"/>
            <a:ext cx="6472786" cy="994537"/>
          </a:xfrm>
          <a:prstGeom prst="rect">
            <a:avLst/>
          </a:prstGeom>
          <a:solidFill>
            <a:srgbClr val="990000"/>
          </a:solidFill>
        </p:spPr>
        <p:txBody>
          <a:bodyPr anchor="b"/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Численность населения                   Новосибирской области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 млн. 762,2 тыс. человек</a:t>
            </a:r>
          </a:p>
        </p:txBody>
      </p:sp>
      <p:pic>
        <p:nvPicPr>
          <p:cNvPr id="16" name="Picture 10" descr="novosibirsk_obl_fl_90x60">
            <a:hlinkClick r:id="rId4" tooltip="Министерство здравоохранения Новосибирской области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15063"/>
            <a:ext cx="1093239" cy="9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16016" y="1412776"/>
            <a:ext cx="4248472" cy="1296144"/>
          </a:xfrm>
          <a:prstGeom prst="roundRect">
            <a:avLst/>
          </a:prstGeom>
          <a:solidFill>
            <a:srgbClr val="FFFF8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Управление Роспотребнадзора по Новосибирской области - 4 оперативных отдела, </a:t>
            </a:r>
            <a:r>
              <a:rPr lang="ru-RU" sz="1200" b="1" dirty="0">
                <a:solidFill>
                  <a:schemeClr val="tx1"/>
                </a:solidFill>
              </a:rPr>
              <a:t>8 </a:t>
            </a:r>
            <a:r>
              <a:rPr lang="ru-RU" sz="1200" b="1" dirty="0" smtClean="0">
                <a:solidFill>
                  <a:schemeClr val="tx1"/>
                </a:solidFill>
              </a:rPr>
              <a:t>Территориальных отелов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Лабораторная база Центра </a:t>
            </a:r>
            <a:r>
              <a:rPr lang="ru-RU" sz="1200" b="1" dirty="0">
                <a:solidFill>
                  <a:schemeClr val="tx1"/>
                </a:solidFill>
              </a:rPr>
              <a:t>гигиены и эпидемиологии </a:t>
            </a:r>
            <a:r>
              <a:rPr lang="ru-RU" sz="1200" b="1" dirty="0" smtClean="0">
                <a:solidFill>
                  <a:schemeClr val="tx1"/>
                </a:solidFill>
              </a:rPr>
              <a:t>состоит </a:t>
            </a:r>
            <a:r>
              <a:rPr lang="ru-RU" sz="1200" b="1" dirty="0">
                <a:solidFill>
                  <a:schemeClr val="tx1"/>
                </a:solidFill>
              </a:rPr>
              <a:t>из 9 ИЛЦ, в состав которых входит 23 испытательные лаборатории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7712075" y="100378"/>
            <a:ext cx="1221763" cy="1312398"/>
            <a:chOff x="736055" y="160055"/>
            <a:chExt cx="2487889" cy="2487889"/>
          </a:xfrm>
          <a:effectLst>
            <a:reflection blurRad="49530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736055" y="160055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0" y="1215864"/>
                  </a:moveTo>
                  <a:cubicBezTo>
                    <a:pt x="0" y="544361"/>
                    <a:pt x="544361" y="0"/>
                    <a:pt x="1215864" y="0"/>
                  </a:cubicBezTo>
                  <a:lnTo>
                    <a:pt x="1215864" y="1215864"/>
                  </a:lnTo>
                  <a:lnTo>
                    <a:pt x="0" y="1215864"/>
                  </a:lnTo>
                  <a:close/>
                </a:path>
              </a:pathLst>
            </a:custGeom>
            <a:blipFill dpi="0" rotWithShape="0">
              <a:blip r:embed="rId6" cstate="print"/>
              <a:srcRect/>
              <a:stretch>
                <a:fillRect l="15000"/>
              </a:stretch>
            </a:blipFill>
            <a:ln w="47625" cap="rnd" cmpd="sng">
              <a:noFill/>
              <a:beve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798" tIns="462798" rIns="106680" bIns="10668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008080" y="160055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0" y="0"/>
                  </a:moveTo>
                  <a:cubicBezTo>
                    <a:pt x="671503" y="0"/>
                    <a:pt x="1215864" y="544361"/>
                    <a:pt x="1215864" y="1215864"/>
                  </a:cubicBezTo>
                  <a:lnTo>
                    <a:pt x="0" y="121586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7" cstate="print"/>
              <a:srcRect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462798" rIns="462798" bIns="10668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2008080" y="1432079"/>
              <a:ext cx="1215864" cy="1215865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1215864" y="0"/>
                  </a:moveTo>
                  <a:cubicBezTo>
                    <a:pt x="1215864" y="671503"/>
                    <a:pt x="671503" y="1215864"/>
                    <a:pt x="0" y="1215864"/>
                  </a:cubicBezTo>
                  <a:lnTo>
                    <a:pt x="0" y="0"/>
                  </a:lnTo>
                  <a:lnTo>
                    <a:pt x="1215864" y="0"/>
                  </a:lnTo>
                  <a:close/>
                </a:path>
              </a:pathLst>
            </a:custGeom>
            <a:blipFill rotWithShape="0">
              <a:blip r:embed="rId8" cstate="print"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1" rIns="462798" bIns="462798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/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736055" y="1432080"/>
              <a:ext cx="1215864" cy="1215864"/>
            </a:xfrm>
            <a:custGeom>
              <a:avLst/>
              <a:gdLst>
                <a:gd name="connsiteX0" fmla="*/ 0 w 1215864"/>
                <a:gd name="connsiteY0" fmla="*/ 1215864 h 1215864"/>
                <a:gd name="connsiteX1" fmla="*/ 1215864 w 1215864"/>
                <a:gd name="connsiteY1" fmla="*/ 0 h 1215864"/>
                <a:gd name="connsiteX2" fmla="*/ 1215864 w 1215864"/>
                <a:gd name="connsiteY2" fmla="*/ 1215864 h 1215864"/>
                <a:gd name="connsiteX3" fmla="*/ 0 w 1215864"/>
                <a:gd name="connsiteY3" fmla="*/ 1215864 h 121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5864" h="1215864">
                  <a:moveTo>
                    <a:pt x="1215864" y="1215864"/>
                  </a:moveTo>
                  <a:cubicBezTo>
                    <a:pt x="544361" y="1215864"/>
                    <a:pt x="0" y="671503"/>
                    <a:pt x="0" y="0"/>
                  </a:cubicBezTo>
                  <a:lnTo>
                    <a:pt x="1215864" y="0"/>
                  </a:lnTo>
                  <a:lnTo>
                    <a:pt x="1215864" y="1215864"/>
                  </a:lnTo>
                  <a:close/>
                </a:path>
              </a:pathLst>
            </a:custGeom>
            <a:blipFill rotWithShape="0">
              <a:blip r:embed="rId9" cstate="print"/>
              <a:stretch>
                <a:fillRect/>
              </a:stretch>
            </a:blipFill>
            <a:ln w="476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2798" tIns="106680" rIns="106680" bIns="462798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/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1770102" y="1151280"/>
              <a:ext cx="419796" cy="365040"/>
            </a:xfrm>
            <a:prstGeom prst="circular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Круговая стрелка 11"/>
            <p:cNvSpPr/>
            <p:nvPr/>
          </p:nvSpPr>
          <p:spPr>
            <a:xfrm rot="10800000">
              <a:off x="1770102" y="1291680"/>
              <a:ext cx="419796" cy="365040"/>
            </a:xfrm>
            <a:prstGeom prst="circular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53975"/>
            <a:ext cx="1326388" cy="9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 ТС на пищевую продукцию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r>
              <a:rPr lang="ru-RU" sz="2100" dirty="0" smtClean="0"/>
              <a:t>ТР ТС 034/2013 "О безопасности мяса и мясной продукции"</a:t>
            </a:r>
          </a:p>
          <a:p>
            <a:r>
              <a:rPr lang="ru-RU" sz="2100" dirty="0" smtClean="0"/>
              <a:t>TP ТС 033/2013 "О безопасности молока и молочной продукции" </a:t>
            </a:r>
          </a:p>
          <a:p>
            <a:r>
              <a:rPr lang="ru-RU" sz="2100" dirty="0" smtClean="0"/>
              <a:t> ТР ТС 029/2012 "Требования безопасности пищевых добавок, </a:t>
            </a:r>
            <a:r>
              <a:rPr lang="ru-RU" sz="2100" dirty="0" err="1" smtClean="0"/>
              <a:t>ароматизаторов</a:t>
            </a:r>
            <a:r>
              <a:rPr lang="ru-RU" sz="2100" dirty="0" smtClean="0"/>
              <a:t> и технологических вспомогательных средств«</a:t>
            </a:r>
          </a:p>
          <a:p>
            <a:r>
              <a:rPr lang="ru-RU" sz="2100" dirty="0" smtClean="0"/>
              <a:t>ТР ТС 027/2012 "О безопасности отдельных видов специализированной пищевой продукции, в том числе диетического лечебного и диетического профилактического питания«</a:t>
            </a:r>
          </a:p>
          <a:p>
            <a:r>
              <a:rPr lang="ru-RU" sz="2100" dirty="0" smtClean="0"/>
              <a:t>ТР ТС 024/2011 "Технический регламент на масложировую продукцию«</a:t>
            </a:r>
          </a:p>
          <a:p>
            <a:r>
              <a:rPr lang="ru-RU" sz="2100" dirty="0" smtClean="0"/>
              <a:t>ТР ТС 023/2011 "Технический регламент на соковую продукцию из фруктов и овощей«</a:t>
            </a:r>
          </a:p>
          <a:p>
            <a:r>
              <a:rPr lang="ru-RU" sz="2100" dirty="0" smtClean="0"/>
              <a:t>ТР ТС 021/2011 "О безопасности пищевой продукции«</a:t>
            </a:r>
          </a:p>
          <a:p>
            <a:r>
              <a:rPr lang="ru-RU" sz="2100" dirty="0" smtClean="0"/>
              <a:t> ТР ТС 015/2011 "О безопасности зерна"</a:t>
            </a: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16DB9-3570-460C-8511-6960FB5FBC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90F490F-FD06-40B4-9D9F-832D55ED2B70}" type="slidenum">
              <a:rPr lang="ru-RU" smtClean="0">
                <a:latin typeface="Arial" charset="0"/>
              </a:rPr>
              <a:pPr/>
              <a:t>5</a:t>
            </a:fld>
            <a:endParaRPr lang="ru-RU" dirty="0" smtClean="0">
              <a:latin typeface="Arial" charset="0"/>
            </a:endParaRPr>
          </a:p>
        </p:txBody>
      </p:sp>
      <p:sp useBgFill="1">
        <p:nvSpPr>
          <p:cNvPr id="21508" name="AutoShape 11"/>
          <p:cNvSpPr>
            <a:spLocks noChangeArrowheads="1"/>
          </p:cNvSpPr>
          <p:nvPr/>
        </p:nvSpPr>
        <p:spPr bwMode="auto">
          <a:xfrm>
            <a:off x="179512" y="836712"/>
            <a:ext cx="4536504" cy="2592288"/>
          </a:xfrm>
          <a:prstGeom prst="foldedCorner">
            <a:avLst>
              <a:gd name="adj" fmla="val 14787"/>
            </a:avLst>
          </a:prstGeom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Особенности осуществления государственного контроля (надзора) за соблюдением требований технических регламентов</a:t>
            </a:r>
          </a:p>
        </p:txBody>
      </p:sp>
      <p:sp>
        <p:nvSpPr>
          <p:cNvPr id="658442" name="Rectangle 10"/>
          <p:cNvSpPr>
            <a:spLocks noChangeArrowheads="1"/>
          </p:cNvSpPr>
          <p:nvPr/>
        </p:nvSpPr>
        <p:spPr bwMode="auto">
          <a:xfrm>
            <a:off x="395536" y="908720"/>
            <a:ext cx="3960440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федеральный государственный санитарно-эпидемиологический надзор</a:t>
            </a:r>
            <a:endParaRPr lang="ru-RU" sz="1800" dirty="0" smtClean="0">
              <a:solidFill>
                <a:srgbClr val="333399"/>
              </a:solidFill>
              <a:latin typeface="Arial" pitchFamily="34" charset="0"/>
            </a:endParaRPr>
          </a:p>
          <a:p>
            <a:pPr>
              <a:defRPr/>
            </a:pPr>
            <a:endParaRPr lang="ru-RU" sz="1800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sz="1400" b="1" dirty="0" smtClean="0">
              <a:latin typeface="Arial" pitchFamily="34" charset="0"/>
            </a:endParaRPr>
          </a:p>
          <a:p>
            <a:pPr indent="342900">
              <a:defRPr/>
            </a:pPr>
            <a:endParaRPr lang="ru-RU" sz="1400" b="1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1518" name="Line 19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16" name="AutoShape 11"/>
          <p:cNvSpPr>
            <a:spLocks noChangeArrowheads="1"/>
          </p:cNvSpPr>
          <p:nvPr/>
        </p:nvSpPr>
        <p:spPr bwMode="auto">
          <a:xfrm>
            <a:off x="5436096" y="836712"/>
            <a:ext cx="3528392" cy="1944216"/>
          </a:xfrm>
          <a:prstGeom prst="foldedCorner">
            <a:avLst>
              <a:gd name="adj" fmla="val 14787"/>
            </a:avLst>
          </a:prstGeom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ru-RU" sz="1400" b="1" dirty="0" smtClean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436096" y="836712"/>
            <a:ext cx="3456384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государственный контроль (надзор) за соблюдением требований технических регламентов</a:t>
            </a:r>
          </a:p>
          <a:p>
            <a:pPr algn="just"/>
            <a:endParaRPr lang="ru-RU" sz="800" b="1" dirty="0" smtClean="0"/>
          </a:p>
          <a:p>
            <a:r>
              <a:rPr lang="ru-RU" sz="1400" b="1" dirty="0" smtClean="0"/>
              <a:t>ст.32 Федерального закона «О техническом регулировании»</a:t>
            </a:r>
          </a:p>
        </p:txBody>
      </p:sp>
      <p:sp useBgFill="1">
        <p:nvSpPr>
          <p:cNvPr id="18" name="AutoShape 11"/>
          <p:cNvSpPr>
            <a:spLocks noChangeArrowheads="1"/>
          </p:cNvSpPr>
          <p:nvPr/>
        </p:nvSpPr>
        <p:spPr bwMode="auto">
          <a:xfrm>
            <a:off x="899592" y="5373216"/>
            <a:ext cx="7200800" cy="1296144"/>
          </a:xfrm>
          <a:prstGeom prst="foldedCorner">
            <a:avLst>
              <a:gd name="adj" fmla="val 14787"/>
            </a:avLst>
          </a:prstGeom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043608" y="5445224"/>
            <a:ext cx="7200800" cy="1785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</a:t>
            </a:r>
            <a:endParaRPr lang="ru-RU" sz="1600" dirty="0" smtClean="0">
              <a:solidFill>
                <a:srgbClr val="333399"/>
              </a:solidFill>
              <a:latin typeface="Arial" pitchFamily="34" charset="0"/>
            </a:endParaRPr>
          </a:p>
          <a:p>
            <a:pPr>
              <a:defRPr/>
            </a:pPr>
            <a:endParaRPr lang="ru-RU" sz="1800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sz="1400" b="1" dirty="0" smtClean="0">
              <a:latin typeface="Arial" pitchFamily="34" charset="0"/>
            </a:endParaRPr>
          </a:p>
          <a:p>
            <a:pPr indent="342900">
              <a:defRPr/>
            </a:pPr>
            <a:endParaRPr lang="ru-RU" sz="1400" b="1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7191144">
            <a:off x="4924785" y="3860633"/>
            <a:ext cx="1088421" cy="447495"/>
          </a:xfrm>
          <a:prstGeom prst="notchedRightArrow">
            <a:avLst>
              <a:gd name="adj1" fmla="val 50000"/>
              <a:gd name="adj2" fmla="val 54100"/>
            </a:avLst>
          </a:prstGeom>
          <a:solidFill>
            <a:srgbClr val="990000">
              <a:alpha val="79999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4744978" y="1850511"/>
            <a:ext cx="640911" cy="316261"/>
          </a:xfrm>
          <a:prstGeom prst="notchedRightArrow">
            <a:avLst>
              <a:gd name="adj1" fmla="val 40060"/>
              <a:gd name="adj2" fmla="val 54100"/>
            </a:avLst>
          </a:prstGeom>
          <a:solidFill>
            <a:srgbClr val="990000">
              <a:alpha val="79999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3264153">
            <a:off x="3374374" y="3850014"/>
            <a:ext cx="1088421" cy="447495"/>
          </a:xfrm>
          <a:prstGeom prst="notchedRightArrow">
            <a:avLst>
              <a:gd name="adj1" fmla="val 50000"/>
              <a:gd name="adj2" fmla="val 54100"/>
            </a:avLst>
          </a:prstGeom>
          <a:solidFill>
            <a:srgbClr val="990000">
              <a:alpha val="79999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auto">
          <a:xfrm>
            <a:off x="683568" y="3501008"/>
            <a:ext cx="2736304" cy="648072"/>
          </a:xfrm>
          <a:prstGeom prst="rect">
            <a:avLst/>
          </a:prstGeom>
          <a:solidFill>
            <a:srgbClr val="92D050"/>
          </a:solidFill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D64700"/>
                </a:solidFill>
              </a:rPr>
              <a:t>о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47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бъект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47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надзора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D64700"/>
                </a:solidFill>
              </a:rPr>
              <a:t>товар (продукция)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5796136" y="2852936"/>
            <a:ext cx="2736304" cy="648072"/>
          </a:xfrm>
          <a:prstGeom prst="rect">
            <a:avLst/>
          </a:prstGeom>
          <a:solidFill>
            <a:srgbClr val="92D050"/>
          </a:solidFill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47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объект надзора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D64700"/>
                </a:solidFill>
              </a:rPr>
              <a:t>продукция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D647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 bwMode="auto">
          <a:xfrm>
            <a:off x="3347864" y="4653136"/>
            <a:ext cx="2736304" cy="648072"/>
          </a:xfrm>
          <a:prstGeom prst="rect">
            <a:avLst/>
          </a:prstGeom>
          <a:solidFill>
            <a:srgbClr val="92D050"/>
          </a:solidFill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47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объект надзора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D64700"/>
                </a:solidFill>
              </a:rPr>
              <a:t>деятельность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D647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95536" y="2132856"/>
            <a:ext cx="3960440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федеральный государственный надзор в области защиты прав потребителей</a:t>
            </a:r>
            <a:r>
              <a:rPr lang="ru-RU" sz="1800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ru-RU" sz="1800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sz="1400" b="1" dirty="0" smtClean="0">
              <a:latin typeface="Arial" pitchFamily="34" charset="0"/>
            </a:endParaRPr>
          </a:p>
          <a:p>
            <a:pPr indent="342900">
              <a:defRPr/>
            </a:pPr>
            <a:endParaRPr lang="ru-RU" sz="14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0" name="AutoShape 17"/>
          <p:cNvSpPr>
            <a:spLocks noChangeArrowheads="1"/>
          </p:cNvSpPr>
          <p:nvPr/>
        </p:nvSpPr>
        <p:spPr bwMode="auto">
          <a:xfrm>
            <a:off x="179512" y="2204864"/>
            <a:ext cx="4357116" cy="3816821"/>
          </a:xfrm>
          <a:prstGeom prst="foldedCorner">
            <a:avLst>
              <a:gd name="adj" fmla="val 12500"/>
            </a:avLst>
          </a:prstGeom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Овал 14"/>
          <p:cNvSpPr/>
          <p:nvPr/>
        </p:nvSpPr>
        <p:spPr bwMode="auto">
          <a:xfrm>
            <a:off x="179512" y="5085184"/>
            <a:ext cx="3384376" cy="72008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A3872E-C740-4329-810C-EF38482F9B1C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  <p:sp useBgFill="1">
        <p:nvSpPr>
          <p:cNvPr id="24579" name="AutoShape 18"/>
          <p:cNvSpPr>
            <a:spLocks noChangeArrowheads="1"/>
          </p:cNvSpPr>
          <p:nvPr/>
        </p:nvSpPr>
        <p:spPr bwMode="auto">
          <a:xfrm>
            <a:off x="4932040" y="2060848"/>
            <a:ext cx="3887787" cy="1512168"/>
          </a:xfrm>
          <a:prstGeom prst="foldedCorner">
            <a:avLst>
              <a:gd name="adj" fmla="val 30787"/>
            </a:avLst>
          </a:prstGeom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179512" y="2215317"/>
            <a:ext cx="4608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l">
              <a:buFontTx/>
              <a:buChar char="•"/>
            </a:pPr>
            <a:r>
              <a:rPr lang="ru-RU" sz="1600" b="1" dirty="0"/>
              <a:t>   </a:t>
            </a:r>
            <a:r>
              <a:rPr lang="ru-RU" sz="1600" b="1" dirty="0">
                <a:solidFill>
                  <a:srgbClr val="3333CC"/>
                </a:solidFill>
              </a:rPr>
              <a:t>рассмотрение, анализ и оценка </a:t>
            </a:r>
            <a:r>
              <a:rPr lang="ru-RU" sz="1600" b="1" dirty="0" smtClean="0">
                <a:solidFill>
                  <a:srgbClr val="3333CC"/>
                </a:solidFill>
              </a:rPr>
              <a:t>сведений </a:t>
            </a:r>
            <a:r>
              <a:rPr lang="ru-RU" sz="1600" b="1" dirty="0">
                <a:solidFill>
                  <a:srgbClr val="3333CC"/>
                </a:solidFill>
              </a:rPr>
              <a:t>(информации), содержащихся в документах</a:t>
            </a:r>
          </a:p>
          <a:p>
            <a:pPr indent="342900" algn="l"/>
            <a:endParaRPr lang="ru-RU" sz="8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600" b="1" dirty="0">
                <a:solidFill>
                  <a:srgbClr val="3333CC"/>
                </a:solidFill>
              </a:rPr>
              <a:t>   осмотр и обследование помещений, зданий, сооружений, транспортных средств и иных объектов</a:t>
            </a:r>
          </a:p>
          <a:p>
            <a:pPr indent="342900" algn="l"/>
            <a:endParaRPr lang="ru-RU" sz="8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600" b="1" dirty="0">
                <a:solidFill>
                  <a:srgbClr val="3333CC"/>
                </a:solidFill>
              </a:rPr>
              <a:t>   отбор образцов (проб) продукции </a:t>
            </a:r>
            <a:r>
              <a:rPr lang="ru-RU" sz="1600" b="1" dirty="0" smtClean="0">
                <a:solidFill>
                  <a:srgbClr val="3333CC"/>
                </a:solidFill>
              </a:rPr>
              <a:t>и </a:t>
            </a:r>
            <a:r>
              <a:rPr lang="ru-RU" sz="1600" b="1" dirty="0">
                <a:solidFill>
                  <a:srgbClr val="3333CC"/>
                </a:solidFill>
              </a:rPr>
              <a:t>проведение исследований, испытаний</a:t>
            </a:r>
          </a:p>
          <a:p>
            <a:pPr indent="342900" algn="l"/>
            <a:endParaRPr lang="ru-RU" sz="8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600" b="1" dirty="0">
                <a:solidFill>
                  <a:srgbClr val="3333CC"/>
                </a:solidFill>
              </a:rPr>
              <a:t>   проведение экспертиз и расследований</a:t>
            </a:r>
          </a:p>
          <a:p>
            <a:pPr indent="342900" algn="l"/>
            <a:endParaRPr lang="ru-RU" sz="800" b="1" dirty="0" smtClean="0">
              <a:solidFill>
                <a:srgbClr val="3333CC"/>
              </a:solidFill>
            </a:endParaRPr>
          </a:p>
          <a:p>
            <a:pPr indent="342900" algn="l"/>
            <a:endParaRPr lang="ru-RU" sz="8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600" b="1" dirty="0">
                <a:solidFill>
                  <a:srgbClr val="3333CC"/>
                </a:solidFill>
              </a:rPr>
              <a:t> запрос информации</a:t>
            </a:r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4932040" y="1988840"/>
            <a:ext cx="353660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l">
              <a:buFontTx/>
              <a:buChar char="•"/>
            </a:pPr>
            <a:r>
              <a:rPr lang="ru-RU" sz="1600" b="1" dirty="0"/>
              <a:t>   </a:t>
            </a:r>
            <a:r>
              <a:rPr lang="ru-RU" sz="1400" b="1" dirty="0">
                <a:solidFill>
                  <a:srgbClr val="3333CC"/>
                </a:solidFill>
              </a:rPr>
              <a:t>выдача предписания</a:t>
            </a:r>
          </a:p>
          <a:p>
            <a:pPr indent="342900" algn="l"/>
            <a:endParaRPr lang="ru-RU" sz="3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400" b="1" dirty="0">
                <a:solidFill>
                  <a:srgbClr val="3333CC"/>
                </a:solidFill>
              </a:rPr>
              <a:t>   привлечение к ответственности</a:t>
            </a:r>
          </a:p>
          <a:p>
            <a:pPr indent="342900" algn="l"/>
            <a:endParaRPr lang="ru-RU" sz="3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400" b="1" dirty="0">
                <a:solidFill>
                  <a:srgbClr val="3333CC"/>
                </a:solidFill>
              </a:rPr>
              <a:t>   информирование</a:t>
            </a:r>
          </a:p>
          <a:p>
            <a:pPr indent="342900" algn="l"/>
            <a:endParaRPr lang="ru-RU" sz="3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400" b="1" dirty="0">
                <a:solidFill>
                  <a:srgbClr val="3333CC"/>
                </a:solidFill>
              </a:rPr>
              <a:t>   контроль за устранением </a:t>
            </a:r>
          </a:p>
          <a:p>
            <a:pPr indent="342900" algn="l"/>
            <a:r>
              <a:rPr lang="ru-RU" sz="1400" b="1" dirty="0">
                <a:solidFill>
                  <a:srgbClr val="3333CC"/>
                </a:solidFill>
              </a:rPr>
              <a:t>нарушений</a:t>
            </a:r>
          </a:p>
          <a:p>
            <a:pPr indent="342900" algn="l"/>
            <a:endParaRPr lang="ru-RU" sz="300" b="1" dirty="0">
              <a:solidFill>
                <a:srgbClr val="3333CC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400" b="1" dirty="0">
                <a:solidFill>
                  <a:srgbClr val="3333CC"/>
                </a:solidFill>
              </a:rPr>
              <a:t>   отзыв продукции</a:t>
            </a:r>
          </a:p>
        </p:txBody>
      </p:sp>
      <p:sp>
        <p:nvSpPr>
          <p:cNvPr id="24588" name="AutoShape 19"/>
          <p:cNvSpPr>
            <a:spLocks noChangeArrowheads="1"/>
          </p:cNvSpPr>
          <p:nvPr/>
        </p:nvSpPr>
        <p:spPr bwMode="auto">
          <a:xfrm>
            <a:off x="3419475" y="1052513"/>
            <a:ext cx="936625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45740692 h 21600"/>
              <a:gd name="T4" fmla="*/ 2147483647 w 21600"/>
              <a:gd name="T5" fmla="*/ 691478816 h 21600"/>
              <a:gd name="T6" fmla="*/ 2147483647 w 21600"/>
              <a:gd name="T7" fmla="*/ 34574069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4589" name="AutoShape 21"/>
          <p:cNvSpPr>
            <a:spLocks noChangeArrowheads="1"/>
          </p:cNvSpPr>
          <p:nvPr/>
        </p:nvSpPr>
        <p:spPr bwMode="auto">
          <a:xfrm>
            <a:off x="899592" y="764704"/>
            <a:ext cx="2305050" cy="1152525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 dirty="0">
                <a:solidFill>
                  <a:srgbClr val="990000"/>
                </a:solidFill>
              </a:rPr>
              <a:t>ПРОВЕРКА</a:t>
            </a:r>
          </a:p>
        </p:txBody>
      </p:sp>
      <p:sp useBgFill="1">
        <p:nvSpPr>
          <p:cNvPr id="24590" name="AutoShape 22"/>
          <p:cNvSpPr>
            <a:spLocks noChangeArrowheads="1"/>
          </p:cNvSpPr>
          <p:nvPr/>
        </p:nvSpPr>
        <p:spPr bwMode="auto">
          <a:xfrm>
            <a:off x="5148064" y="764704"/>
            <a:ext cx="3384550" cy="1152525"/>
          </a:xfrm>
          <a:prstGeom prst="downArrowCallout">
            <a:avLst>
              <a:gd name="adj1" fmla="val 73416"/>
              <a:gd name="adj2" fmla="val 73416"/>
              <a:gd name="adj3" fmla="val 16667"/>
              <a:gd name="adj4" fmla="val 66667"/>
            </a:avLst>
          </a:prstGeo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 dirty="0">
                <a:solidFill>
                  <a:srgbClr val="990000"/>
                </a:solidFill>
              </a:rPr>
              <a:t>ВЫЯВЛЕНИЕ НАРУШЕНИЯ</a:t>
            </a:r>
          </a:p>
        </p:txBody>
      </p:sp>
      <p:sp>
        <p:nvSpPr>
          <p:cNvPr id="16" name="Нашивка 15"/>
          <p:cNvSpPr/>
          <p:nvPr/>
        </p:nvSpPr>
        <p:spPr bwMode="auto">
          <a:xfrm>
            <a:off x="3707904" y="5301208"/>
            <a:ext cx="484632" cy="484632"/>
          </a:xfrm>
          <a:prstGeom prst="chevron">
            <a:avLst/>
          </a:prstGeom>
          <a:solidFill>
            <a:srgbClr val="92D050">
              <a:alpha val="5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Нашивка 17"/>
          <p:cNvSpPr/>
          <p:nvPr/>
        </p:nvSpPr>
        <p:spPr bwMode="auto">
          <a:xfrm>
            <a:off x="4355976" y="5301208"/>
            <a:ext cx="484632" cy="484632"/>
          </a:xfrm>
          <a:prstGeom prst="chevron">
            <a:avLst/>
          </a:prstGeom>
          <a:solidFill>
            <a:srgbClr val="92D050">
              <a:alpha val="7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Нашивка 18"/>
          <p:cNvSpPr/>
          <p:nvPr/>
        </p:nvSpPr>
        <p:spPr bwMode="auto">
          <a:xfrm>
            <a:off x="4788024" y="5301208"/>
            <a:ext cx="484632" cy="484632"/>
          </a:xfrm>
          <a:prstGeom prst="chevr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 useBgFill="1">
        <p:nvSpPr>
          <p:cNvPr id="20" name="AutoShape 18"/>
          <p:cNvSpPr>
            <a:spLocks noChangeArrowheads="1"/>
          </p:cNvSpPr>
          <p:nvPr/>
        </p:nvSpPr>
        <p:spPr bwMode="auto">
          <a:xfrm>
            <a:off x="5364088" y="3717032"/>
            <a:ext cx="3635896" cy="3140968"/>
          </a:xfrm>
          <a:prstGeom prst="foldedCorner">
            <a:avLst>
              <a:gd name="adj" fmla="val 1049"/>
            </a:avLst>
          </a:prstGeom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364088" y="3717032"/>
            <a:ext cx="3635896" cy="314096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Tx/>
              <a:buChar char="-"/>
            </a:pPr>
            <a:r>
              <a:rPr lang="ru-RU" sz="1300" b="1" dirty="0" smtClean="0"/>
              <a:t> о представлении сертификата соответствия (декларации</a:t>
            </a:r>
            <a:r>
              <a:rPr lang="ru-RU" sz="1600" b="1" dirty="0" smtClean="0"/>
              <a:t>) </a:t>
            </a:r>
            <a:r>
              <a:rPr lang="ru-RU" sz="1300" b="1" dirty="0" smtClean="0"/>
              <a:t>или их копий</a:t>
            </a:r>
          </a:p>
          <a:p>
            <a:pPr algn="l"/>
            <a:endParaRPr lang="ru-RU" sz="300" b="1" dirty="0"/>
          </a:p>
          <a:p>
            <a:pPr algn="l"/>
            <a:r>
              <a:rPr lang="ru-RU" sz="1300" b="1" dirty="0" smtClean="0"/>
              <a:t>- о предъявлении  доказательственных </a:t>
            </a:r>
          </a:p>
          <a:p>
            <a:pPr algn="l"/>
            <a:r>
              <a:rPr lang="ru-RU" sz="1300" b="1" dirty="0" smtClean="0"/>
              <a:t>материалов, используемых при </a:t>
            </a:r>
            <a:r>
              <a:rPr lang="ru-RU" sz="1300" b="1" dirty="0" err="1" smtClean="0"/>
              <a:t>осущест</a:t>
            </a:r>
            <a:r>
              <a:rPr lang="ru-RU" sz="1300" b="1" dirty="0" smtClean="0"/>
              <a:t>-</a:t>
            </a:r>
          </a:p>
          <a:p>
            <a:pPr algn="l"/>
            <a:r>
              <a:rPr lang="ru-RU" sz="1300" b="1" dirty="0" err="1" smtClean="0"/>
              <a:t>влении</a:t>
            </a:r>
            <a:r>
              <a:rPr lang="ru-RU" sz="1300" b="1" dirty="0" smtClean="0"/>
              <a:t> обязательного подтверждения </a:t>
            </a:r>
          </a:p>
          <a:p>
            <a:pPr algn="l"/>
            <a:r>
              <a:rPr lang="ru-RU" sz="1300" b="1" dirty="0" smtClean="0"/>
              <a:t>продукции требованиям ТР</a:t>
            </a:r>
          </a:p>
          <a:p>
            <a:pPr algn="l"/>
            <a:endParaRPr lang="ru-RU" sz="300" b="1" dirty="0" smtClean="0"/>
          </a:p>
          <a:p>
            <a:pPr algn="l">
              <a:buFontTx/>
              <a:buChar char="-"/>
            </a:pPr>
            <a:r>
              <a:rPr lang="ru-RU" sz="1300" b="1" dirty="0" smtClean="0"/>
              <a:t>о представлении документов, подтверждающих проведение мероприятий, указанных в программе  мероприятий по предотвращению вреда</a:t>
            </a:r>
          </a:p>
          <a:p>
            <a:pPr algn="l"/>
            <a:endParaRPr lang="ru-RU" sz="300" b="1" dirty="0" smtClean="0"/>
          </a:p>
          <a:p>
            <a:pPr algn="l"/>
            <a:r>
              <a:rPr lang="ru-RU" sz="1300" b="1" dirty="0" smtClean="0"/>
              <a:t>- о представлении материалов проверки достоверности полученной информации о несоответствии продукции требованиям ТР</a:t>
            </a:r>
          </a:p>
        </p:txBody>
      </p:sp>
      <p:sp>
        <p:nvSpPr>
          <p:cNvPr id="2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Особенности осуществления государственного контроля (надзора) за соблюдением требований технических регламентов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8905" y="6334780"/>
            <a:ext cx="351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</a:rPr>
              <a:t>статьи 34, 39 Федерального закона </a:t>
            </a: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«О техническом регулировании»</a:t>
            </a:r>
            <a:endParaRPr lang="ru-RU" sz="1400" b="1" i="1" dirty="0">
              <a:solidFill>
                <a:srgbClr val="0000FF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9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Меры, принимаемые при поступлении информации о несоответствии продукции требованиям технических регламентов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1187624" y="836712"/>
            <a:ext cx="3240360" cy="1080120"/>
          </a:xfrm>
          <a:prstGeom prst="snip1Rect">
            <a:avLst/>
          </a:pr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 bwMode="auto">
          <a:xfrm flipH="1">
            <a:off x="5940152" y="836712"/>
            <a:ext cx="2736304" cy="1080120"/>
          </a:xfrm>
          <a:prstGeom prst="snip1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8367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изготовитель </a:t>
            </a:r>
          </a:p>
          <a:p>
            <a:r>
              <a:rPr lang="ru-RU" sz="1500" b="1" dirty="0" smtClean="0"/>
              <a:t>(исполнитель, продавец, </a:t>
            </a:r>
          </a:p>
          <a:p>
            <a:r>
              <a:rPr lang="ru-RU" sz="1500" b="1" dirty="0" smtClean="0"/>
              <a:t>лицо, выполняющее функции </a:t>
            </a:r>
          </a:p>
          <a:p>
            <a:r>
              <a:rPr lang="ru-RU" sz="1500" b="1" dirty="0" smtClean="0"/>
              <a:t>иностранного изготовителя)</a:t>
            </a:r>
            <a:endParaRPr lang="ru-RU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1124744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орган государственного </a:t>
            </a:r>
          </a:p>
          <a:p>
            <a:r>
              <a:rPr lang="ru-RU" sz="1500" b="1" dirty="0" smtClean="0"/>
              <a:t>контроля (надзора)</a:t>
            </a:r>
            <a:endParaRPr lang="ru-RU" sz="1500" b="1" dirty="0"/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4427984" y="1268760"/>
            <a:ext cx="1152128" cy="1588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27984" y="764704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информирует в </a:t>
            </a:r>
          </a:p>
          <a:p>
            <a:r>
              <a:rPr lang="ru-RU" sz="1200" b="1" dirty="0" smtClean="0"/>
              <a:t>10-дневный срок</a:t>
            </a:r>
            <a:endParaRPr lang="ru-RU" sz="1200" b="1" dirty="0"/>
          </a:p>
        </p:txBody>
      </p:sp>
      <p:sp>
        <p:nvSpPr>
          <p:cNvPr id="21" name="Двойная стрелка влево/вверх 20"/>
          <p:cNvSpPr/>
          <p:nvPr/>
        </p:nvSpPr>
        <p:spPr bwMode="auto">
          <a:xfrm rot="13562620">
            <a:off x="2374299" y="1949738"/>
            <a:ext cx="857105" cy="860302"/>
          </a:xfrm>
          <a:prstGeom prst="leftUpArrow">
            <a:avLst>
              <a:gd name="adj1" fmla="val 12658"/>
              <a:gd name="adj2" fmla="val 25000"/>
              <a:gd name="adj3" fmla="val 2500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rot="10800000">
            <a:off x="4788024" y="1916832"/>
            <a:ext cx="1152128" cy="1588"/>
          </a:xfrm>
          <a:prstGeom prst="straightConnector1">
            <a:avLst/>
          </a:prstGeom>
          <a:ln>
            <a:solidFill>
              <a:srgbClr val="99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1412776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информирует в </a:t>
            </a:r>
          </a:p>
          <a:p>
            <a:r>
              <a:rPr lang="ru-RU" sz="1200" b="1" dirty="0" smtClean="0"/>
              <a:t>5-дневный срок</a:t>
            </a:r>
            <a:endParaRPr lang="ru-RU" sz="1200" b="1" dirty="0"/>
          </a:p>
        </p:txBody>
      </p:sp>
      <p:sp>
        <p:nvSpPr>
          <p:cNvPr id="27" name="Выноска со стрелкой вправо 26"/>
          <p:cNvSpPr/>
          <p:nvPr/>
        </p:nvSpPr>
        <p:spPr bwMode="auto">
          <a:xfrm rot="5400000">
            <a:off x="827584" y="1988840"/>
            <a:ext cx="1296144" cy="2592288"/>
          </a:xfrm>
          <a:prstGeom prst="rightArrowCallout">
            <a:avLst>
              <a:gd name="adj1" fmla="val 15380"/>
              <a:gd name="adj2" fmla="val 18587"/>
              <a:gd name="adj3" fmla="val 17785"/>
              <a:gd name="adj4" fmla="val 69627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2636912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принимает меры для предотвращения возможного вреда, связанного с обращением продукции</a:t>
            </a:r>
            <a:endParaRPr lang="ru-RU" sz="1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96066" y="2636912"/>
            <a:ext cx="18067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в 10-дневный срок</a:t>
            </a:r>
          </a:p>
          <a:p>
            <a:r>
              <a:rPr lang="ru-RU" sz="1300" b="1" dirty="0" smtClean="0"/>
              <a:t>проводит проверку</a:t>
            </a:r>
          </a:p>
          <a:p>
            <a:r>
              <a:rPr lang="ru-RU" sz="1300" b="1" dirty="0" smtClean="0"/>
              <a:t>достоверности </a:t>
            </a:r>
          </a:p>
          <a:p>
            <a:r>
              <a:rPr lang="ru-RU" sz="1300" b="1" dirty="0" smtClean="0"/>
              <a:t>информации</a:t>
            </a:r>
            <a:endParaRPr lang="ru-RU" sz="1300" b="1" dirty="0"/>
          </a:p>
        </p:txBody>
      </p:sp>
      <p:sp>
        <p:nvSpPr>
          <p:cNvPr id="32" name="Скругленная прямоугольная выноска 31"/>
          <p:cNvSpPr/>
          <p:nvPr/>
        </p:nvSpPr>
        <p:spPr bwMode="auto">
          <a:xfrm>
            <a:off x="323528" y="4005064"/>
            <a:ext cx="4464496" cy="1584176"/>
          </a:xfrm>
          <a:prstGeom prst="wedgeRoundRectCallout">
            <a:avLst>
              <a:gd name="adj1" fmla="val 1897"/>
              <a:gd name="adj2" fmla="val 66389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4077072"/>
            <a:ext cx="4608512" cy="14619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- разрабатывает программу мероприятий по </a:t>
            </a:r>
          </a:p>
          <a:p>
            <a:pPr algn="l"/>
            <a:r>
              <a:rPr lang="ru-RU" sz="1300" b="1" dirty="0" smtClean="0"/>
              <a:t>предотвращению вреда;</a:t>
            </a:r>
          </a:p>
          <a:p>
            <a:pPr algn="l"/>
            <a:endParaRPr lang="ru-RU" sz="500" b="1" dirty="0" smtClean="0"/>
          </a:p>
          <a:p>
            <a:pPr algn="l"/>
            <a:r>
              <a:rPr lang="ru-RU" sz="1300" b="1" dirty="0" smtClean="0"/>
              <a:t>       - приостанавливает производство и реализацию </a:t>
            </a:r>
          </a:p>
          <a:p>
            <a:pPr algn="l"/>
            <a:r>
              <a:rPr lang="ru-RU" sz="1300" b="1" dirty="0" smtClean="0"/>
              <a:t>продукции;</a:t>
            </a:r>
          </a:p>
          <a:p>
            <a:pPr algn="l"/>
            <a:endParaRPr lang="ru-RU" sz="300" b="1" dirty="0" smtClean="0"/>
          </a:p>
          <a:p>
            <a:pPr algn="l"/>
            <a:r>
              <a:rPr lang="ru-RU" sz="1300" b="1" dirty="0" smtClean="0"/>
              <a:t>       - отзывает продукцию;</a:t>
            </a:r>
          </a:p>
          <a:p>
            <a:pPr algn="l"/>
            <a:endParaRPr lang="ru-RU" sz="300" b="1" dirty="0" smtClean="0"/>
          </a:p>
          <a:p>
            <a:pPr algn="l"/>
            <a:r>
              <a:rPr lang="ru-RU" sz="1300" b="1" dirty="0" smtClean="0"/>
              <a:t>       - возмещает убытки</a:t>
            </a:r>
            <a:endParaRPr lang="ru-RU" sz="1300" b="1" dirty="0"/>
          </a:p>
        </p:txBody>
      </p:sp>
      <p:sp>
        <p:nvSpPr>
          <p:cNvPr id="34" name="Выноска со стрелкой вправо 33"/>
          <p:cNvSpPr/>
          <p:nvPr/>
        </p:nvSpPr>
        <p:spPr bwMode="auto">
          <a:xfrm rot="5400000">
            <a:off x="3167844" y="2384884"/>
            <a:ext cx="1296144" cy="1800200"/>
          </a:xfrm>
          <a:prstGeom prst="rightArrowCallout">
            <a:avLst>
              <a:gd name="adj1" fmla="val 15380"/>
              <a:gd name="adj2" fmla="val 18587"/>
              <a:gd name="adj3" fmla="val 17785"/>
              <a:gd name="adj4" fmla="val 69627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79512" y="5949280"/>
            <a:ext cx="4320480" cy="720080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60932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информирует о принимаемых мерах</a:t>
            </a:r>
            <a:endParaRPr lang="ru-RU" sz="1400" b="1" dirty="0"/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 rot="5400000" flipH="1" flipV="1">
            <a:off x="4283968" y="2348880"/>
            <a:ext cx="1944216" cy="1656184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 bwMode="auto">
          <a:xfrm rot="5400000">
            <a:off x="4860032" y="1916832"/>
            <a:ext cx="2016224" cy="1728192"/>
          </a:xfrm>
          <a:prstGeom prst="straightConnector1">
            <a:avLst/>
          </a:prstGeom>
          <a:ln>
            <a:solidFill>
              <a:srgbClr val="990000"/>
            </a:solidFill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Стрелка углом 50"/>
          <p:cNvSpPr/>
          <p:nvPr/>
        </p:nvSpPr>
        <p:spPr bwMode="auto">
          <a:xfrm rot="10800000">
            <a:off x="4572000" y="2780928"/>
            <a:ext cx="1872208" cy="3744416"/>
          </a:xfrm>
          <a:prstGeom prst="bentArrow">
            <a:avLst>
              <a:gd name="adj1" fmla="val 4378"/>
              <a:gd name="adj2" fmla="val 10234"/>
              <a:gd name="adj3" fmla="val 14046"/>
              <a:gd name="adj4" fmla="val 43750"/>
            </a:avLst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7596336" y="2060848"/>
            <a:ext cx="340616" cy="593191"/>
          </a:xfrm>
          <a:prstGeom prst="downArrow">
            <a:avLst>
              <a:gd name="adj1" fmla="val 27629"/>
              <a:gd name="adj2" fmla="val 76100"/>
            </a:avLst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6948264" y="5301208"/>
            <a:ext cx="1584176" cy="1368152"/>
          </a:xfrm>
          <a:prstGeom prst="ellipse">
            <a:avLst/>
          </a:prstGeom>
          <a:noFill/>
          <a:ln w="635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8224" y="3861048"/>
            <a:ext cx="2411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принимает меры, в т.ч. выдает предписание  о</a:t>
            </a:r>
          </a:p>
          <a:p>
            <a:r>
              <a:rPr lang="ru-RU" sz="1300" b="1" dirty="0" smtClean="0"/>
              <a:t>приостановке реализации</a:t>
            </a:r>
          </a:p>
          <a:p>
            <a:r>
              <a:rPr lang="ru-RU" sz="1300" b="1" dirty="0" smtClean="0"/>
              <a:t>продукции</a:t>
            </a:r>
            <a:endParaRPr lang="ru-RU" sz="13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948264" y="5373216"/>
            <a:ext cx="1656184" cy="109260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подает </a:t>
            </a:r>
          </a:p>
          <a:p>
            <a:r>
              <a:rPr lang="ru-RU" sz="1300" b="1" dirty="0" smtClean="0"/>
              <a:t>иск о</a:t>
            </a:r>
          </a:p>
          <a:p>
            <a:r>
              <a:rPr lang="ru-RU" sz="1300" b="1" dirty="0" smtClean="0"/>
              <a:t>принудительном</a:t>
            </a:r>
          </a:p>
          <a:p>
            <a:r>
              <a:rPr lang="ru-RU" sz="1300" b="1" dirty="0" smtClean="0"/>
              <a:t>отзыве</a:t>
            </a:r>
          </a:p>
          <a:p>
            <a:r>
              <a:rPr lang="ru-RU" sz="1300" b="1" dirty="0" smtClean="0"/>
              <a:t>продукции</a:t>
            </a:r>
            <a:endParaRPr lang="ru-RU" sz="1300" b="1" dirty="0"/>
          </a:p>
        </p:txBody>
      </p:sp>
      <p:sp>
        <p:nvSpPr>
          <p:cNvPr id="68" name="TextBox 67"/>
          <p:cNvSpPr txBox="1"/>
          <p:nvPr/>
        </p:nvSpPr>
        <p:spPr>
          <a:xfrm rot="18665986" flipH="1">
            <a:off x="4541373" y="2647280"/>
            <a:ext cx="169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согласовывает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8665986" flipH="1">
            <a:off x="4685388" y="3295350"/>
            <a:ext cx="169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</a:rPr>
              <a:t>контролирует</a:t>
            </a: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40" name="Выноска со стрелкой вниз 39"/>
          <p:cNvSpPr/>
          <p:nvPr/>
        </p:nvSpPr>
        <p:spPr bwMode="auto">
          <a:xfrm>
            <a:off x="7020272" y="2780928"/>
            <a:ext cx="1512168" cy="914400"/>
          </a:xfrm>
          <a:prstGeom prst="downArrowCallout">
            <a:avLst>
              <a:gd name="adj1" fmla="val 16667"/>
              <a:gd name="adj2" fmla="val 25000"/>
              <a:gd name="adj3" fmla="val 18056"/>
              <a:gd name="adj4" fmla="val 64977"/>
            </a:avLst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проводит проверку</a:t>
            </a:r>
            <a:endParaRPr lang="ru-RU" sz="1300" b="1" dirty="0"/>
          </a:p>
        </p:txBody>
      </p:sp>
      <p:sp>
        <p:nvSpPr>
          <p:cNvPr id="42" name="Выноска со стрелкой вниз 41"/>
          <p:cNvSpPr/>
          <p:nvPr/>
        </p:nvSpPr>
        <p:spPr bwMode="auto">
          <a:xfrm>
            <a:off x="6588224" y="3861048"/>
            <a:ext cx="2376264" cy="1368152"/>
          </a:xfrm>
          <a:prstGeom prst="downArrowCallout">
            <a:avLst>
              <a:gd name="adj1" fmla="val 9126"/>
              <a:gd name="adj2" fmla="val 20591"/>
              <a:gd name="adj3" fmla="val 21473"/>
              <a:gd name="adj4" fmla="val 64977"/>
            </a:avLst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Стрелка вниз 43"/>
          <p:cNvSpPr/>
          <p:nvPr/>
        </p:nvSpPr>
        <p:spPr bwMode="auto">
          <a:xfrm rot="2430224">
            <a:off x="6612424" y="1932804"/>
            <a:ext cx="340616" cy="865397"/>
          </a:xfrm>
          <a:prstGeom prst="downArrow">
            <a:avLst>
              <a:gd name="adj1" fmla="val 27629"/>
              <a:gd name="adj2" fmla="val 76100"/>
            </a:avLst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8665986" flipH="1">
            <a:off x="4973420" y="5599608"/>
            <a:ext cx="1696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90000"/>
                </a:solidFill>
              </a:rPr>
              <a:t>содействует</a:t>
            </a: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latin typeface="Arial" charset="0"/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5011359-37FC-462B-AE27-4957B32D68A6}" type="slidenum">
              <a:rPr lang="ru-RU" smtClean="0">
                <a:latin typeface="Arial" charset="0"/>
              </a:rPr>
              <a:pPr/>
              <a:t>8</a:t>
            </a:fld>
            <a:endParaRPr lang="ru-RU" dirty="0" smtClean="0">
              <a:latin typeface="Arial" charset="0"/>
            </a:endParaRPr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49227" name="AutoShape 11"/>
          <p:cNvSpPr>
            <a:spLocks noChangeArrowheads="1"/>
          </p:cNvSpPr>
          <p:nvPr/>
        </p:nvSpPr>
        <p:spPr bwMode="auto">
          <a:xfrm>
            <a:off x="179388" y="1052513"/>
            <a:ext cx="3384550" cy="647700"/>
          </a:xfrm>
          <a:prstGeom prst="rightArrowCallout">
            <a:avLst>
              <a:gd name="adj1" fmla="val 25000"/>
              <a:gd name="adj2" fmla="val 25000"/>
              <a:gd name="adj3" fmla="val 87092"/>
              <a:gd name="adj4" fmla="val 66667"/>
            </a:avLst>
          </a:prstGeom>
          <a:ln w="381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sz="1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предписание</a:t>
            </a:r>
          </a:p>
        </p:txBody>
      </p:sp>
      <p:sp useBgFill="1">
        <p:nvSpPr>
          <p:cNvPr id="25610" name="AutoShape 13"/>
          <p:cNvSpPr>
            <a:spLocks noChangeArrowheads="1"/>
          </p:cNvSpPr>
          <p:nvPr/>
        </p:nvSpPr>
        <p:spPr bwMode="auto">
          <a:xfrm>
            <a:off x="3635896" y="908720"/>
            <a:ext cx="5329238" cy="2088232"/>
          </a:xfrm>
          <a:prstGeom prst="foldedCorner">
            <a:avLst>
              <a:gd name="adj" fmla="val 25880"/>
            </a:avLst>
          </a:prstGeom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600" b="1" dirty="0"/>
              <a:t>   </a:t>
            </a:r>
            <a:endParaRPr lang="ru-RU" sz="1600" b="1" dirty="0" smtClean="0"/>
          </a:p>
          <a:p>
            <a:pPr algn="l"/>
            <a:r>
              <a:rPr lang="ru-RU" sz="1600" b="1" dirty="0" smtClean="0"/>
              <a:t> </a:t>
            </a:r>
          </a:p>
          <a:p>
            <a:pPr algn="l">
              <a:buFontTx/>
              <a:buChar char="•"/>
            </a:pPr>
            <a:r>
              <a:rPr lang="ru-RU" sz="1600" b="1" dirty="0" smtClean="0"/>
              <a:t>  об </a:t>
            </a:r>
            <a:r>
              <a:rPr lang="ru-RU" sz="1600" b="1" dirty="0"/>
              <a:t>устранении нарушений требований ТР</a:t>
            </a:r>
          </a:p>
          <a:p>
            <a:pPr algn="l"/>
            <a:endParaRPr lang="ru-RU" sz="500" b="1" dirty="0"/>
          </a:p>
          <a:p>
            <a:pPr algn="l">
              <a:buFontTx/>
              <a:buChar char="•"/>
            </a:pPr>
            <a:r>
              <a:rPr lang="ru-RU" sz="1600" b="1" dirty="0"/>
              <a:t>   о приостановлении или прекращении </a:t>
            </a:r>
          </a:p>
          <a:p>
            <a:pPr algn="l"/>
            <a:r>
              <a:rPr lang="ru-RU" sz="1600" b="1" dirty="0"/>
              <a:t>действия декларации о соответствии </a:t>
            </a:r>
            <a:endParaRPr lang="ru-RU" sz="1600" b="1" dirty="0" smtClean="0"/>
          </a:p>
          <a:p>
            <a:pPr algn="l"/>
            <a:endParaRPr lang="ru-RU" sz="500" b="1" dirty="0" smtClean="0"/>
          </a:p>
          <a:p>
            <a:pPr algn="l">
              <a:buFont typeface="Arial" pitchFamily="34" charset="0"/>
              <a:buChar char="•"/>
            </a:pPr>
            <a:r>
              <a:rPr lang="ru-RU" sz="1600" b="1" dirty="0" smtClean="0"/>
              <a:t>   о приостановке реализации продукции, </a:t>
            </a:r>
          </a:p>
          <a:p>
            <a:pPr algn="l"/>
            <a:r>
              <a:rPr lang="ru-RU" sz="1600" b="1" dirty="0" smtClean="0"/>
              <a:t>несоответствующей требованиям ТР, в случае </a:t>
            </a:r>
          </a:p>
          <a:p>
            <a:pPr algn="l"/>
            <a:r>
              <a:rPr lang="ru-RU" sz="1600" b="1" dirty="0" smtClean="0"/>
              <a:t>наличия угрозы или причинения вреда жизни </a:t>
            </a:r>
          </a:p>
          <a:p>
            <a:pPr algn="l"/>
            <a:r>
              <a:rPr lang="ru-RU" sz="1600" b="1" dirty="0" smtClean="0"/>
              <a:t>или здоровью граждан от использования </a:t>
            </a:r>
          </a:p>
        </p:txBody>
      </p:sp>
      <p:sp useBgFill="1">
        <p:nvSpPr>
          <p:cNvPr id="649234" name="AutoShape 18"/>
          <p:cNvSpPr>
            <a:spLocks noChangeArrowheads="1"/>
          </p:cNvSpPr>
          <p:nvPr/>
        </p:nvSpPr>
        <p:spPr bwMode="auto">
          <a:xfrm>
            <a:off x="179512" y="3789040"/>
            <a:ext cx="3240087" cy="647700"/>
          </a:xfrm>
          <a:prstGeom prst="rightArrowCallout">
            <a:avLst>
              <a:gd name="adj1" fmla="val 25000"/>
              <a:gd name="adj2" fmla="val 25000"/>
              <a:gd name="adj3" fmla="val 83374"/>
              <a:gd name="adj4" fmla="val 66667"/>
            </a:avLst>
          </a:prstGeom>
          <a:ln w="381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sz="1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информирование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Особенности осуществления государственного контроля (надзора) за соблюдением требований технических регламентов</a:t>
            </a:r>
          </a:p>
        </p:txBody>
      </p:sp>
      <p:sp useBgFill="1">
        <p:nvSpPr>
          <p:cNvPr id="14" name="AutoShape 19"/>
          <p:cNvSpPr>
            <a:spLocks noChangeArrowheads="1"/>
          </p:cNvSpPr>
          <p:nvPr/>
        </p:nvSpPr>
        <p:spPr bwMode="auto">
          <a:xfrm>
            <a:off x="3635896" y="3284984"/>
            <a:ext cx="5329238" cy="2880320"/>
          </a:xfrm>
          <a:prstGeom prst="foldedCorner">
            <a:avLst>
              <a:gd name="adj" fmla="val 17514"/>
            </a:avLst>
          </a:prstGeom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900" b="1" dirty="0"/>
          </a:p>
          <a:p>
            <a:pPr algn="l"/>
            <a:r>
              <a:rPr lang="ru-RU" sz="1600" b="1" dirty="0"/>
              <a:t>   </a:t>
            </a:r>
            <a:endParaRPr lang="ru-RU" sz="1600" b="1" dirty="0" smtClean="0"/>
          </a:p>
          <a:p>
            <a:pPr algn="l">
              <a:buFontTx/>
              <a:buChar char="•"/>
            </a:pPr>
            <a:r>
              <a:rPr lang="ru-RU" sz="1600" b="1" dirty="0" smtClean="0"/>
              <a:t>   изготовителя </a:t>
            </a:r>
            <a:r>
              <a:rPr lang="ru-RU" sz="1600" b="1" dirty="0"/>
              <a:t>(</a:t>
            </a:r>
            <a:r>
              <a:rPr lang="ru-RU" sz="1600" b="1" dirty="0" smtClean="0"/>
              <a:t>лицо, выполняющее </a:t>
            </a:r>
            <a:r>
              <a:rPr lang="ru-RU" sz="1600" b="1" dirty="0"/>
              <a:t>функции </a:t>
            </a:r>
          </a:p>
          <a:p>
            <a:pPr algn="l"/>
            <a:r>
              <a:rPr lang="ru-RU" sz="1600" b="1" dirty="0"/>
              <a:t>иностранного изготовителя</a:t>
            </a:r>
          </a:p>
          <a:p>
            <a:pPr algn="l"/>
            <a:endParaRPr lang="ru-RU" sz="500" b="1" dirty="0"/>
          </a:p>
          <a:p>
            <a:pPr algn="l">
              <a:buFontTx/>
              <a:buChar char="•"/>
            </a:pPr>
            <a:r>
              <a:rPr lang="ru-RU" sz="1600" b="1" dirty="0"/>
              <a:t>   приобретателей (потребителей)</a:t>
            </a:r>
          </a:p>
          <a:p>
            <a:pPr algn="l"/>
            <a:endParaRPr lang="ru-RU" sz="500" b="1" dirty="0"/>
          </a:p>
          <a:p>
            <a:pPr algn="l">
              <a:buFontTx/>
              <a:buChar char="•"/>
            </a:pPr>
            <a:r>
              <a:rPr lang="ru-RU" sz="1600" b="1" dirty="0"/>
              <a:t>   орган по </a:t>
            </a:r>
            <a:r>
              <a:rPr lang="ru-RU" sz="1600" b="1" dirty="0" smtClean="0"/>
              <a:t>сертификации о необходимости </a:t>
            </a:r>
          </a:p>
          <a:p>
            <a:pPr algn="l"/>
            <a:r>
              <a:rPr lang="ru-RU" sz="1600" b="1" dirty="0" smtClean="0"/>
              <a:t>приостановления или прекращения  действия </a:t>
            </a:r>
          </a:p>
          <a:p>
            <a:pPr algn="l"/>
            <a:r>
              <a:rPr lang="ru-RU" sz="1600" b="1" dirty="0" smtClean="0"/>
              <a:t>сертификата</a:t>
            </a:r>
            <a:endParaRPr lang="ru-RU" sz="1600" b="1" dirty="0"/>
          </a:p>
          <a:p>
            <a:pPr algn="l"/>
            <a:endParaRPr lang="ru-RU" sz="500" b="1" dirty="0"/>
          </a:p>
          <a:p>
            <a:pPr algn="l">
              <a:buFontTx/>
              <a:buChar char="•"/>
            </a:pPr>
            <a:r>
              <a:rPr lang="ru-RU" sz="1600" b="1" dirty="0"/>
              <a:t>   орган, осуществляющий ведение единого </a:t>
            </a:r>
          </a:p>
          <a:p>
            <a:pPr algn="l"/>
            <a:r>
              <a:rPr lang="ru-RU" sz="1600" b="1" dirty="0"/>
              <a:t>реестра деклараций о соответствии </a:t>
            </a:r>
            <a:r>
              <a:rPr lang="ru-RU" sz="1600" b="1" dirty="0" smtClean="0"/>
              <a:t>о </a:t>
            </a:r>
          </a:p>
          <a:p>
            <a:pPr algn="l"/>
            <a:r>
              <a:rPr lang="ru-RU" sz="1600" b="1" dirty="0" smtClean="0"/>
              <a:t>приостановлении или прекращении  действия</a:t>
            </a:r>
          </a:p>
          <a:p>
            <a:pPr algn="l"/>
            <a:r>
              <a:rPr lang="ru-RU" sz="1600" b="1" dirty="0" smtClean="0"/>
              <a:t>декларации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6334780"/>
            <a:ext cx="325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00FF"/>
                </a:solidFill>
              </a:rPr>
              <a:t>главы 6 и 7 Федерального закона </a:t>
            </a:r>
          </a:p>
          <a:p>
            <a:r>
              <a:rPr lang="ru-RU" sz="1400" b="1" i="1" dirty="0" smtClean="0">
                <a:solidFill>
                  <a:srgbClr val="0000FF"/>
                </a:solidFill>
              </a:rPr>
              <a:t>«О техническом регулировании»</a:t>
            </a:r>
            <a:endParaRPr lang="ru-RU" sz="1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5011359-37FC-462B-AE27-4957B32D68A6}" type="slidenum">
              <a:rPr lang="ru-RU" smtClean="0">
                <a:latin typeface="Arial" charset="0"/>
              </a:rPr>
              <a:pPr/>
              <a:t>9</a:t>
            </a:fld>
            <a:endParaRPr lang="ru-RU" dirty="0" smtClean="0">
              <a:latin typeface="Arial" charset="0"/>
            </a:endParaRPr>
          </a:p>
        </p:txBody>
      </p:sp>
      <p:sp useBgFill="1">
        <p:nvSpPr>
          <p:cNvPr id="25603" name="AutoShape 17"/>
          <p:cNvSpPr>
            <a:spLocks noChangeArrowheads="1"/>
          </p:cNvSpPr>
          <p:nvPr/>
        </p:nvSpPr>
        <p:spPr bwMode="auto">
          <a:xfrm>
            <a:off x="3563888" y="836712"/>
            <a:ext cx="5329238" cy="3816424"/>
          </a:xfrm>
          <a:prstGeom prst="foldedCorner">
            <a:avLst>
              <a:gd name="adj" fmla="val 12500"/>
            </a:avLst>
          </a:prstGeom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>
            <a:off x="0" y="620713"/>
            <a:ext cx="4572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649230" name="AutoShape 14"/>
          <p:cNvSpPr>
            <a:spLocks noChangeArrowheads="1"/>
          </p:cNvSpPr>
          <p:nvPr/>
        </p:nvSpPr>
        <p:spPr bwMode="auto">
          <a:xfrm>
            <a:off x="179512" y="1052736"/>
            <a:ext cx="3313112" cy="647700"/>
          </a:xfrm>
          <a:prstGeom prst="rightArrowCallout">
            <a:avLst>
              <a:gd name="adj1" fmla="val 25000"/>
              <a:gd name="adj2" fmla="val 25000"/>
              <a:gd name="adj3" fmla="val 85253"/>
              <a:gd name="adj4" fmla="val 66667"/>
            </a:avLst>
          </a:prstGeom>
          <a:ln w="3810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ru-RU" sz="1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привлечение к</a:t>
            </a:r>
          </a:p>
          <a:p>
            <a:pPr>
              <a:defRPr/>
            </a:pPr>
            <a:r>
              <a:rPr lang="ru-RU" sz="1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ответственности</a:t>
            </a: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3563888" y="764704"/>
            <a:ext cx="5286375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l">
              <a:buFontTx/>
              <a:buChar char="•"/>
            </a:pPr>
            <a:r>
              <a:rPr lang="ru-RU" sz="1500" b="1" dirty="0">
                <a:solidFill>
                  <a:srgbClr val="990000"/>
                </a:solidFill>
              </a:rPr>
              <a:t>   ст. 14.43 </a:t>
            </a:r>
            <a:r>
              <a:rPr lang="ru-RU" sz="1500" b="1" dirty="0"/>
              <a:t>нарушение требований </a:t>
            </a:r>
            <a:r>
              <a:rPr lang="ru-RU" sz="1500" b="1" dirty="0" smtClean="0"/>
              <a:t>ТР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*</a:t>
            </a:r>
            <a:endParaRPr lang="ru-RU" sz="2400" b="1" dirty="0">
              <a:solidFill>
                <a:srgbClr val="C00000"/>
              </a:solidFill>
            </a:endParaRPr>
          </a:p>
          <a:p>
            <a:pPr indent="342900" algn="l">
              <a:buFontTx/>
              <a:buChar char="•"/>
            </a:pPr>
            <a:r>
              <a:rPr lang="ru-RU" sz="1500" b="1" dirty="0">
                <a:solidFill>
                  <a:srgbClr val="990000"/>
                </a:solidFill>
              </a:rPr>
              <a:t>   ст. 14.44 </a:t>
            </a:r>
            <a:r>
              <a:rPr lang="ru-RU" sz="1500" b="1" dirty="0"/>
              <a:t>недостоверное декларирование соответствия продукции</a:t>
            </a:r>
          </a:p>
          <a:p>
            <a:pPr indent="342900" algn="l">
              <a:buFontTx/>
              <a:buChar char="•"/>
            </a:pPr>
            <a:r>
              <a:rPr lang="ru-RU" sz="1500" b="1" dirty="0">
                <a:solidFill>
                  <a:srgbClr val="990000"/>
                </a:solidFill>
              </a:rPr>
              <a:t>   ст. 14.45 </a:t>
            </a:r>
            <a:r>
              <a:rPr lang="ru-RU" sz="1500" b="1" dirty="0"/>
              <a:t>нарушение порядка реализации продукции, подлежащей обязательному подтверждению соответствия</a:t>
            </a:r>
          </a:p>
          <a:p>
            <a:pPr indent="342900" algn="l">
              <a:buFontTx/>
              <a:buChar char="•"/>
            </a:pPr>
            <a:r>
              <a:rPr lang="ru-RU" sz="1500" b="1" dirty="0">
                <a:solidFill>
                  <a:srgbClr val="990000"/>
                </a:solidFill>
              </a:rPr>
              <a:t>   ст. 14.46 </a:t>
            </a:r>
            <a:r>
              <a:rPr lang="ru-RU" sz="1500" b="1" dirty="0"/>
              <a:t>нарушение порядка маркировки продукции, подлежащей обязательному </a:t>
            </a:r>
            <a:r>
              <a:rPr lang="ru-RU" sz="1500" b="1" dirty="0">
                <a:latin typeface="+mj-lt"/>
              </a:rPr>
              <a:t>подтверждению соответствия </a:t>
            </a:r>
            <a:endParaRPr lang="ru-RU" sz="1500" b="1" dirty="0" smtClean="0">
              <a:solidFill>
                <a:srgbClr val="990000"/>
              </a:solidFill>
              <a:latin typeface="+mj-lt"/>
            </a:endParaRPr>
          </a:p>
          <a:p>
            <a:pPr indent="342900" algn="l">
              <a:buFontTx/>
              <a:buChar char="•"/>
            </a:pPr>
            <a:r>
              <a:rPr lang="ru-RU" sz="1500" b="1" dirty="0" smtClean="0">
                <a:solidFill>
                  <a:srgbClr val="990000"/>
                </a:solidFill>
                <a:latin typeface="+mj-lt"/>
              </a:rPr>
              <a:t>ст. 15.12</a:t>
            </a:r>
            <a:r>
              <a:rPr lang="ru-RU" sz="1500" b="1" dirty="0" smtClean="0">
                <a:solidFill>
                  <a:srgbClr val="3333CC"/>
                </a:solidFill>
                <a:latin typeface="+mj-lt"/>
              </a:rPr>
              <a:t>  </a:t>
            </a:r>
            <a:r>
              <a:rPr lang="ru-RU" sz="1500" b="1" dirty="0" smtClean="0">
                <a:latin typeface="+mj-lt"/>
              </a:rPr>
              <a:t>производство или продажа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информации</a:t>
            </a: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990000"/>
                </a:solidFill>
              </a:rPr>
              <a:t>          </a:t>
            </a:r>
            <a:r>
              <a:rPr lang="ru-RU" sz="2000" b="1" dirty="0" smtClean="0">
                <a:solidFill>
                  <a:srgbClr val="0000FF"/>
                </a:solidFill>
              </a:rPr>
              <a:t>Административная ответственность за нарушения законодательства в области технического регулирования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Оформление по умолчанию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10510</TotalTime>
  <Words>1256</Words>
  <Application>Microsoft Office PowerPoint</Application>
  <PresentationFormat>Экран (4:3)</PresentationFormat>
  <Paragraphs>253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1_Оформление по умолчанию</vt:lpstr>
      <vt:lpstr>Презентация PowerPoint</vt:lpstr>
      <vt:lpstr>Технические регламенты Таможенного союза</vt:lpstr>
      <vt:lpstr>Презентация PowerPoint</vt:lpstr>
      <vt:lpstr>ТР ТС на пищевую продукцию</vt:lpstr>
      <vt:lpstr>          Особенности осуществления государственного контроля (надзора) за соблюдением требований технических регламентов</vt:lpstr>
      <vt:lpstr>          Особенности осуществления государственного контроля (надзора) за соблюдением требований технических регламентов</vt:lpstr>
      <vt:lpstr>          Меры, принимаемые при поступлении информации о несоответствии продукции требованиям технических регламентов</vt:lpstr>
      <vt:lpstr>          Особенности осуществления государственного контроля (надзора) за соблюдением требований технических регламентов</vt:lpstr>
      <vt:lpstr>          Административная ответственность за нарушения законодательства в области технического регулирования</vt:lpstr>
      <vt:lpstr>          Результаты осуществления государственного контроля (надзора) за соблюдением требований технических регламентов</vt:lpstr>
      <vt:lpstr>          Результаты исследований пищевой продукции на соответствие требованиям технических регламентов</vt:lpstr>
      <vt:lpstr>          Результаты осуществления государственного контроля (надзора) за соблюдением требований технических регламентов</vt:lpstr>
      <vt:lpstr>          Структура нарушений требований технических регламентов на пищевую продукцию, выявляемых в ходе проверок</vt:lpstr>
      <vt:lpstr>Презентация PowerPoint</vt:lpstr>
      <vt:lpstr> Меры, принимаемые при поступлении информации о несоответствии продукции требованиям технических регламентов</vt:lpstr>
      <vt:lpstr>Удельный вес нестандартной пищевой продукции </vt:lpstr>
      <vt:lpstr>Благодарю за внимание! </vt:lpstr>
    </vt:vector>
  </TitlesOfParts>
  <Company>GSEN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Процессуальное положение Роспотребнадзора в гражданском деле</dc:title>
  <dc:creator>Ryahimova</dc:creator>
  <cp:lastModifiedBy>User</cp:lastModifiedBy>
  <cp:revision>1430</cp:revision>
  <dcterms:created xsi:type="dcterms:W3CDTF">2007-05-30T12:11:00Z</dcterms:created>
  <dcterms:modified xsi:type="dcterms:W3CDTF">2016-11-10T05:02:14Z</dcterms:modified>
</cp:coreProperties>
</file>