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9" r:id="rId2"/>
    <p:sldId id="316" r:id="rId3"/>
    <p:sldId id="463" r:id="rId4"/>
    <p:sldId id="414" r:id="rId5"/>
    <p:sldId id="477" r:id="rId6"/>
    <p:sldId id="370" r:id="rId7"/>
    <p:sldId id="371" r:id="rId8"/>
    <p:sldId id="464" r:id="rId9"/>
    <p:sldId id="480" r:id="rId10"/>
    <p:sldId id="459" r:id="rId11"/>
    <p:sldId id="446" r:id="rId12"/>
    <p:sldId id="438" r:id="rId13"/>
    <p:sldId id="436" r:id="rId14"/>
    <p:sldId id="468" r:id="rId15"/>
    <p:sldId id="469" r:id="rId16"/>
    <p:sldId id="402" r:id="rId17"/>
    <p:sldId id="476" r:id="rId18"/>
    <p:sldId id="474" r:id="rId19"/>
    <p:sldId id="478" r:id="rId20"/>
    <p:sldId id="479" r:id="rId21"/>
    <p:sldId id="465" r:id="rId22"/>
    <p:sldId id="471" r:id="rId23"/>
    <p:sldId id="472" r:id="rId24"/>
    <p:sldId id="445" r:id="rId25"/>
    <p:sldId id="392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FAF"/>
    <a:srgbClr val="112FB0"/>
    <a:srgbClr val="A37A2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4" autoAdjust="0"/>
    <p:restoredTop sz="94660"/>
  </p:normalViewPr>
  <p:slideViewPr>
    <p:cSldViewPr>
      <p:cViewPr>
        <p:scale>
          <a:sx n="80" d="100"/>
          <a:sy n="80" d="100"/>
        </p:scale>
        <p:origin x="-876" y="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\KTR\&#1054;&#1073;&#1097;&#1072;&#1103;%20&#1087;&#1072;&#1087;&#1082;&#1072;\&#1055;&#1056;&#1045;&#1047;&#1045;&#1053;&#1058;&#1040;&#1062;&#1048;&#1048;\&#1087;&#1088;&#1077;&#1079;&#1077;&#1085;&#1090;&#1072;&#1094;&#1080;&#1080;%202011\&#1044;&#1048;&#1040;&#1043;&#1056;&#1040;&#1052;&#1052;&#106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08030492604191E-2"/>
          <c:y val="5.262810215024484E-2"/>
          <c:w val="0.88872267674745176"/>
          <c:h val="0.84379921873264363"/>
        </c:manualLayout>
      </c:layout>
      <c:lineChart>
        <c:grouping val="standard"/>
        <c:varyColors val="0"/>
        <c:ser>
          <c:idx val="0"/>
          <c:order val="0"/>
          <c:tx>
            <c:v>Бюджетное финансирование</c:v>
          </c:tx>
          <c:spPr>
            <a:ln w="38100">
              <a:solidFill>
                <a:srgbClr val="0070C0"/>
              </a:solidFill>
            </a:ln>
          </c:spPr>
          <c:marker>
            <c:spPr>
              <a:ln w="38100">
                <a:solidFill>
                  <a:srgbClr val="0070C0"/>
                </a:solidFill>
              </a:ln>
            </c:spPr>
          </c:marker>
          <c:dLbls>
            <c:dLbl>
              <c:idx val="4"/>
              <c:layout>
                <c:manualLayout>
                  <c:x val="-1.9115890083631962E-2"/>
                  <c:y val="-1.248439205237703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812875994479874E-2"/>
                  <c:y val="8.244992581361568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331588395031848E-2"/>
                  <c:y val="7.0671364983099158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302785400137687E-2"/>
                  <c:y val="-1.270415167373352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097983741858398E-3"/>
                  <c:y val="-3.6998778182989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562358266195125E-3"/>
                  <c:y val="-3.6619452877502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Лист3!$C$2:$L$2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Лист3!$C$3:$L$3</c:f>
              <c:numCache>
                <c:formatCode>General</c:formatCode>
                <c:ptCount val="10"/>
                <c:pt idx="0">
                  <c:v>8.7000000000000011</c:v>
                </c:pt>
                <c:pt idx="1">
                  <c:v>30</c:v>
                </c:pt>
                <c:pt idx="2">
                  <c:v>35</c:v>
                </c:pt>
                <c:pt idx="3">
                  <c:v>35</c:v>
                </c:pt>
                <c:pt idx="4">
                  <c:v>55</c:v>
                </c:pt>
                <c:pt idx="5">
                  <c:v>319</c:v>
                </c:pt>
                <c:pt idx="6">
                  <c:v>320</c:v>
                </c:pt>
                <c:pt idx="7">
                  <c:v>360</c:v>
                </c:pt>
                <c:pt idx="8">
                  <c:v>816</c:v>
                </c:pt>
                <c:pt idx="9">
                  <c:v>816</c:v>
                </c:pt>
              </c:numCache>
            </c:numRef>
          </c:val>
          <c:smooth val="0"/>
        </c:ser>
        <c:ser>
          <c:idx val="1"/>
          <c:order val="1"/>
          <c:tx>
            <c:v>Финансирование промышленности</c:v>
          </c:tx>
          <c:spPr>
            <a:ln w="38100">
              <a:solidFill>
                <a:srgbClr val="C00000"/>
              </a:solidFill>
            </a:ln>
          </c:spPr>
          <c:marker>
            <c:spPr>
              <a:ln w="38100">
                <a:solidFill>
                  <a:srgbClr val="C00000"/>
                </a:solidFill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</c:dPt>
          <c:dPt>
            <c:idx val="2"/>
            <c:marker>
              <c:symbol val="none"/>
            </c:marker>
            <c:bubble3D val="0"/>
          </c:dPt>
          <c:dPt>
            <c:idx val="4"/>
            <c:marker>
              <c:symbol val="none"/>
            </c:marker>
            <c:bubble3D val="0"/>
          </c:dPt>
          <c:dPt>
            <c:idx val="5"/>
            <c:marker>
              <c:symbol val="none"/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3.66387893269614E-2"/>
                  <c:y val="5.493132503045897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1.0648132523046882E-3"/>
                  <c:y val="3.0187431218305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562358266195125E-3"/>
                  <c:y val="-1.07066190503660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Лист3!$C$2:$L$2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Лист3!$C$4:$L$4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  <c:pt idx="7">
                  <c:v>220</c:v>
                </c:pt>
                <c:pt idx="8">
                  <c:v>450</c:v>
                </c:pt>
                <c:pt idx="9">
                  <c:v>740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Суммарные вложения</c:v>
                </c:pt>
              </c:strCache>
            </c:strRef>
          </c:tx>
          <c:spPr>
            <a:ln w="38100">
              <a:solidFill>
                <a:srgbClr val="006600"/>
              </a:solidFill>
            </a:ln>
          </c:spPr>
          <c:marker>
            <c:spPr>
              <a:solidFill>
                <a:srgbClr val="008000"/>
              </a:solidFill>
              <a:ln w="38100">
                <a:solidFill>
                  <a:srgbClr val="00660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6109656995859869E-2"/>
                  <c:y val="-7.773850148140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100957340383991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7449572997431883E-2"/>
                  <c:y val="-4.946995548816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8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Лист3!$C$2:$L$2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Лист3!$C$5:$L$5</c:f>
              <c:numCache>
                <c:formatCode>General</c:formatCode>
                <c:ptCount val="10"/>
                <c:pt idx="0">
                  <c:v>8.7000000000000011</c:v>
                </c:pt>
                <c:pt idx="1">
                  <c:v>30</c:v>
                </c:pt>
                <c:pt idx="2">
                  <c:v>35</c:v>
                </c:pt>
                <c:pt idx="3">
                  <c:v>45</c:v>
                </c:pt>
                <c:pt idx="4">
                  <c:v>75</c:v>
                </c:pt>
                <c:pt idx="5">
                  <c:v>369</c:v>
                </c:pt>
                <c:pt idx="6">
                  <c:v>420</c:v>
                </c:pt>
                <c:pt idx="7">
                  <c:v>580</c:v>
                </c:pt>
                <c:pt idx="8">
                  <c:v>1266</c:v>
                </c:pt>
                <c:pt idx="9">
                  <c:v>1566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39847168"/>
        <c:axId val="139848704"/>
      </c:lineChart>
      <c:catAx>
        <c:axId val="13984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9848704"/>
        <c:crosses val="autoZero"/>
        <c:auto val="1"/>
        <c:lblAlgn val="ctr"/>
        <c:lblOffset val="100"/>
        <c:noMultiLvlLbl val="0"/>
      </c:catAx>
      <c:valAx>
        <c:axId val="1398487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объем финансирования, млн. руб.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984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59655053697575"/>
          <c:y val="0.16271429164051021"/>
          <c:w val="0.29113144725211965"/>
          <c:h val="0.2815402499392063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2820-77C6-4138-BF25-7EDA0DC204A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B622-B4D1-4992-AB67-17F705CFC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8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Важным событием стало создание при министерстве в январе 2011 года Совета по техническому регулированию и стандартизации. В состав Совета вошли ответственные представители многих министерств и ведомств, члены Комитета, эксперты РСПП и других общественных объединений бизнеса.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работе Совета успешно используются механизмы экспертизы технических регламентов, выработанные в ходе многолетней практической работы Комитета.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Важным событием стало создание при министерстве в январе 2011 года Совета по техническому регулированию и стандартизации. В состав Совета вошли ответственные представители многих министерств и ведомств, члены Комитета, эксперты РСПП и других общественных объединений бизнеса.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работе Совета успешно используются механизмы экспертизы технических регламентов, выработанные в ходе многолетней практической работы Комитета.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7A7C8-1698-4D0E-ACFB-F3F3B2E2A8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B35-3976-4569-893C-5E914BC9355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5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1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7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9C33-43B9-45D9-BE79-A74C300A2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4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4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6464-3A22-4113-BF42-1C33CC658E3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hyperlink" Target="http://www.easc.org.b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902289896" TargetMode="External"/><Relationship Id="rId2" Type="http://schemas.openxmlformats.org/officeDocument/2006/relationships/hyperlink" Target="http://docs.cntd.ru/document/49901183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г. Астана,  25 февраля 2011 г.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gray">
          <a:xfrm>
            <a:off x="40481" y="3572"/>
            <a:ext cx="8858250" cy="685800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 b="1" kern="0" dirty="0">
              <a:solidFill>
                <a:schemeClr val="lt1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при </a:t>
            </a:r>
            <a:r>
              <a:rPr lang="ru-RU" b="1" i="1" dirty="0" err="1" smtClean="0">
                <a:solidFill>
                  <a:srgbClr val="002060"/>
                </a:solidFill>
                <a:latin typeface="+mn-lt"/>
                <a:cs typeface="+mn-cs"/>
              </a:rPr>
              <a:t>Минпромторге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 РФ</a:t>
            </a:r>
            <a:endParaRPr lang="en-US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7"/>
            <a:ext cx="8229600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РСПП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12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ЛЕТ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2016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spc="150" dirty="0" smtClean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УЧАСТИЕ ПРЕДПРИНИМАТЕЛЬСКОГО СООБЩЕСТВА В СОЗДАНИИ СИСТЕМЫ ТЕХНИЧЕСКОГО РЕГУЛИРОВАНИЯ ЕАЭС</a:t>
            </a:r>
            <a:endParaRPr lang="ru-RU" sz="31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112FAF"/>
                </a:solidFill>
              </a:rPr>
              <a:t>ФИНАНСИРОВАНИЕ СТАНДАРТИЗАЦИИ БЮДЖЕТОМ И ПРОМЫШЛЕННОСТЬЮ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529033"/>
              </p:ext>
            </p:extLst>
          </p:nvPr>
        </p:nvGraphicFramePr>
        <p:xfrm>
          <a:off x="539552" y="1124744"/>
          <a:ext cx="8029577" cy="53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6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6ec9f11182faac2f7d536e2acabaaed5-110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4659"/>
            <a:ext cx="1624615" cy="1151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7774" y="1452919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2008, 2015 - Конференции в США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Ежегодные семинары в России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Апрель 2016 г – семинар  в Москве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796" y="116632"/>
            <a:ext cx="81266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112F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 санкции и ограничения Комитет РСПП продолжает международное сотрудничество </a:t>
            </a:r>
            <a:endParaRPr lang="ru-RU" sz="2800" dirty="0">
              <a:solidFill>
                <a:srgbClr val="112F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478" y="2610475"/>
            <a:ext cx="5394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2013 г. -  Подписание соглашения с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Росстандартом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2014 г. – Конференция в Берлине, семинары по реализации соглашения в Брюсселе и Москве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2015 г. – Совместные семинары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Росстандарта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и                РСПП по реализации соглашения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://im6-tub-ru.yandex.net/i?id=2b880247d322693b86d2c2a8ac80d459-07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1" y="3978009"/>
            <a:ext cx="1202870" cy="120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4115" y="3985467"/>
            <a:ext cx="53651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Проект «Сближение систем технического регулирования России и ЕС»: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2016 г. – Ряд конференций и семинаров по стандартизации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18 – 20 февраля 2015 года в РСПП прошло пленарное заседание ТК 12 СЕН и заседание управляющего Комитета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ТК 67 ИСО </a:t>
            </a:r>
            <a:r>
              <a:rPr lang="ru-RU" sz="1600" b="1" dirty="0">
                <a:solidFill>
                  <a:srgbClr val="002060"/>
                </a:solidFill>
              </a:rPr>
              <a:t>«Материалы, оборудование и морские сооружения для нефтяной и газовой промышленности».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Z:\Общая папка\МЕРОПРИЯТИЯ\2014\Bautec 2014\Реклама\cenelec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0" y="2786128"/>
            <a:ext cx="1292012" cy="643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7" y="5301208"/>
            <a:ext cx="1315866" cy="12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561304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</a:rPr>
              <a:t>Представители российской промышленности обсудили с Президентом ИСО </a:t>
            </a:r>
            <a:r>
              <a:rPr lang="ru-RU" dirty="0" smtClean="0">
                <a:latin typeface="Arial" pitchFamily="34" charset="0"/>
              </a:rPr>
              <a:t>    Др</a:t>
            </a:r>
            <a:r>
              <a:rPr lang="ru-RU" dirty="0">
                <a:latin typeface="Arial" pitchFamily="34" charset="0"/>
              </a:rPr>
              <a:t>. </a:t>
            </a:r>
            <a:r>
              <a:rPr lang="ru-RU" dirty="0" err="1">
                <a:latin typeface="Arial" pitchFamily="34" charset="0"/>
              </a:rPr>
              <a:t>Джаном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err="1">
                <a:latin typeface="Arial" pitchFamily="34" charset="0"/>
              </a:rPr>
              <a:t>Сяоганом</a:t>
            </a:r>
            <a:r>
              <a:rPr lang="ru-RU" dirty="0">
                <a:latin typeface="Arial" pitchFamily="34" charset="0"/>
              </a:rPr>
              <a:t> и Президентом  МЭК Др. </a:t>
            </a:r>
            <a:r>
              <a:rPr lang="ru-RU" dirty="0" err="1">
                <a:latin typeface="Arial" pitchFamily="34" charset="0"/>
              </a:rPr>
              <a:t>Дзюнзи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err="1">
                <a:latin typeface="Arial" pitchFamily="34" charset="0"/>
              </a:rPr>
              <a:t>Номурой</a:t>
            </a:r>
            <a:r>
              <a:rPr lang="ru-RU" dirty="0">
                <a:latin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</a:rPr>
              <a:t>                            Вице-президентом </a:t>
            </a:r>
            <a:r>
              <a:rPr lang="en-US" dirty="0">
                <a:latin typeface="Arial" pitchFamily="34" charset="0"/>
              </a:rPr>
              <a:t>CEN/CENELEC</a:t>
            </a:r>
            <a:r>
              <a:rPr lang="ru-RU" dirty="0">
                <a:latin typeface="Arial" pitchFamily="34" charset="0"/>
              </a:rPr>
              <a:t> Др. Бернардом Тисом  вопросы участия российских специалистов в международной стандартизации.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064" y="4462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Форум «ИННОПРОМ </a:t>
            </a:r>
            <a:r>
              <a:rPr lang="ru-RU" sz="24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2015»,  09.07.2015, г</a:t>
            </a:r>
            <a:r>
              <a:rPr lang="ru-RU" sz="24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. Екатеринбург.</a:t>
            </a:r>
          </a:p>
        </p:txBody>
      </p:sp>
      <p:pic>
        <p:nvPicPr>
          <p:cNvPr id="1026" name="Picture 2" descr="\\stor\ktr\Общая папка\МЕРОПРИЯТИЯ\Архив 2015\Иннопром, 8-11 июля\Фото РСПП для сайта\700\1 IMG_7163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0" y="517242"/>
            <a:ext cx="7638252" cy="50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12FAF"/>
                </a:solidFill>
              </a:rPr>
              <a:t>Стандартизация – обоюдоострое оружие</a:t>
            </a:r>
            <a:endParaRPr lang="ru-RU" sz="3600" b="1" dirty="0">
              <a:solidFill>
                <a:srgbClr val="112FAF"/>
              </a:solidFill>
            </a:endParaRPr>
          </a:p>
        </p:txBody>
      </p:sp>
      <p:pic>
        <p:nvPicPr>
          <p:cNvPr id="1026" name="Picture 2" descr="http://s7.hostingkartinok.com/uploads/images/2015/02/13dfe50fcc7c60e182974c26739f73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6" y="1988840"/>
            <a:ext cx="833991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564904"/>
            <a:ext cx="4464496" cy="63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ПРОДВИЖЕНИЕ ИННОВАЦИОННОЙ ПРОДУКЦИИ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5362" y="3717032"/>
            <a:ext cx="42484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ЗАЩИТА РЫНКА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8032" y="595313"/>
            <a:ext cx="8964898" cy="49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4664"/>
            <a:ext cx="69847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ПРМЕРЫ ЭФФЕКТИВНОГО ИСПОЛЬЗОВАНИЯ СТАНДАРТОВ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36" y="980728"/>
            <a:ext cx="856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2532546"/>
            <a:ext cx="864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9"/>
            <a:ext cx="83889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                      Ассоциация производителей и поставщиков 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                       сейфов и других инженерно-технических 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средств безопасности</a:t>
            </a:r>
          </a:p>
          <a:p>
            <a:pPr lvl="0"/>
            <a:endParaRPr lang="ru-RU" sz="2400" b="1" dirty="0" smtClean="0">
              <a:solidFill>
                <a:srgbClr val="7030A0"/>
              </a:solidFill>
            </a:endParaRPr>
          </a:p>
          <a:p>
            <a:pPr lvl="0"/>
            <a:endParaRPr lang="ru-RU" sz="2400" b="1" dirty="0">
              <a:solidFill>
                <a:srgbClr val="7030A0"/>
              </a:solidFill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</a:t>
            </a:r>
            <a:r>
              <a:rPr lang="ru-RU" sz="2400" b="1" dirty="0" smtClean="0"/>
              <a:t>Отсутствие </a:t>
            </a:r>
            <a:r>
              <a:rPr lang="ru-RU" sz="2400" b="1" dirty="0"/>
              <a:t>современных стандартов сдерживало использование их передовой </a:t>
            </a:r>
            <a:r>
              <a:rPr lang="ru-RU" sz="2400" b="1" dirty="0" smtClean="0"/>
              <a:t>продукции. Был создан ПТК 701 для разработки национальных стандартов.</a:t>
            </a:r>
          </a:p>
          <a:p>
            <a:pPr lvl="0"/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Сотрудничество ПТК 701 с </a:t>
            </a:r>
            <a:r>
              <a:rPr lang="ru-RU" sz="2400" b="1" dirty="0"/>
              <a:t>ТК 263 СЕН и участие в разработке европейских стандартов позволило </a:t>
            </a:r>
            <a:r>
              <a:rPr lang="ru-RU" sz="2400" b="1" dirty="0" smtClean="0"/>
              <a:t>предприятиям </a:t>
            </a:r>
            <a:r>
              <a:rPr lang="ru-RU" sz="2400" b="1" dirty="0"/>
              <a:t>Ассоциации </a:t>
            </a:r>
            <a:r>
              <a:rPr lang="ru-RU" sz="2400" b="1" dirty="0" smtClean="0"/>
              <a:t>увеличили </a:t>
            </a:r>
            <a:r>
              <a:rPr lang="ru-RU" sz="2400" b="1" dirty="0"/>
              <a:t>экспорт продукции на 50 %. </a:t>
            </a:r>
            <a:endParaRPr lang="ru-RU" sz="2400" b="1" dirty="0" smtClean="0"/>
          </a:p>
          <a:p>
            <a:pPr lvl="0"/>
            <a:endParaRPr lang="ru-RU" sz="2000" b="1" dirty="0" smtClean="0"/>
          </a:p>
          <a:p>
            <a:endParaRPr lang="ru-RU" sz="2800" dirty="0"/>
          </a:p>
          <a:p>
            <a:pPr lvl="0"/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11560" y="1808820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597586" y="2886199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616088" y="4437112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 descr="C:\Users\LOBANO~1\AppData\Local\Tem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6" y="980727"/>
            <a:ext cx="1478657" cy="14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8032" y="595313"/>
            <a:ext cx="8964898" cy="49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4664"/>
            <a:ext cx="69847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ПРМЕРЫ ЭФФЕКТИВНОГО ИСПОЛЬЗОВАНИЯ СТАНДАРТОВ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36" y="980728"/>
            <a:ext cx="856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2532546"/>
            <a:ext cx="864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9"/>
            <a:ext cx="83889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                      </a:t>
            </a:r>
            <a:endParaRPr lang="ru-RU" sz="2000" b="1" dirty="0" smtClean="0"/>
          </a:p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                               </a:t>
            </a:r>
            <a:r>
              <a:rPr lang="ru-RU" sz="3200" b="1" dirty="0" smtClean="0">
                <a:solidFill>
                  <a:srgbClr val="7030A0"/>
                </a:solidFill>
              </a:rPr>
              <a:t>ООО «</a:t>
            </a:r>
            <a:r>
              <a:rPr lang="ru-RU" sz="3200" b="1" dirty="0" err="1" smtClean="0">
                <a:solidFill>
                  <a:srgbClr val="7030A0"/>
                </a:solidFill>
              </a:rPr>
              <a:t>Энергосервис</a:t>
            </a:r>
            <a:r>
              <a:rPr lang="ru-RU" sz="3200" b="1" dirty="0" smtClean="0">
                <a:solidFill>
                  <a:srgbClr val="7030A0"/>
                </a:solidFill>
              </a:rPr>
              <a:t>»        </a:t>
            </a:r>
          </a:p>
          <a:p>
            <a:pPr lvl="0"/>
            <a:endParaRPr lang="ru-RU" sz="2800" dirty="0">
              <a:solidFill>
                <a:srgbClr val="7030A0"/>
              </a:solidFill>
            </a:endParaRPr>
          </a:p>
          <a:p>
            <a:pPr lvl="0"/>
            <a:r>
              <a:rPr lang="ru-RU" sz="2800" b="1" dirty="0" smtClean="0"/>
              <a:t>        Выпускает </a:t>
            </a:r>
            <a:r>
              <a:rPr lang="ru-RU" sz="2800" b="1" dirty="0"/>
              <a:t>инновационные виды кабельной продукции, </a:t>
            </a:r>
            <a:r>
              <a:rPr lang="ru-RU" sz="2800" b="1" dirty="0" smtClean="0"/>
              <a:t>не </a:t>
            </a:r>
            <a:r>
              <a:rPr lang="ru-RU" sz="2800" b="1" dirty="0"/>
              <a:t>имеющей зарубежных аналогов</a:t>
            </a:r>
            <a:r>
              <a:rPr lang="ru-RU" sz="2800" b="1" dirty="0" smtClean="0"/>
              <a:t>.</a:t>
            </a:r>
          </a:p>
          <a:p>
            <a:pPr lvl="0"/>
            <a:endParaRPr lang="ru-RU" sz="2400" b="1" dirty="0" smtClean="0"/>
          </a:p>
          <a:p>
            <a:r>
              <a:rPr lang="ru-RU" sz="2400" b="1" dirty="0" smtClean="0"/>
              <a:t>        </a:t>
            </a:r>
            <a:r>
              <a:rPr lang="ru-RU" sz="2800" b="1" dirty="0" smtClean="0"/>
              <a:t>Это </a:t>
            </a:r>
            <a:r>
              <a:rPr lang="ru-RU" sz="2800" b="1" dirty="0"/>
              <a:t>позволяет решать вопросы </a:t>
            </a:r>
            <a:r>
              <a:rPr lang="ru-RU" sz="2800" b="1" dirty="0" err="1"/>
              <a:t>импортозамещения</a:t>
            </a:r>
            <a:r>
              <a:rPr lang="ru-RU" sz="2800" b="1" dirty="0"/>
              <a:t> таким компаниям, как ПАО «</a:t>
            </a:r>
            <a:r>
              <a:rPr lang="ru-RU" sz="2800" b="1" dirty="0" err="1"/>
              <a:t>Россети</a:t>
            </a:r>
            <a:r>
              <a:rPr lang="ru-RU" sz="2800" b="1" dirty="0"/>
              <a:t>», «Норильский никель», ГК «</a:t>
            </a:r>
            <a:r>
              <a:rPr lang="ru-RU" sz="2800" b="1" dirty="0" err="1"/>
              <a:t>Автодор</a:t>
            </a:r>
            <a:r>
              <a:rPr lang="ru-RU" sz="2800" b="1" dirty="0"/>
              <a:t>». </a:t>
            </a:r>
            <a:endParaRPr lang="ru-RU" sz="2800" b="1" dirty="0" smtClean="0"/>
          </a:p>
          <a:p>
            <a:endParaRPr lang="ru-RU" sz="2800" dirty="0"/>
          </a:p>
          <a:p>
            <a:r>
              <a:rPr lang="ru-RU" sz="2800" dirty="0" smtClean="0"/>
              <a:t>       </a:t>
            </a:r>
            <a:r>
              <a:rPr lang="ru-RU" sz="2800" b="1" dirty="0" smtClean="0"/>
              <a:t>Создана рабочая группа </a:t>
            </a:r>
            <a:r>
              <a:rPr lang="ru-RU" sz="2800" b="1" dirty="0"/>
              <a:t>в ТК 9 МЭК для разработки международного стандарта и  вывода своей продукции на внешние  рынки.</a:t>
            </a:r>
          </a:p>
          <a:p>
            <a:pPr lvl="0"/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655256" y="2424534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76295" y="3645024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Users\LOBANO~1\AppData\Local\Tem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" y="595313"/>
            <a:ext cx="2069418" cy="17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-конечная звезда 10"/>
          <p:cNvSpPr/>
          <p:nvPr/>
        </p:nvSpPr>
        <p:spPr>
          <a:xfrm>
            <a:off x="654190" y="5301208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4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art-shop.ua/photo/product/zont-porsche-umbrella--xl--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44816" cy="50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gerb.kuda.ua/wp-content/uploads/2015/02/kuda.ua_.gerb_.russia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8" y="188640"/>
            <a:ext cx="1085850" cy="8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9026" y="188640"/>
            <a:ext cx="6029979" cy="8550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Государственный контроль и надзор</a:t>
            </a:r>
            <a:endParaRPr lang="ru-RU" sz="2800" dirty="0"/>
          </a:p>
        </p:txBody>
      </p:sp>
      <p:pic>
        <p:nvPicPr>
          <p:cNvPr id="6" name="Picture 12" descr="http://cs5.a5.ru/media/73/f4/44/1280_73f44495180674ae2ddc5de29ee27f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4369"/>
            <a:ext cx="1136844" cy="85263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060848"/>
            <a:ext cx="4248472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НЕ НАДО КОШМАРИТЬ БИЗНЕС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3.bp.blogspot.com/-t5n3EVblCl0/VRl5vfShPPI/AAAAAAAAA6A/U0IBIUWwvrE/s1600/bottl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00" y="3320452"/>
            <a:ext cx="787756" cy="18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720367"/>
            <a:ext cx="8193628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По стране, за </a:t>
            </a:r>
            <a:r>
              <a:rPr lang="ru-RU" sz="2400" dirty="0"/>
              <a:t>первый квартал 2016 года от отравления алкоголем погибло порядка 2 485 человек, что меньше чем за аналогичный период 2015 года на 239 человек.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797152"/>
            <a:ext cx="41044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Добросовестные производители и бизнес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4797152"/>
            <a:ext cx="374441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ФАЛЬСИФИКАТОРЫ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529026" y="1057003"/>
            <a:ext cx="162654" cy="15079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452320" y="1041275"/>
            <a:ext cx="106685" cy="15236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059832" y="1041275"/>
            <a:ext cx="144016" cy="659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940152" y="1041275"/>
            <a:ext cx="148348" cy="659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mg-fotki.yandex.ru/get/6301/302433518.12d/0_138e67_1f16912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2219874" cy="12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C9C33-43B9-45D9-BE79-A74C300A27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51138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               </a:t>
            </a:r>
            <a:r>
              <a:rPr lang="ru-RU" sz="2000" b="1" dirty="0">
                <a:solidFill>
                  <a:srgbClr val="000099"/>
                </a:solidFill>
              </a:rPr>
              <a:t>УКАЗ  ПРЕЗИДЕНТА  РОССИЙСКОЙ  ФЕДЕРАЦИИ</a:t>
            </a:r>
            <a:endParaRPr lang="ru-RU" sz="2000" dirty="0">
              <a:solidFill>
                <a:srgbClr val="000099"/>
              </a:solidFill>
            </a:endParaRPr>
          </a:p>
          <a:p>
            <a:r>
              <a:rPr lang="ru-RU" sz="1600" b="1" dirty="0" smtClean="0">
                <a:solidFill>
                  <a:srgbClr val="000099"/>
                </a:solidFill>
              </a:rPr>
              <a:t>       23 января 2015 года				                                    № 31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2000" b="1" dirty="0" smtClean="0"/>
              <a:t>О </a:t>
            </a:r>
            <a:r>
              <a:rPr lang="ru-RU" sz="2000" b="1" dirty="0"/>
              <a:t>ДОПОЛНИТЕЛЬНЫХ МЕРАХ</a:t>
            </a:r>
            <a:endParaRPr lang="ru-RU" sz="2000" dirty="0"/>
          </a:p>
          <a:p>
            <a:pPr algn="ctr"/>
            <a:r>
              <a:rPr lang="ru-RU" sz="2000" b="1" dirty="0"/>
              <a:t>ПО ПРОТИВОДЕЙСТВИЮ НЕЗАКОННОМУ ОБОРОТУ</a:t>
            </a:r>
            <a:endParaRPr lang="ru-RU" sz="2000" dirty="0"/>
          </a:p>
          <a:p>
            <a:pPr algn="ctr"/>
            <a:r>
              <a:rPr lang="ru-RU" sz="2000" b="1" dirty="0"/>
              <a:t>ПРОМЫШЛЕННОЙ ПРОДУКЦИИ</a:t>
            </a:r>
            <a:endParaRPr lang="ru-RU" sz="2000" dirty="0"/>
          </a:p>
          <a:p>
            <a:r>
              <a:rPr lang="ru-RU" sz="1600" dirty="0"/>
              <a:t> </a:t>
            </a:r>
          </a:p>
          <a:p>
            <a:r>
              <a:rPr lang="ru-RU" dirty="0"/>
              <a:t>В целях совершенствования государственного управления в сфере противодействия незаконному ввозу, производству и обороту промышленной продукции, в том числе контрафактной, постановляю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 algn="just">
              <a:buAutoNum type="arabicPeriod"/>
            </a:pPr>
            <a:r>
              <a:rPr lang="ru-RU" b="1" dirty="0" smtClean="0"/>
              <a:t>Образовать </a:t>
            </a:r>
            <a:r>
              <a:rPr lang="ru-RU" b="1" u="sng" dirty="0"/>
              <a:t>Государственную комиссию по противодействию незаконному обороту промышленной продукции </a:t>
            </a:r>
            <a:r>
              <a:rPr lang="ru-RU" b="1" dirty="0"/>
              <a:t>для координации деятельности федеральных органов исполнительной власти, органов исполнительной власти субъектов Российской Федерации и органов местного самоуправления по противодействию незаконному ввозу, производству и обороту промышленной продукции, в том числе контрафактной, а также для мониторинга и оценки ситуации в этой сфере на территории Российской Федерации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2</a:t>
            </a:r>
            <a:r>
              <a:rPr lang="ru-RU" b="1" dirty="0"/>
              <a:t>. Установить, что </a:t>
            </a:r>
            <a:r>
              <a:rPr lang="ru-RU" b="1" u="sng" dirty="0"/>
              <a:t>председателем</a:t>
            </a:r>
            <a:r>
              <a:rPr lang="ru-RU" b="1" dirty="0"/>
              <a:t> Государственной комиссии по </a:t>
            </a:r>
            <a:r>
              <a:rPr lang="ru-RU" b="1" dirty="0" smtClean="0"/>
              <a:t>   противодействию </a:t>
            </a:r>
            <a:r>
              <a:rPr lang="ru-RU" b="1" dirty="0"/>
              <a:t>незаконному обороту промышленной продукции по должности </a:t>
            </a:r>
            <a:r>
              <a:rPr lang="ru-RU" b="1" u="sng" dirty="0"/>
              <a:t>является Министр промышленности и торговли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695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Обращение предприятий в Комитет по вопросам фальсификата и контрафакта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395536" y="7893496"/>
            <a:ext cx="59747" cy="4571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6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ages.reklama.com.ua/2013-06-12/2088845/photos0-800x6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4" y="1611189"/>
            <a:ext cx="2348260" cy="17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1774" y="1586738"/>
            <a:ext cx="6602226" cy="154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Челябинский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тракторный завод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60 предприятий восстанавливают и   продают старые трактора под маркой ЧТЗ.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troymaterial-buy.ru/uploads/posts/evrotsement-m-500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2" y="337238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1774" y="3552404"/>
            <a:ext cx="627869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Союзцемент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Изъято </a:t>
            </a:r>
            <a:r>
              <a:rPr lang="ru-RU" sz="2000" b="1" dirty="0">
                <a:solidFill>
                  <a:schemeClr val="tx1"/>
                </a:solidFill>
              </a:rPr>
              <a:t>50 тыс. контрафактных мешков с цементом и 229 тыс. </a:t>
            </a:r>
            <a:r>
              <a:rPr lang="ru-RU" sz="2000" b="1" dirty="0" smtClean="0">
                <a:solidFill>
                  <a:schemeClr val="tx1"/>
                </a:solidFill>
              </a:rPr>
              <a:t>упаковок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</a:rPr>
              <a:t>Привлечено судом </a:t>
            </a:r>
            <a:r>
              <a:rPr lang="ru-RU" sz="2000" b="1" dirty="0">
                <a:solidFill>
                  <a:schemeClr val="tx1"/>
                </a:solidFill>
              </a:rPr>
              <a:t>к административной </a:t>
            </a:r>
            <a:r>
              <a:rPr lang="ru-RU" sz="2000" b="1" dirty="0" smtClean="0">
                <a:solidFill>
                  <a:schemeClr val="tx1"/>
                </a:solidFill>
              </a:rPr>
              <a:t>ответственности 63 предпринимателя. Возбуждено </a:t>
            </a:r>
            <a:r>
              <a:rPr lang="ru-RU" sz="2000" b="1" dirty="0">
                <a:solidFill>
                  <a:schemeClr val="tx1"/>
                </a:solidFill>
              </a:rPr>
              <a:t>8 уголовных дел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052736"/>
            <a:ext cx="8424936" cy="3960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Комитет РСПП обратилось 27 компаний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.ikrim.net/timthumb.php?src=http://ikrim.net/2015/uploads/images/pix/1711028085.jpg&amp;w=800&amp;h=600&amp;zc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5316600"/>
            <a:ext cx="1899690" cy="14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5316600"/>
            <a:ext cx="6192688" cy="1424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БЕНЗИН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tx1"/>
                </a:solidFill>
              </a:rPr>
              <a:t>42%  топлива - фальсификат.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08F-B442-499B-BB76-FD4D9FAD902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Z:\Общая папка\ПРЕЗЕНТАЦИИ\сосиски ГОС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1" y="1052736"/>
            <a:ext cx="902950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4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200" b="1" dirty="0" smtClean="0">
                <a:solidFill>
                  <a:srgbClr val="3C14AC"/>
                </a:solidFill>
              </a:rPr>
              <a:t>РАБОТА КОМИТЕТА РСПП ПО ТЕХНИЧЕСКОМУ РЕГУЛИРОВАНИЮ, СТАНДАРТИЗАЦИИ И ОЦЕНКЕ СООТВЕТСТВИЯ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203575" y="2420938"/>
            <a:ext cx="568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latin typeface="+mn-lt"/>
                <a:cs typeface="Arial" charset="0"/>
              </a:rPr>
              <a:t>     </a:t>
            </a:r>
            <a:r>
              <a:rPr lang="ru-RU" sz="1600" b="1" kern="0" dirty="0" smtClean="0">
                <a:latin typeface="+mn-lt"/>
                <a:cs typeface="Arial" charset="0"/>
              </a:rPr>
              <a:t> </a:t>
            </a:r>
            <a:r>
              <a:rPr lang="ru-RU" sz="1600" b="1" u="sng" kern="0" dirty="0" smtClean="0">
                <a:latin typeface="+mn-lt"/>
                <a:cs typeface="Arial" charset="0"/>
              </a:rPr>
              <a:t>Работа Комитета РСПП позволяет промышленности: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Активно участвовать в разработке технических регламентов и нормативных правовых документов.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Вырабатывать консолидированное мнение различных отраслей по вопросам технического регулирования, стандартизации и оценки соответствия.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Осуществлять взаимодействие </a:t>
            </a:r>
            <a:r>
              <a:rPr lang="ru-RU" sz="1600" b="1" kern="0" dirty="0">
                <a:latin typeface="+mn-lt"/>
                <a:cs typeface="Arial" charset="0"/>
              </a:rPr>
              <a:t>промышленных ассоциаций с органами государственной </a:t>
            </a:r>
            <a:r>
              <a:rPr lang="ru-RU" sz="1600" b="1" kern="0" dirty="0" smtClean="0">
                <a:latin typeface="+mn-lt"/>
                <a:cs typeface="Arial" charset="0"/>
              </a:rPr>
              <a:t>власти.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Расширять международное сотрудничество </a:t>
            </a:r>
            <a:r>
              <a:rPr lang="ru-RU" sz="1600" b="1" kern="0" dirty="0">
                <a:latin typeface="+mn-lt"/>
                <a:cs typeface="Arial" charset="0"/>
              </a:rPr>
              <a:t>в области технического </a:t>
            </a:r>
            <a:r>
              <a:rPr lang="ru-RU" sz="1600" b="1" kern="0" dirty="0" smtClean="0">
                <a:latin typeface="+mn-lt"/>
                <a:cs typeface="Arial" charset="0"/>
              </a:rPr>
              <a:t>регулирования и стандартизации.</a:t>
            </a:r>
            <a:r>
              <a:rPr lang="ru-RU" sz="1600" kern="0" dirty="0" smtClean="0">
                <a:latin typeface="+mn-lt"/>
                <a:cs typeface="Arial" charset="0"/>
              </a:rPr>
              <a:t> </a:t>
            </a:r>
            <a:endParaRPr lang="ru-RU" sz="1600" kern="0" dirty="0">
              <a:latin typeface="+mn-lt"/>
              <a:cs typeface="Arial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301895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Вице-президент РСПП,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Руководитель Комитета, Председатель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Совета директоров ОАО 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492500" y="1177925"/>
            <a:ext cx="5183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cs typeface="Arial" charset="0"/>
              </a:rPr>
              <a:t>Комитет создан в </a:t>
            </a:r>
            <a:r>
              <a:rPr lang="ru-RU" sz="1600" b="1" dirty="0" smtClean="0">
                <a:cs typeface="Arial" charset="0"/>
              </a:rPr>
              <a:t>2004 году. </a:t>
            </a:r>
            <a:endParaRPr lang="ru-RU" sz="1600" b="1" dirty="0">
              <a:cs typeface="Arial" charset="0"/>
            </a:endParaRPr>
          </a:p>
          <a:p>
            <a:endParaRPr lang="ru-RU" sz="1600" b="1" dirty="0">
              <a:cs typeface="Arial" charset="0"/>
            </a:endParaRPr>
          </a:p>
          <a:p>
            <a:r>
              <a:rPr lang="ru-RU" sz="1600" b="1" dirty="0"/>
              <a:t>В работе Комитета РСПП принимает участие более 2500 экспертов из всех отраслей промышленности.</a:t>
            </a:r>
            <a:endParaRPr lang="ru-RU" sz="1600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3" y="1268760"/>
            <a:ext cx="2486079" cy="35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556792"/>
            <a:ext cx="77768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необходимо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обязательные стандарты.</a:t>
            </a:r>
          </a:p>
          <a:p>
            <a:pPr marL="342900" indent="-34290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обязательная сертификация продукции и нотификация органов по оценке соответствия.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38651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ПРЕДЛОЖЕНИЯ ПРЕДСТАВИТЕЛЕЙ ПРОМЫШЛЕННОСТИ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34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4205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Char char="-"/>
            </a:pPr>
            <a:endParaRPr lang="ru-RU" altLang="ru-RU" sz="2200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58942" y="620688"/>
            <a:ext cx="65775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В 1718 году Петр </a:t>
            </a:r>
            <a:r>
              <a:rPr lang="en-US" sz="2300" b="1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I </a:t>
            </a:r>
            <a:r>
              <a:rPr lang="ru-RU" sz="2300" b="1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 своим Указом запретил продажу </a:t>
            </a:r>
            <a:r>
              <a:rPr lang="ru-RU" sz="2300" b="1" dirty="0">
                <a:latin typeface="Comic Sans MS" panose="030F0702030302020204" pitchFamily="66" charset="0"/>
                <a:ea typeface="BatangChe" panose="02030609000101010101" pitchFamily="49" charset="-127"/>
              </a:rPr>
              <a:t>«нездорового съестного харча и мертвечины</a:t>
            </a:r>
            <a:r>
              <a:rPr lang="ru-RU" sz="2300" b="1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» и установил </a:t>
            </a:r>
            <a:r>
              <a:rPr lang="ru-RU" sz="2300" b="1" dirty="0">
                <a:latin typeface="Comic Sans MS" panose="030F0702030302020204" pitchFamily="66" charset="0"/>
                <a:ea typeface="BatangChe" panose="02030609000101010101" pitchFamily="49" charset="-127"/>
              </a:rPr>
              <a:t>жесткие меры наказания</a:t>
            </a:r>
            <a:r>
              <a:rPr lang="ru-RU" sz="2300" b="1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:</a:t>
            </a:r>
            <a:endParaRPr lang="ru-RU" sz="2300" b="1" dirty="0">
              <a:latin typeface="Comic Sans MS" panose="030F0702030302020204" pitchFamily="66" charset="0"/>
              <a:ea typeface="BatangChe" panose="02030609000101010101" pitchFamily="49" charset="-127"/>
            </a:endParaRPr>
          </a:p>
        </p:txBody>
      </p:sp>
      <p:pic>
        <p:nvPicPr>
          <p:cNvPr id="1026" name="Picture 2" descr="http://www.metronews.ru/_internal/gxml!0/2qijkhn0ctpwx8acoz5fxkpvtmr4nbh$cjf30biiv3p1lajidzcirkw57cqsy2c/untitled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1805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tvet.imgsmail.ru/download/519c48f28c19200b43b7e302e546d6e2_i-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1631358" cy="16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azdnik-shop.com.ua/4507-9900-thickbox/kandaly-bolschi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29046" r="5240" b="27297"/>
          <a:stretch/>
        </p:blipFill>
        <p:spPr bwMode="auto">
          <a:xfrm>
            <a:off x="179512" y="3952507"/>
            <a:ext cx="2324656" cy="11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5" y="2708920"/>
            <a:ext cx="54165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«за </a:t>
            </a:r>
            <a:r>
              <a:rPr lang="ru-RU" sz="2300" dirty="0">
                <a:latin typeface="Comic Sans MS" panose="030F0702030302020204" pitchFamily="66" charset="0"/>
                <a:ea typeface="BatangChe" panose="02030609000101010101" pitchFamily="49" charset="-127"/>
              </a:rPr>
              <a:t>первую вину будет бит </a:t>
            </a:r>
            <a:r>
              <a:rPr lang="ru-RU" sz="2300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кнутом»</a:t>
            </a:r>
            <a:endParaRPr lang="ru-RU" sz="2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769" y="4244557"/>
            <a:ext cx="54165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Comic Sans MS" panose="030F0702030302020204" pitchFamily="66" charset="0"/>
                <a:ea typeface="BatangChe" panose="02030609000101010101" pitchFamily="49" charset="-127"/>
              </a:rPr>
              <a:t>«за вторую — сослан на каторгу</a:t>
            </a:r>
            <a:r>
              <a:rPr lang="ru-RU" sz="2300" dirty="0" smtClean="0">
                <a:latin typeface="Comic Sans MS" panose="030F0702030302020204" pitchFamily="66" charset="0"/>
                <a:ea typeface="BatangChe" panose="02030609000101010101" pitchFamily="49" charset="-127"/>
              </a:rPr>
              <a:t>»</a:t>
            </a:r>
            <a:endParaRPr lang="ru-RU" sz="2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5651956"/>
            <a:ext cx="71660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Comic Sans MS" panose="030F0702030302020204" pitchFamily="66" charset="0"/>
                <a:ea typeface="BatangChe" panose="02030609000101010101" pitchFamily="49" charset="-127"/>
              </a:rPr>
              <a:t>«за третью — учинена будет смертная казнь»</a:t>
            </a:r>
            <a:endParaRPr lang="ru-RU" sz="2300" dirty="0"/>
          </a:p>
        </p:txBody>
      </p:sp>
      <p:pic>
        <p:nvPicPr>
          <p:cNvPr id="1038" name="Picture 14" descr="http://www.chitalnya.ru/upload3/887/38875194eea4f86b80ae5be4702e169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82707"/>
            <a:ext cx="1655215" cy="15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16717" y="-36095"/>
            <a:ext cx="1863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39786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00442" y="404664"/>
            <a:ext cx="8713788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4664"/>
            <a:ext cx="69847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\\Stor\ktr\Общая папка\МЕРОПРИЯТИЯ\2016\НРБ, 22 марта\Фото.Съезд\PyHRSRvHXVLPz1LTmnz7PRjkYvK3XU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325"/>
            <a:ext cx="9114230" cy="562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51521" y="228601"/>
            <a:ext cx="8568952" cy="89614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Съезд Российского союза промышленников и предпринимателей</a:t>
            </a:r>
            <a:endParaRPr lang="sl-SI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8032" y="595313"/>
            <a:ext cx="8964898" cy="49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4664"/>
            <a:ext cx="69847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ПРЕДЛОЖЕНИЯ  СЪЕЗДА  РСПП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36" y="980728"/>
            <a:ext cx="8568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1. Усилить </a:t>
            </a:r>
            <a:r>
              <a:rPr lang="ru-RU" sz="2400" b="1" dirty="0"/>
              <a:t>меры ответственности за совершаемые в </a:t>
            </a:r>
            <a:r>
              <a:rPr lang="ru-RU" sz="2400" b="1" dirty="0" smtClean="0"/>
              <a:t>процедуре оценке соответствия правонарушения </a:t>
            </a:r>
            <a:r>
              <a:rPr lang="ru-RU" sz="2400" b="1" dirty="0"/>
              <a:t>за счет введения новых составов в Кодекс об административных правонарушениях.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2532546"/>
            <a:ext cx="8640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2. Ввести </a:t>
            </a:r>
            <a:r>
              <a:rPr lang="ru-RU" sz="2400" b="1" dirty="0"/>
              <a:t>процедуры нотификации органов по оценке соответствия в области обязательной </a:t>
            </a:r>
            <a:r>
              <a:rPr lang="ru-RU" sz="2400" b="1" dirty="0" smtClean="0"/>
              <a:t>сертификации в России и странах ЕАЭС. </a:t>
            </a:r>
            <a:endParaRPr lang="ru-RU" sz="2400" b="1" dirty="0"/>
          </a:p>
          <a:p>
            <a:pPr lvl="0" algn="just"/>
            <a:r>
              <a:rPr lang="ru-RU" sz="2400" b="1" dirty="0" smtClean="0"/>
              <a:t>	3. Разработать </a:t>
            </a:r>
            <a:r>
              <a:rPr lang="ru-RU" sz="2400" b="1" dirty="0"/>
              <a:t>необходимые нормативно-правовые акты с целью создания института нотификации органов по оценке соответствия в области обязательной сертификации. Подготовить соответствующие </a:t>
            </a:r>
            <a:r>
              <a:rPr lang="ru-RU" sz="2400" b="1" dirty="0" smtClean="0"/>
              <a:t>изменения </a:t>
            </a:r>
            <a:r>
              <a:rPr lang="ru-RU" sz="2400" b="1" dirty="0"/>
              <a:t>в ФЗ 184  «О техническом регулировании» и акты ЕАЭС</a:t>
            </a:r>
            <a:r>
              <a:rPr lang="ru-RU" sz="2400" b="1" dirty="0" smtClean="0"/>
              <a:t>.</a:t>
            </a:r>
          </a:p>
          <a:p>
            <a:pPr lvl="0" algn="just"/>
            <a:r>
              <a:rPr lang="ru-RU" sz="2400" b="1" dirty="0" smtClean="0"/>
              <a:t>	4. Привлечь к работе правоохранительные органы.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514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12FAF"/>
                </a:solidFill>
              </a:rPr>
              <a:t>17 марта 2015 года подписан Меморандум о сотрудничестве между ЕЭК, </a:t>
            </a:r>
            <a:r>
              <a:rPr lang="ru-RU" sz="2400" b="1" dirty="0" err="1" smtClean="0">
                <a:solidFill>
                  <a:srgbClr val="112FAF"/>
                </a:solidFill>
              </a:rPr>
              <a:t>Роспотребнадзором</a:t>
            </a:r>
            <a:r>
              <a:rPr lang="ru-RU" sz="2400" b="1" dirty="0" smtClean="0">
                <a:solidFill>
                  <a:srgbClr val="112FAF"/>
                </a:solidFill>
              </a:rPr>
              <a:t> и РСПП</a:t>
            </a:r>
            <a:br>
              <a:rPr lang="ru-RU" sz="2400" b="1" dirty="0" smtClean="0">
                <a:solidFill>
                  <a:srgbClr val="112FAF"/>
                </a:solidFill>
              </a:rPr>
            </a:br>
            <a:r>
              <a:rPr lang="ru-RU" sz="2400" b="1" dirty="0" smtClean="0">
                <a:solidFill>
                  <a:srgbClr val="112FAF"/>
                </a:solidFill>
              </a:rPr>
              <a:t>по подготовке кадров</a:t>
            </a:r>
            <a:endParaRPr lang="ru-RU" sz="2400" b="1" dirty="0">
              <a:solidFill>
                <a:srgbClr val="112FAF"/>
              </a:solidFill>
            </a:endParaRPr>
          </a:p>
        </p:txBody>
      </p:sp>
      <p:pic>
        <p:nvPicPr>
          <p:cNvPr id="1026" name="Picture 2" descr="http://www.rgtr.ru/files/EVENT/2015/nrb_2015/_RSPP4508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4" y="1916832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10662" r="12198" b="3988"/>
          <a:stretch/>
        </p:blipFill>
        <p:spPr bwMode="auto">
          <a:xfrm>
            <a:off x="1295636" y="692696"/>
            <a:ext cx="6732748" cy="602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-2738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112FB0"/>
                </a:solidFill>
              </a:rPr>
              <a:t>www.rgtr.ru</a:t>
            </a:r>
            <a:endParaRPr lang="ru-RU" sz="4000" dirty="0">
              <a:solidFill>
                <a:srgbClr val="112F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86125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243282" y="3429000"/>
            <a:ext cx="46148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457596" y="4500570"/>
            <a:ext cx="4757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214678" y="5500702"/>
            <a:ext cx="4757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67971" y="1711325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1115616" y="647560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77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3-EDE9-42A9-8D73-0C3E39B09D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4158462" cy="18362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48680"/>
            <a:ext cx="4122458" cy="18362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852936"/>
            <a:ext cx="4392488" cy="12241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81128"/>
            <a:ext cx="8334926" cy="936104"/>
          </a:xfrm>
          <a:prstGeom prst="rect">
            <a:avLst/>
          </a:prstGeom>
          <a:solidFill>
            <a:srgbClr val="FE2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877272"/>
            <a:ext cx="8334926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677014"/>
            <a:ext cx="415846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Подкомиссия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по техническому регулированию, применению санитарных, ветеринарно-санитарных и фитосанитарных мер Правительственной комиссии по  экономическому развитию и интеграции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92696"/>
            <a:ext cx="408645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Консультативный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комитет по техническому регулированию, применению санитарных, ветеринарных и фитосанитарных мер при Коллегии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Евразийской экономической комиссии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009726"/>
            <a:ext cx="444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Совет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по техническому регулированию и стандартизации при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Минпромторге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548" y="4684182"/>
            <a:ext cx="79928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Комитет РСПП </a:t>
            </a:r>
            <a:r>
              <a:rPr lang="ru-RU" sz="2000" b="1" dirty="0"/>
              <a:t>по техническому регулированию, </a:t>
            </a:r>
            <a:r>
              <a:rPr lang="ru-RU" sz="2000" b="1" dirty="0" smtClean="0"/>
              <a:t>стандартизации </a:t>
            </a:r>
            <a:r>
              <a:rPr lang="ru-RU" sz="2000" b="1" dirty="0"/>
              <a:t>и оценке соответствия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057" y="587901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Межотраслевые советы по </a:t>
            </a:r>
            <a:r>
              <a:rPr lang="ru-RU" b="1" dirty="0"/>
              <a:t>техническому </a:t>
            </a:r>
            <a:r>
              <a:rPr lang="ru-RU" b="1" dirty="0" smtClean="0"/>
              <a:t>регулированию и стандартизации 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6501364" y="3258692"/>
            <a:ext cx="2160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133796" y="3258692"/>
            <a:ext cx="2160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247965" y="4086784"/>
            <a:ext cx="5040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5228363" y="2376594"/>
            <a:ext cx="4680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3302149" y="239459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4319101" y="5455807"/>
            <a:ext cx="3617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7400594" y="5455807"/>
            <a:ext cx="3617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1033026" y="5455807"/>
            <a:ext cx="3617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7379" y="866586"/>
            <a:ext cx="8123405" cy="762214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710822" y="455084"/>
            <a:ext cx="1227237" cy="614995"/>
            <a:chOff x="4320" y="1152"/>
            <a:chExt cx="414" cy="402"/>
          </a:xfrm>
        </p:grpSpPr>
        <p:sp>
          <p:nvSpPr>
            <p:cNvPr id="6164" name="AutoShape 8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FFF00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Freeform 9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0" name="Rectangle 10"/>
          <p:cNvSpPr>
            <a:spLocks noChangeArrowheads="1"/>
          </p:cNvSpPr>
          <p:nvPr/>
        </p:nvSpPr>
        <p:spPr bwMode="gray">
          <a:xfrm>
            <a:off x="589379" y="517892"/>
            <a:ext cx="1470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НАЦ ПАЛАТА </a:t>
            </a:r>
          </a:p>
          <a:p>
            <a:pPr algn="ctr"/>
            <a:r>
              <a:rPr lang="ru-RU" sz="1400" b="1" dirty="0" smtClean="0"/>
              <a:t>КАЗАХСТАНА</a:t>
            </a:r>
            <a:endParaRPr lang="en-US" sz="1400" b="1" dirty="0"/>
          </a:p>
        </p:txBody>
      </p:sp>
      <p:grpSp>
        <p:nvGrpSpPr>
          <p:cNvPr id="6151" name="Group 11"/>
          <p:cNvGrpSpPr>
            <a:grpSpLocks/>
          </p:cNvGrpSpPr>
          <p:nvPr/>
        </p:nvGrpSpPr>
        <p:grpSpPr bwMode="auto">
          <a:xfrm>
            <a:off x="3852155" y="350092"/>
            <a:ext cx="1182241" cy="621324"/>
            <a:chOff x="4320" y="1152"/>
            <a:chExt cx="414" cy="402"/>
          </a:xfrm>
        </p:grpSpPr>
        <p:sp>
          <p:nvSpPr>
            <p:cNvPr id="6162" name="AutoShape 12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FE2F2A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Freeform 13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E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52" name="Group 14"/>
          <p:cNvGrpSpPr>
            <a:grpSpLocks/>
          </p:cNvGrpSpPr>
          <p:nvPr/>
        </p:nvGrpSpPr>
        <p:grpSpPr bwMode="auto">
          <a:xfrm>
            <a:off x="7025407" y="412526"/>
            <a:ext cx="1199722" cy="682893"/>
            <a:chOff x="4320" y="1152"/>
            <a:chExt cx="414" cy="402"/>
          </a:xfrm>
        </p:grpSpPr>
        <p:sp>
          <p:nvSpPr>
            <p:cNvPr id="6160" name="AutoShape 15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rgbClr val="3CD877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Freeform 16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41 w 596"/>
                <a:gd name="T1" fmla="*/ 0 h 598"/>
                <a:gd name="T2" fmla="*/ 0 w 596"/>
                <a:gd name="T3" fmla="*/ 40 h 598"/>
                <a:gd name="T4" fmla="*/ 0 w 596"/>
                <a:gd name="T5" fmla="*/ 198 h 598"/>
                <a:gd name="T6" fmla="*/ 56 w 596"/>
                <a:gd name="T7" fmla="*/ 58 h 598"/>
                <a:gd name="T8" fmla="*/ 204 w 596"/>
                <a:gd name="T9" fmla="*/ 0 h 598"/>
                <a:gd name="T10" fmla="*/ 4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3CD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3" name="Rectangle 17"/>
          <p:cNvSpPr>
            <a:spLocks noChangeArrowheads="1"/>
          </p:cNvSpPr>
          <p:nvPr/>
        </p:nvSpPr>
        <p:spPr bwMode="gray">
          <a:xfrm>
            <a:off x="3926768" y="517892"/>
            <a:ext cx="103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РСПП</a:t>
            </a:r>
            <a:endParaRPr lang="en-US" b="1" dirty="0"/>
          </a:p>
        </p:txBody>
      </p:sp>
      <p:sp>
        <p:nvSpPr>
          <p:cNvPr id="6154" name="Rectangle 18"/>
          <p:cNvSpPr>
            <a:spLocks noChangeArrowheads="1"/>
          </p:cNvSpPr>
          <p:nvPr/>
        </p:nvSpPr>
        <p:spPr bwMode="gray">
          <a:xfrm>
            <a:off x="7025407" y="602084"/>
            <a:ext cx="12477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БелАПП</a:t>
            </a:r>
            <a:endParaRPr lang="en-US" b="1" dirty="0"/>
          </a:p>
        </p:txBody>
      </p:sp>
      <p:sp>
        <p:nvSpPr>
          <p:cNvPr id="6155" name="Freeform 5"/>
          <p:cNvSpPr>
            <a:spLocks/>
          </p:cNvSpPr>
          <p:nvPr/>
        </p:nvSpPr>
        <p:spPr bwMode="gray">
          <a:xfrm>
            <a:off x="4297881" y="1628800"/>
            <a:ext cx="291998" cy="432048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156" name="AutoShape 2"/>
          <p:cNvSpPr>
            <a:spLocks noChangeArrowheads="1"/>
          </p:cNvSpPr>
          <p:nvPr/>
        </p:nvSpPr>
        <p:spPr bwMode="ltGray">
          <a:xfrm>
            <a:off x="589379" y="2144758"/>
            <a:ext cx="8001000" cy="136815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57150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Text Box 22"/>
          <p:cNvSpPr txBox="1">
            <a:spLocks noChangeArrowheads="1"/>
          </p:cNvSpPr>
          <p:nvPr/>
        </p:nvSpPr>
        <p:spPr bwMode="gray">
          <a:xfrm>
            <a:off x="1235290" y="999687"/>
            <a:ext cx="6187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b="1" dirty="0" smtClean="0"/>
              <a:t>СОГЛАШЕНИЕ О СОТРУДНИЧЕСТВЕ ПО ТЕХНИЧЕСКОМУ РЕГУЛИРОВАНИЮ (15 марта 2011 г.) </a:t>
            </a:r>
            <a:endParaRPr lang="en-US" sz="1300" b="1" dirty="0"/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gray">
          <a:xfrm>
            <a:off x="660816" y="2144758"/>
            <a:ext cx="7858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МЕМОРАНДУМ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сотрудничестве между Евразийской экономической комиссией и Белорусско-Казахстанско-Российским Бизнес-диалогом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июня 2012 г.)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53200" y="3512908"/>
            <a:ext cx="273357" cy="852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627784" y="3939006"/>
            <a:ext cx="1886883" cy="210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4633279" y="3916540"/>
            <a:ext cx="1782321" cy="232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49336" y="4365103"/>
            <a:ext cx="8481085" cy="2304257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easc.org.by/images/f-RU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73" y="4960421"/>
            <a:ext cx="1391390" cy="8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asc.org.by/images/f-KUR.gif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04" y="3772397"/>
            <a:ext cx="878888" cy="5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easc.org.by/images/f-KUR.gif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48" y="4953589"/>
            <a:ext cx="1371000" cy="8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asc.org.by/images/f-KAZ.gif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96" y="4976094"/>
            <a:ext cx="1364942" cy="8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sc.org.by/images/f-ARM.gif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71" y="3772397"/>
            <a:ext cx="939986" cy="5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www.easc.org.by/images/f-ARM.gif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49" y="4969521"/>
            <a:ext cx="1425194" cy="8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asc.org.by/images/f-BLR.gif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19" y="5017075"/>
            <a:ext cx="1336323" cy="7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93222" y="5877272"/>
            <a:ext cx="713190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ДЕЛОВОЙ СОВЕТ ЕАЭС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379" y="3773823"/>
            <a:ext cx="1562474" cy="519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0392" y="3772397"/>
            <a:ext cx="1584176" cy="520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68" y="116632"/>
            <a:ext cx="88096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ЭКСПЕРТОВ КОМИТЕТА РСПП  В 2016 ГОДУ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03848" y="1558302"/>
            <a:ext cx="5555456" cy="2160240"/>
          </a:xfrm>
        </p:spPr>
        <p:txBody>
          <a:bodyPr anchor="t"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600" b="1" dirty="0" smtClean="0"/>
              <a:t>	</a:t>
            </a:r>
            <a:r>
              <a:rPr lang="ru-RU" sz="11200" b="1" dirty="0" smtClean="0"/>
              <a:t>Более 2500 экспертов Комитета РСПП  приняли участие в </a:t>
            </a:r>
            <a:r>
              <a:rPr lang="ru-RU" sz="11200" b="1" dirty="0"/>
              <a:t>обсуждении</a:t>
            </a:r>
            <a:r>
              <a:rPr lang="ru-RU" sz="11200" b="1" dirty="0" smtClean="0"/>
              <a:t> более 40 </a:t>
            </a:r>
            <a:r>
              <a:rPr lang="ru-RU" sz="11200" b="1" dirty="0"/>
              <a:t>проектов нормативных правовых </a:t>
            </a:r>
            <a:r>
              <a:rPr lang="ru-RU" sz="11200" b="1" dirty="0" smtClean="0"/>
              <a:t>актов</a:t>
            </a:r>
            <a:r>
              <a:rPr lang="ru-RU" sz="8600" b="1" dirty="0" smtClean="0"/>
              <a:t>. </a:t>
            </a:r>
            <a:endParaRPr lang="ru-RU" sz="8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xiaomivip.magaz1n.ru/uploads/f53d866691a90418a786/pictures/ab2650be0d5497360824652242b51b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48977"/>
            <a:ext cx="3017540" cy="20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334" y="4133398"/>
            <a:ext cx="842493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800" b="1" dirty="0" smtClean="0"/>
              <a:t>Из </a:t>
            </a:r>
            <a:r>
              <a:rPr lang="ru-RU" sz="2800" b="1" dirty="0"/>
              <a:t>них 21 в рамках официальной процедуры оценки регулирующего воздействия. Всего от членов Комитета получено, обработано и направлено в органы власти более 220 экспертных заключений.</a:t>
            </a:r>
          </a:p>
        </p:txBody>
      </p:sp>
    </p:spTree>
    <p:extLst>
      <p:ext uri="{BB962C8B-B14F-4D97-AF65-F5344CB8AC3E}">
        <p14:creationId xmlns:p14="http://schemas.microsoft.com/office/powerpoint/2010/main" val="23150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162-ФЗ «О стандартизации в РФ»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3998" cy="4911741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Статья 27. Применение ссылок на национальные стандарты и информационно-технические справочники в нормативных правовых актах </a:t>
            </a:r>
            <a:endParaRPr lang="ru-RU" sz="3200" b="1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1. Нормативные правовые акты могут содержать ссылки на официально опубликованные национальные стандарты и информационно-технические справочники.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0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162-ФЗ «О стандартизации в РФ»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3998" cy="4911741"/>
          </a:xfrm>
        </p:spPr>
        <p:txBody>
          <a:bodyPr anchor="t">
            <a:normAutofit fontScale="77500" lnSpcReduction="20000"/>
          </a:bodyPr>
          <a:lstStyle/>
          <a:p>
            <a:r>
              <a:rPr lang="ru-RU" sz="3600" b="1" dirty="0"/>
              <a:t>Статья 26. </a:t>
            </a:r>
            <a:r>
              <a:rPr lang="ru-RU" sz="3600" dirty="0"/>
              <a:t>Общие правила применения документов национальной системы стандартизации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3600" dirty="0"/>
              <a:t>Применение национального стандарта является </a:t>
            </a:r>
            <a:r>
              <a:rPr lang="ru-RU" sz="3600" b="1" u="sng" dirty="0"/>
              <a:t>обязательным</a:t>
            </a:r>
            <a:r>
              <a:rPr lang="ru-RU" sz="3600" b="1" dirty="0"/>
              <a:t> </a:t>
            </a:r>
            <a:r>
              <a:rPr lang="ru-RU" sz="3600" b="1" dirty="0" smtClean="0"/>
              <a:t> </a:t>
            </a:r>
            <a:r>
              <a:rPr lang="ru-RU" sz="3600" dirty="0" smtClean="0"/>
              <a:t>для </a:t>
            </a:r>
            <a:r>
              <a:rPr lang="ru-RU" sz="3600" dirty="0"/>
              <a:t>изготовителя и (или) исполнителя в случае публичного заявления о соответствии продукции национальному стандарту, в том числе в случае применения обозначения национального стандарта в маркировке, в эксплуатационной или иной документации, и (или) маркировки продукции знаком национальной системы стандартизации.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40815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8032" y="595313"/>
            <a:ext cx="8964898" cy="49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4664"/>
            <a:ext cx="69847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 ГОСУДАРСТВЕННЫХ ЗАКУПКАХ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36" y="980728"/>
            <a:ext cx="85684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   </a:t>
            </a:r>
            <a:r>
              <a:rPr lang="ru-RU" sz="2400" b="1" dirty="0"/>
              <a:t>  С 1 июля 2016 года использование национальных стандартов в сфере закупок станет обязательным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ВНЕСЕНЫ ИЗМЕНЕНИЯ:</a:t>
            </a:r>
          </a:p>
          <a:p>
            <a:pPr algn="just"/>
            <a:r>
              <a:rPr lang="ru-RU" sz="2400" b="1" dirty="0" smtClean="0"/>
              <a:t>№</a:t>
            </a:r>
            <a:r>
              <a:rPr lang="ru-RU" sz="2400" b="1" dirty="0"/>
              <a:t> 44-ФЗ «О 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2400" b="1" dirty="0" smtClean="0"/>
              <a:t>»; </a:t>
            </a:r>
            <a:r>
              <a:rPr lang="ru-RU" sz="2400" b="1" dirty="0"/>
              <a:t> </a:t>
            </a:r>
            <a:r>
              <a:rPr lang="ru-RU" sz="2400" b="1" dirty="0" smtClean="0"/>
              <a:t>	</a:t>
            </a:r>
          </a:p>
          <a:p>
            <a:pPr algn="just"/>
            <a:r>
              <a:rPr lang="ru-RU" sz="2400" b="1" dirty="0" smtClean="0"/>
              <a:t>№</a:t>
            </a:r>
            <a:r>
              <a:rPr lang="ru-RU" sz="2400" b="1" dirty="0"/>
              <a:t> 223-ФЗ «О  закупках товаров, работ, услуг отдельными видами юридических </a:t>
            </a:r>
            <a:r>
              <a:rPr lang="ru-RU" sz="2400" b="1" dirty="0" smtClean="0"/>
              <a:t>лиц».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dirty="0"/>
              <a:t>     </a:t>
            </a:r>
            <a:r>
              <a:rPr lang="ru-RU" sz="2400" b="1" dirty="0"/>
              <a:t>При осуществлении закупок по </a:t>
            </a:r>
            <a:r>
              <a:rPr lang="ru-RU" sz="2400" b="1" u="sng" dirty="0">
                <a:hlinkClick r:id="rId2"/>
              </a:rPr>
              <a:t>44-ФЗ</a:t>
            </a:r>
            <a:r>
              <a:rPr lang="ru-RU" sz="2400" b="1" dirty="0"/>
              <a:t> и </a:t>
            </a:r>
            <a:r>
              <a:rPr lang="ru-RU" sz="2400" b="1" u="sng" dirty="0">
                <a:hlinkClick r:id="rId3"/>
              </a:rPr>
              <a:t>223-ФЗ</a:t>
            </a:r>
            <a:r>
              <a:rPr lang="ru-RU" sz="2400" b="1" dirty="0"/>
              <a:t> заказчики будут обязаны при описании объекта закупки использовать документы национальной системы стандартизации.</a:t>
            </a:r>
            <a:br>
              <a:rPr lang="ru-RU" sz="2400" b="1" dirty="0"/>
            </a:br>
            <a:r>
              <a:rPr lang="ru-RU" sz="2400" b="1" dirty="0"/>
              <a:t>Если заказчиком </a:t>
            </a:r>
            <a:r>
              <a:rPr lang="ru-RU" sz="2400" b="1" dirty="0" smtClean="0"/>
              <a:t>не </a:t>
            </a:r>
            <a:r>
              <a:rPr lang="ru-RU" sz="2400" b="1" dirty="0"/>
              <a:t>используются </a:t>
            </a:r>
            <a:r>
              <a:rPr lang="ru-RU" sz="2400" b="1" dirty="0" smtClean="0"/>
              <a:t>ссылки на стандарты, то</a:t>
            </a:r>
            <a:r>
              <a:rPr lang="ru-RU" sz="2400" b="1" dirty="0"/>
              <a:t> должно содержаться </a:t>
            </a:r>
            <a:r>
              <a:rPr lang="ru-RU" sz="2400" b="1" dirty="0" smtClean="0"/>
              <a:t>обоснование.</a:t>
            </a:r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2532546"/>
            <a:ext cx="864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58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khakyanMK\Desktop\Весы-Беранж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6" t="21025" r="4650" b="15802"/>
          <a:stretch/>
        </p:blipFill>
        <p:spPr bwMode="auto">
          <a:xfrm>
            <a:off x="2159732" y="2861564"/>
            <a:ext cx="4608512" cy="25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0493" y="5310464"/>
            <a:ext cx="576064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 smtClean="0">
                <a:solidFill>
                  <a:srgbClr val="654321"/>
                </a:solidFill>
                <a:latin typeface="Arial Black" panose="020B0A04020102020204" pitchFamily="34" charset="0"/>
              </a:rPr>
              <a:t>ГОСУДАРСТВО</a:t>
            </a:r>
          </a:p>
          <a:p>
            <a:pPr algn="ctr"/>
            <a:r>
              <a:rPr lang="ru-RU" sz="2400" dirty="0" err="1" smtClean="0">
                <a:solidFill>
                  <a:srgbClr val="654321"/>
                </a:solidFill>
                <a:latin typeface="Arial Black" panose="020B0A04020102020204" pitchFamily="34" charset="0"/>
              </a:rPr>
              <a:t>Росстандарт</a:t>
            </a:r>
            <a:r>
              <a:rPr lang="ru-RU" sz="2400" dirty="0" smtClean="0">
                <a:solidFill>
                  <a:srgbClr val="654321"/>
                </a:solidFill>
                <a:latin typeface="Arial Black" panose="020B0A04020102020204" pitchFamily="34" charset="0"/>
              </a:rPr>
              <a:t>, Министерства </a:t>
            </a:r>
            <a:endParaRPr lang="ru-RU" sz="2400" dirty="0">
              <a:solidFill>
                <a:srgbClr val="65432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5626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Интересы и запросы потребителя (заказчика)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5626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Интересы и возможности производителя (исполнителя)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3" y="242645"/>
            <a:ext cx="8424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БАЛАНС ИНТЕРЕСОВ ПРИ РАЗРАБОТКЕ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СТАНДАРТОВ И СВОДОВ ПРАВИЛ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37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976</Words>
  <Application>Microsoft Office PowerPoint</Application>
  <PresentationFormat>Экран (4:3)</PresentationFormat>
  <Paragraphs>190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2004 -  КОМИТЕТУ РСПП 12 ЛЕТ  - 2016  УЧАСТИЕ ПРЕДПРИНИМАТЕЛЬСКОГО СООБЩЕСТВА В СОЗДАНИИ СИСТЕМЫ ТЕХНИЧЕСКОГО РЕГУЛИРОВАНИЯ ЕАЭС</vt:lpstr>
      <vt:lpstr>РАБОТА КОМИТЕТА РСПП ПО ТЕХНИЧЕСКОМУ РЕГУЛИРОВАНИЮ, СТАНДАРТИЗАЦИИ И ОЦЕНКЕ СООТВЕТСТВИЯ</vt:lpstr>
      <vt:lpstr>Презентация PowerPoint</vt:lpstr>
      <vt:lpstr>Презентация PowerPoint</vt:lpstr>
      <vt:lpstr> РАБОТА ЭКСПЕРТОВ КОМИТЕТА РСПП  В 2016 ГОДУ </vt:lpstr>
      <vt:lpstr> 162-ФЗ «О стандартизации в РФ» </vt:lpstr>
      <vt:lpstr> 162-ФЗ «О стандартизации в РФ» </vt:lpstr>
      <vt:lpstr>Презентация PowerPoint</vt:lpstr>
      <vt:lpstr>Презентация PowerPoint</vt:lpstr>
      <vt:lpstr>ФИНАНСИРОВАНИЕ СТАНДАРТИЗАЦИИ БЮДЖЕТОМ И ПРОМЫШЛЕННОСТЬЮ</vt:lpstr>
      <vt:lpstr>Презентация PowerPoint</vt:lpstr>
      <vt:lpstr>Презентация PowerPoint</vt:lpstr>
      <vt:lpstr>Стандартизация – обоюдоострое оружие</vt:lpstr>
      <vt:lpstr>Презентация PowerPoint</vt:lpstr>
      <vt:lpstr>Презентация PowerPoint</vt:lpstr>
      <vt:lpstr>Презентация PowerPoint</vt:lpstr>
      <vt:lpstr>Презентация PowerPoint</vt:lpstr>
      <vt:lpstr> Обращение предприятий в Комитет по вопросам фальсификата и контрафакта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17 марта 2015 года подписан Меморандум о сотрудничестве между ЕЭК, Роспотребнадзором и РСПП по подготовке кадров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Реформирование системы технического регулирования</dc:title>
  <dc:creator>user</dc:creator>
  <cp:lastModifiedBy>Лоцманов Андрей Николаевич</cp:lastModifiedBy>
  <cp:revision>189</cp:revision>
  <dcterms:created xsi:type="dcterms:W3CDTF">2014-05-23T08:41:31Z</dcterms:created>
  <dcterms:modified xsi:type="dcterms:W3CDTF">2016-11-08T13:24:02Z</dcterms:modified>
</cp:coreProperties>
</file>