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11"/>
  </p:notesMasterIdLst>
  <p:handoutMasterIdLst>
    <p:handoutMasterId r:id="rId12"/>
  </p:handoutMasterIdLst>
  <p:sldIdLst>
    <p:sldId id="350" r:id="rId2"/>
    <p:sldId id="485" r:id="rId3"/>
    <p:sldId id="477" r:id="rId4"/>
    <p:sldId id="481" r:id="rId5"/>
    <p:sldId id="478" r:id="rId6"/>
    <p:sldId id="476" r:id="rId7"/>
    <p:sldId id="487" r:id="rId8"/>
    <p:sldId id="486" r:id="rId9"/>
    <p:sldId id="484" r:id="rId10"/>
  </p:sldIdLst>
  <p:sldSz cx="9144000" cy="5143500" type="screen16x9"/>
  <p:notesSz cx="6797675" cy="9928225"/>
  <p:defaultTextStyle>
    <a:defPPr>
      <a:defRPr lang="ru-RU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1159CD"/>
    <a:srgbClr val="FF7C80"/>
    <a:srgbClr val="E9EDF4"/>
    <a:srgbClr val="D0D8E8"/>
    <a:srgbClr val="D0D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7687" autoAdjust="0"/>
  </p:normalViewPr>
  <p:slideViewPr>
    <p:cSldViewPr>
      <p:cViewPr>
        <p:scale>
          <a:sx n="100" d="100"/>
          <a:sy n="100" d="100"/>
        </p:scale>
        <p:origin x="-2334" y="-942"/>
      </p:cViewPr>
      <p:guideLst>
        <p:guide orient="horz" pos="804"/>
        <p:guide pos="19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1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702612-52B4-4752-A024-EA86B6245550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66B05356-5BDB-455C-9D99-1BA9543AA7C4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ru-RU" sz="1600" b="1" dirty="0" smtClean="0"/>
            <a:t>Повышение качества услуг по оценке соответствия</a:t>
          </a:r>
          <a:endParaRPr lang="ru-RU" sz="1600" b="1" dirty="0"/>
        </a:p>
      </dgm:t>
    </dgm:pt>
    <dgm:pt modelId="{2BE9773D-C5C9-422B-80E1-27AAC6A43FCD}" type="parTrans" cxnId="{3058362F-B1A5-463B-877F-6BA4BE341FC4}">
      <dgm:prSet/>
      <dgm:spPr/>
      <dgm:t>
        <a:bodyPr/>
        <a:lstStyle/>
        <a:p>
          <a:endParaRPr lang="ru-RU"/>
        </a:p>
      </dgm:t>
    </dgm:pt>
    <dgm:pt modelId="{DBE1798C-A732-4EC9-BD86-EA1832F23A5D}" type="sibTrans" cxnId="{3058362F-B1A5-463B-877F-6BA4BE341FC4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ru-RU"/>
        </a:p>
      </dgm:t>
    </dgm:pt>
    <dgm:pt modelId="{CD28AD47-D821-44FC-BD95-AE17FC34EE69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ru-RU" sz="1600" b="1" dirty="0" smtClean="0"/>
            <a:t>Борьба с недобросовестными компаниями</a:t>
          </a:r>
          <a:endParaRPr lang="ru-RU" sz="1600" b="1" dirty="0"/>
        </a:p>
      </dgm:t>
    </dgm:pt>
    <dgm:pt modelId="{1864431C-37FA-4CC5-B2DB-9254A25DCA1B}" type="parTrans" cxnId="{21E93B8C-7667-461D-8B30-F82A48F2F92D}">
      <dgm:prSet/>
      <dgm:spPr/>
      <dgm:t>
        <a:bodyPr/>
        <a:lstStyle/>
        <a:p>
          <a:endParaRPr lang="ru-RU"/>
        </a:p>
      </dgm:t>
    </dgm:pt>
    <dgm:pt modelId="{D56D3786-E9CD-4502-BEB9-50B8A9FC674E}" type="sibTrans" cxnId="{21E93B8C-7667-461D-8B30-F82A48F2F92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ru-RU"/>
        </a:p>
      </dgm:t>
    </dgm:pt>
    <dgm:pt modelId="{A8AF9542-B9DE-48F3-8604-6DF6588C33E8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ru-RU" dirty="0" smtClean="0"/>
            <a:t>Защита рынка от небезопасной продукции</a:t>
          </a:r>
          <a:endParaRPr lang="ru-RU" dirty="0"/>
        </a:p>
      </dgm:t>
    </dgm:pt>
    <dgm:pt modelId="{9CDE822D-0179-4105-B167-B11C978D8C24}" type="parTrans" cxnId="{78D895B1-71AE-4BF6-AF8B-286E3C96C61A}">
      <dgm:prSet/>
      <dgm:spPr/>
      <dgm:t>
        <a:bodyPr/>
        <a:lstStyle/>
        <a:p>
          <a:endParaRPr lang="ru-RU"/>
        </a:p>
      </dgm:t>
    </dgm:pt>
    <dgm:pt modelId="{3311F082-00DB-45B2-A6F0-B95CA13C989E}" type="sibTrans" cxnId="{78D895B1-71AE-4BF6-AF8B-286E3C96C61A}">
      <dgm:prSet/>
      <dgm:spPr/>
      <dgm:t>
        <a:bodyPr/>
        <a:lstStyle/>
        <a:p>
          <a:endParaRPr lang="ru-RU"/>
        </a:p>
      </dgm:t>
    </dgm:pt>
    <dgm:pt modelId="{72A3CE48-0383-4922-9D21-331D51CDD434}" type="pres">
      <dgm:prSet presAssocID="{0C702612-52B4-4752-A024-EA86B6245550}" presName="Name0" presStyleCnt="0">
        <dgm:presLayoutVars>
          <dgm:dir/>
          <dgm:resizeHandles val="exact"/>
        </dgm:presLayoutVars>
      </dgm:prSet>
      <dgm:spPr/>
    </dgm:pt>
    <dgm:pt modelId="{03D078FE-87A0-41E4-9EB7-ADFE913B5420}" type="pres">
      <dgm:prSet presAssocID="{0C702612-52B4-4752-A024-EA86B6245550}" presName="vNodes" presStyleCnt="0"/>
      <dgm:spPr/>
    </dgm:pt>
    <dgm:pt modelId="{3733C091-396F-4DA3-9927-A6AB7412E6A3}" type="pres">
      <dgm:prSet presAssocID="{66B05356-5BDB-455C-9D99-1BA9543AA7C4}" presName="node" presStyleLbl="node1" presStyleIdx="0" presStyleCnt="3" custScaleX="229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2D97D-D0C3-4F09-9578-2A1AC1512A52}" type="pres">
      <dgm:prSet presAssocID="{DBE1798C-A732-4EC9-BD86-EA1832F23A5D}" presName="spacerT" presStyleCnt="0"/>
      <dgm:spPr/>
    </dgm:pt>
    <dgm:pt modelId="{1BE09FE7-42FB-4B5D-887D-C531FA9DC7A0}" type="pres">
      <dgm:prSet presAssocID="{DBE1798C-A732-4EC9-BD86-EA1832F23A5D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A1AF63F-2F68-4036-94A3-EC037765CAE6}" type="pres">
      <dgm:prSet presAssocID="{DBE1798C-A732-4EC9-BD86-EA1832F23A5D}" presName="spacerB" presStyleCnt="0"/>
      <dgm:spPr/>
    </dgm:pt>
    <dgm:pt modelId="{578868C1-AD67-4136-9FF3-6344A8832149}" type="pres">
      <dgm:prSet presAssocID="{CD28AD47-D821-44FC-BD95-AE17FC34EE69}" presName="node" presStyleLbl="node1" presStyleIdx="1" presStyleCnt="3" custScaleX="229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6BEFE-5528-4F20-8194-2A3FD1FE7715}" type="pres">
      <dgm:prSet presAssocID="{0C702612-52B4-4752-A024-EA86B6245550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55C8C993-127A-4279-B22B-4BA5A4A06717}" type="pres">
      <dgm:prSet presAssocID="{0C702612-52B4-4752-A024-EA86B624555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FEC440F-80E3-4E39-922A-B058A071EC2F}" type="pres">
      <dgm:prSet presAssocID="{0C702612-52B4-4752-A024-EA86B6245550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E93B8C-7667-461D-8B30-F82A48F2F92D}" srcId="{0C702612-52B4-4752-A024-EA86B6245550}" destId="{CD28AD47-D821-44FC-BD95-AE17FC34EE69}" srcOrd="1" destOrd="0" parTransId="{1864431C-37FA-4CC5-B2DB-9254A25DCA1B}" sibTransId="{D56D3786-E9CD-4502-BEB9-50B8A9FC674E}"/>
    <dgm:cxn modelId="{543EF8F2-B66F-4D44-A74B-5781A9C16540}" type="presOf" srcId="{DBE1798C-A732-4EC9-BD86-EA1832F23A5D}" destId="{1BE09FE7-42FB-4B5D-887D-C531FA9DC7A0}" srcOrd="0" destOrd="0" presId="urn:microsoft.com/office/officeart/2005/8/layout/equation2"/>
    <dgm:cxn modelId="{E7F134B7-7E93-4549-A8C2-11B4B1D0E502}" type="presOf" srcId="{D56D3786-E9CD-4502-BEB9-50B8A9FC674E}" destId="{55C8C993-127A-4279-B22B-4BA5A4A06717}" srcOrd="1" destOrd="0" presId="urn:microsoft.com/office/officeart/2005/8/layout/equation2"/>
    <dgm:cxn modelId="{A2EEC267-35F3-4AE8-B8B0-7A0CA9E44812}" type="presOf" srcId="{0C702612-52B4-4752-A024-EA86B6245550}" destId="{72A3CE48-0383-4922-9D21-331D51CDD434}" srcOrd="0" destOrd="0" presId="urn:microsoft.com/office/officeart/2005/8/layout/equation2"/>
    <dgm:cxn modelId="{203C0706-A591-486F-9757-4DAE285C633F}" type="presOf" srcId="{CD28AD47-D821-44FC-BD95-AE17FC34EE69}" destId="{578868C1-AD67-4136-9FF3-6344A8832149}" srcOrd="0" destOrd="0" presId="urn:microsoft.com/office/officeart/2005/8/layout/equation2"/>
    <dgm:cxn modelId="{33A0BE83-DED8-4008-B245-5CD2E053CE8B}" type="presOf" srcId="{A8AF9542-B9DE-48F3-8604-6DF6588C33E8}" destId="{0FEC440F-80E3-4E39-922A-B058A071EC2F}" srcOrd="0" destOrd="0" presId="urn:microsoft.com/office/officeart/2005/8/layout/equation2"/>
    <dgm:cxn modelId="{3F54D036-BC42-4334-9B1B-71DADEACC599}" type="presOf" srcId="{66B05356-5BDB-455C-9D99-1BA9543AA7C4}" destId="{3733C091-396F-4DA3-9927-A6AB7412E6A3}" srcOrd="0" destOrd="0" presId="urn:microsoft.com/office/officeart/2005/8/layout/equation2"/>
    <dgm:cxn modelId="{3058362F-B1A5-463B-877F-6BA4BE341FC4}" srcId="{0C702612-52B4-4752-A024-EA86B6245550}" destId="{66B05356-5BDB-455C-9D99-1BA9543AA7C4}" srcOrd="0" destOrd="0" parTransId="{2BE9773D-C5C9-422B-80E1-27AAC6A43FCD}" sibTransId="{DBE1798C-A732-4EC9-BD86-EA1832F23A5D}"/>
    <dgm:cxn modelId="{775D4674-B5EB-4C48-82D7-3E78D3A3732A}" type="presOf" srcId="{D56D3786-E9CD-4502-BEB9-50B8A9FC674E}" destId="{1EF6BEFE-5528-4F20-8194-2A3FD1FE7715}" srcOrd="0" destOrd="0" presId="urn:microsoft.com/office/officeart/2005/8/layout/equation2"/>
    <dgm:cxn modelId="{78D895B1-71AE-4BF6-AF8B-286E3C96C61A}" srcId="{0C702612-52B4-4752-A024-EA86B6245550}" destId="{A8AF9542-B9DE-48F3-8604-6DF6588C33E8}" srcOrd="2" destOrd="0" parTransId="{9CDE822D-0179-4105-B167-B11C978D8C24}" sibTransId="{3311F082-00DB-45B2-A6F0-B95CA13C989E}"/>
    <dgm:cxn modelId="{3BABBFEF-30F4-4A18-AE40-B9AB0FCFBF6E}" type="presParOf" srcId="{72A3CE48-0383-4922-9D21-331D51CDD434}" destId="{03D078FE-87A0-41E4-9EB7-ADFE913B5420}" srcOrd="0" destOrd="0" presId="urn:microsoft.com/office/officeart/2005/8/layout/equation2"/>
    <dgm:cxn modelId="{B0945EFB-9B11-4A07-B71B-03958B05301C}" type="presParOf" srcId="{03D078FE-87A0-41E4-9EB7-ADFE913B5420}" destId="{3733C091-396F-4DA3-9927-A6AB7412E6A3}" srcOrd="0" destOrd="0" presId="urn:microsoft.com/office/officeart/2005/8/layout/equation2"/>
    <dgm:cxn modelId="{7C4764EF-AC84-48E1-BC64-F5CF332D0CAE}" type="presParOf" srcId="{03D078FE-87A0-41E4-9EB7-ADFE913B5420}" destId="{CD32D97D-D0C3-4F09-9578-2A1AC1512A52}" srcOrd="1" destOrd="0" presId="urn:microsoft.com/office/officeart/2005/8/layout/equation2"/>
    <dgm:cxn modelId="{599E9562-B792-4403-B4CE-8D9B20EAF6BF}" type="presParOf" srcId="{03D078FE-87A0-41E4-9EB7-ADFE913B5420}" destId="{1BE09FE7-42FB-4B5D-887D-C531FA9DC7A0}" srcOrd="2" destOrd="0" presId="urn:microsoft.com/office/officeart/2005/8/layout/equation2"/>
    <dgm:cxn modelId="{80981784-0747-4D1C-B522-9E91581617A4}" type="presParOf" srcId="{03D078FE-87A0-41E4-9EB7-ADFE913B5420}" destId="{5A1AF63F-2F68-4036-94A3-EC037765CAE6}" srcOrd="3" destOrd="0" presId="urn:microsoft.com/office/officeart/2005/8/layout/equation2"/>
    <dgm:cxn modelId="{88C453E1-DE29-44C3-87FE-25F59506CCDB}" type="presParOf" srcId="{03D078FE-87A0-41E4-9EB7-ADFE913B5420}" destId="{578868C1-AD67-4136-9FF3-6344A8832149}" srcOrd="4" destOrd="0" presId="urn:microsoft.com/office/officeart/2005/8/layout/equation2"/>
    <dgm:cxn modelId="{2332BB80-ADEA-43A3-8DED-C55A22AD7D74}" type="presParOf" srcId="{72A3CE48-0383-4922-9D21-331D51CDD434}" destId="{1EF6BEFE-5528-4F20-8194-2A3FD1FE7715}" srcOrd="1" destOrd="0" presId="urn:microsoft.com/office/officeart/2005/8/layout/equation2"/>
    <dgm:cxn modelId="{4372B513-DA36-4008-AB5B-13801D7BC8DF}" type="presParOf" srcId="{1EF6BEFE-5528-4F20-8194-2A3FD1FE7715}" destId="{55C8C993-127A-4279-B22B-4BA5A4A06717}" srcOrd="0" destOrd="0" presId="urn:microsoft.com/office/officeart/2005/8/layout/equation2"/>
    <dgm:cxn modelId="{83A4ADEE-40FC-412D-927A-0B197942D9AE}" type="presParOf" srcId="{72A3CE48-0383-4922-9D21-331D51CDD434}" destId="{0FEC440F-80E3-4E39-922A-B058A071EC2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CF8FA1-9CFB-443A-9F40-B0E9EAB47937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6BF71C-76C3-471D-8955-BBC36FDAF665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11000 аккредитованных лиц в реестре на 1 июля 2014 года</a:t>
          </a:r>
          <a:endParaRPr lang="ru-RU" dirty="0"/>
        </a:p>
      </dgm:t>
    </dgm:pt>
    <dgm:pt modelId="{89C1B7D2-E16D-43EB-9731-1F8BE33752F2}" type="parTrans" cxnId="{08FE7561-D7D2-47C6-9ADE-DED3912DCFB9}">
      <dgm:prSet/>
      <dgm:spPr/>
      <dgm:t>
        <a:bodyPr/>
        <a:lstStyle/>
        <a:p>
          <a:endParaRPr lang="ru-RU"/>
        </a:p>
      </dgm:t>
    </dgm:pt>
    <dgm:pt modelId="{843E7C85-16AA-4077-90FC-99947A0CB614}" type="sibTrans" cxnId="{08FE7561-D7D2-47C6-9ADE-DED3912DCFB9}">
      <dgm:prSet/>
      <dgm:spPr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/>
          <a:contourClr>
            <a:schemeClr val="bg1"/>
          </a:contourClr>
        </a:sp3d>
      </dgm:spPr>
      <dgm:t>
        <a:bodyPr/>
        <a:lstStyle/>
        <a:p>
          <a:endParaRPr lang="ru-RU"/>
        </a:p>
      </dgm:t>
    </dgm:pt>
    <dgm:pt modelId="{3268DD22-E0DC-4CFF-AADB-745DB3A25C77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4000 организаций ушли с рынка</a:t>
          </a:r>
          <a:endParaRPr lang="ru-RU" dirty="0"/>
        </a:p>
      </dgm:t>
    </dgm:pt>
    <dgm:pt modelId="{9FB57751-3938-46DA-B4EB-203937516146}" type="parTrans" cxnId="{4DCED837-5F22-43CA-A48C-5613BB06869D}">
      <dgm:prSet/>
      <dgm:spPr/>
      <dgm:t>
        <a:bodyPr/>
        <a:lstStyle/>
        <a:p>
          <a:endParaRPr lang="ru-RU"/>
        </a:p>
      </dgm:t>
    </dgm:pt>
    <dgm:pt modelId="{2FD966BE-8C31-4FD0-B90E-E141D5DAA24F}" type="sibTrans" cxnId="{4DCED837-5F22-43CA-A48C-5613BB06869D}">
      <dgm:prSet/>
      <dgm:spPr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/>
          <a:contourClr>
            <a:schemeClr val="bg1"/>
          </a:contourClr>
        </a:sp3d>
      </dgm:spPr>
      <dgm:t>
        <a:bodyPr/>
        <a:lstStyle/>
        <a:p>
          <a:endParaRPr lang="ru-RU"/>
        </a:p>
      </dgm:t>
    </dgm:pt>
    <dgm:pt modelId="{330CBA13-0746-4DCA-AF87-20E72D36280F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7000 организаций в реестре Росаккредитации</a:t>
          </a:r>
          <a:endParaRPr lang="ru-RU" dirty="0"/>
        </a:p>
      </dgm:t>
    </dgm:pt>
    <dgm:pt modelId="{D26F2B3B-A108-4B86-A765-6795D1835786}" type="parTrans" cxnId="{EDC9361A-48FD-4841-83D6-171E05A64959}">
      <dgm:prSet/>
      <dgm:spPr/>
      <dgm:t>
        <a:bodyPr/>
        <a:lstStyle/>
        <a:p>
          <a:endParaRPr lang="ru-RU"/>
        </a:p>
      </dgm:t>
    </dgm:pt>
    <dgm:pt modelId="{5B47BFF5-30FC-4F8C-A7C6-216DB674E236}" type="sibTrans" cxnId="{EDC9361A-48FD-4841-83D6-171E05A64959}">
      <dgm:prSet/>
      <dgm:spPr/>
      <dgm:t>
        <a:bodyPr/>
        <a:lstStyle/>
        <a:p>
          <a:endParaRPr lang="ru-RU"/>
        </a:p>
      </dgm:t>
    </dgm:pt>
    <dgm:pt modelId="{C7A07779-AA1E-46FB-AEFD-0214B5A6721F}" type="pres">
      <dgm:prSet presAssocID="{5ACF8FA1-9CFB-443A-9F40-B0E9EAB4793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1CC017-3717-42A5-B0BB-3671F1810E23}" type="pres">
      <dgm:prSet presAssocID="{5ACF8FA1-9CFB-443A-9F40-B0E9EAB47937}" presName="dummyMaxCanvas" presStyleCnt="0">
        <dgm:presLayoutVars/>
      </dgm:prSet>
      <dgm:spPr/>
    </dgm:pt>
    <dgm:pt modelId="{7565C283-80C3-4A55-9456-C4C5976FFC55}" type="pres">
      <dgm:prSet presAssocID="{5ACF8FA1-9CFB-443A-9F40-B0E9EAB47937}" presName="ThreeNodes_1" presStyleLbl="node1" presStyleIdx="0" presStyleCnt="3" custScaleX="101980" custLinFactNeighborX="457" custLinFactNeighborY="1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1BD6C2-B201-49E7-8DAC-28427DDD1D39}" type="pres">
      <dgm:prSet presAssocID="{5ACF8FA1-9CFB-443A-9F40-B0E9EAB4793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9F6CA1-3AC9-43DA-AE05-68FF14CE91DD}" type="pres">
      <dgm:prSet presAssocID="{5ACF8FA1-9CFB-443A-9F40-B0E9EAB47937}" presName="ThreeNodes_3" presStyleLbl="node1" presStyleIdx="2" presStyleCnt="3" custLinFactNeighborX="-76" custLinFactNeighborY="8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1E30C-1546-47C9-905A-CCA8B09880D5}" type="pres">
      <dgm:prSet presAssocID="{5ACF8FA1-9CFB-443A-9F40-B0E9EAB4793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75A3C-3082-4A04-B27C-1B9F55B912ED}" type="pres">
      <dgm:prSet presAssocID="{5ACF8FA1-9CFB-443A-9F40-B0E9EAB4793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B10B98-808A-4D5D-9286-40F043CEB643}" type="pres">
      <dgm:prSet presAssocID="{5ACF8FA1-9CFB-443A-9F40-B0E9EAB4793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62566-4407-448A-85D6-8D47C641241F}" type="pres">
      <dgm:prSet presAssocID="{5ACF8FA1-9CFB-443A-9F40-B0E9EAB4793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116A9-FB14-4EF5-A074-91C992D16EF4}" type="pres">
      <dgm:prSet presAssocID="{5ACF8FA1-9CFB-443A-9F40-B0E9EAB4793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1B96BE-4C10-4459-9915-1A9CA857298C}" type="presOf" srcId="{2FD966BE-8C31-4FD0-B90E-E141D5DAA24F}" destId="{F7D75A3C-3082-4A04-B27C-1B9F55B912ED}" srcOrd="0" destOrd="0" presId="urn:microsoft.com/office/officeart/2005/8/layout/vProcess5"/>
    <dgm:cxn modelId="{50F84098-BC55-4389-910F-44F2832769D8}" type="presOf" srcId="{506BF71C-76C3-471D-8955-BBC36FDAF665}" destId="{56B10B98-808A-4D5D-9286-40F043CEB643}" srcOrd="1" destOrd="0" presId="urn:microsoft.com/office/officeart/2005/8/layout/vProcess5"/>
    <dgm:cxn modelId="{40DC65C9-F248-4736-BFCE-0C69266F46FD}" type="presOf" srcId="{330CBA13-0746-4DCA-AF87-20E72D36280F}" destId="{0FD116A9-FB14-4EF5-A074-91C992D16EF4}" srcOrd="1" destOrd="0" presId="urn:microsoft.com/office/officeart/2005/8/layout/vProcess5"/>
    <dgm:cxn modelId="{EDC9361A-48FD-4841-83D6-171E05A64959}" srcId="{5ACF8FA1-9CFB-443A-9F40-B0E9EAB47937}" destId="{330CBA13-0746-4DCA-AF87-20E72D36280F}" srcOrd="2" destOrd="0" parTransId="{D26F2B3B-A108-4B86-A765-6795D1835786}" sibTransId="{5B47BFF5-30FC-4F8C-A7C6-216DB674E236}"/>
    <dgm:cxn modelId="{4DCED837-5F22-43CA-A48C-5613BB06869D}" srcId="{5ACF8FA1-9CFB-443A-9F40-B0E9EAB47937}" destId="{3268DD22-E0DC-4CFF-AADB-745DB3A25C77}" srcOrd="1" destOrd="0" parTransId="{9FB57751-3938-46DA-B4EB-203937516146}" sibTransId="{2FD966BE-8C31-4FD0-B90E-E141D5DAA24F}"/>
    <dgm:cxn modelId="{58B98A94-798C-4982-A05F-917C174E1936}" type="presOf" srcId="{3268DD22-E0DC-4CFF-AADB-745DB3A25C77}" destId="{0F1BD6C2-B201-49E7-8DAC-28427DDD1D39}" srcOrd="0" destOrd="0" presId="urn:microsoft.com/office/officeart/2005/8/layout/vProcess5"/>
    <dgm:cxn modelId="{D2E96338-D7A2-4CFE-B5B9-E62E5D829EE1}" type="presOf" srcId="{5ACF8FA1-9CFB-443A-9F40-B0E9EAB47937}" destId="{C7A07779-AA1E-46FB-AEFD-0214B5A6721F}" srcOrd="0" destOrd="0" presId="urn:microsoft.com/office/officeart/2005/8/layout/vProcess5"/>
    <dgm:cxn modelId="{A0C9B9C8-1C40-45D2-9156-9ADB9B7EE11F}" type="presOf" srcId="{506BF71C-76C3-471D-8955-BBC36FDAF665}" destId="{7565C283-80C3-4A55-9456-C4C5976FFC55}" srcOrd="0" destOrd="0" presId="urn:microsoft.com/office/officeart/2005/8/layout/vProcess5"/>
    <dgm:cxn modelId="{08FE7561-D7D2-47C6-9ADE-DED3912DCFB9}" srcId="{5ACF8FA1-9CFB-443A-9F40-B0E9EAB47937}" destId="{506BF71C-76C3-471D-8955-BBC36FDAF665}" srcOrd="0" destOrd="0" parTransId="{89C1B7D2-E16D-43EB-9731-1F8BE33752F2}" sibTransId="{843E7C85-16AA-4077-90FC-99947A0CB614}"/>
    <dgm:cxn modelId="{85E3946E-EECE-4CB7-8001-EB77FD9BD5C7}" type="presOf" srcId="{843E7C85-16AA-4077-90FC-99947A0CB614}" destId="{7081E30C-1546-47C9-905A-CCA8B09880D5}" srcOrd="0" destOrd="0" presId="urn:microsoft.com/office/officeart/2005/8/layout/vProcess5"/>
    <dgm:cxn modelId="{24875661-BA76-473C-92D1-4A7B64BEDB2D}" type="presOf" srcId="{330CBA13-0746-4DCA-AF87-20E72D36280F}" destId="{4D9F6CA1-3AC9-43DA-AE05-68FF14CE91DD}" srcOrd="0" destOrd="0" presId="urn:microsoft.com/office/officeart/2005/8/layout/vProcess5"/>
    <dgm:cxn modelId="{84E8CB15-1CE1-41A7-9CCA-6DC7C785ECCE}" type="presOf" srcId="{3268DD22-E0DC-4CFF-AADB-745DB3A25C77}" destId="{C3562566-4407-448A-85D6-8D47C641241F}" srcOrd="1" destOrd="0" presId="urn:microsoft.com/office/officeart/2005/8/layout/vProcess5"/>
    <dgm:cxn modelId="{C1209A8F-B384-4867-BA40-AA16FD201D16}" type="presParOf" srcId="{C7A07779-AA1E-46FB-AEFD-0214B5A6721F}" destId="{7E1CC017-3717-42A5-B0BB-3671F1810E23}" srcOrd="0" destOrd="0" presId="urn:microsoft.com/office/officeart/2005/8/layout/vProcess5"/>
    <dgm:cxn modelId="{1412E881-1A71-4845-A460-7D86B60C7B17}" type="presParOf" srcId="{C7A07779-AA1E-46FB-AEFD-0214B5A6721F}" destId="{7565C283-80C3-4A55-9456-C4C5976FFC55}" srcOrd="1" destOrd="0" presId="urn:microsoft.com/office/officeart/2005/8/layout/vProcess5"/>
    <dgm:cxn modelId="{459966EE-02A7-4EFD-8C17-80C2ACFA0BAA}" type="presParOf" srcId="{C7A07779-AA1E-46FB-AEFD-0214B5A6721F}" destId="{0F1BD6C2-B201-49E7-8DAC-28427DDD1D39}" srcOrd="2" destOrd="0" presId="urn:microsoft.com/office/officeart/2005/8/layout/vProcess5"/>
    <dgm:cxn modelId="{C6456CED-DE65-43CB-9186-710ACF179422}" type="presParOf" srcId="{C7A07779-AA1E-46FB-AEFD-0214B5A6721F}" destId="{4D9F6CA1-3AC9-43DA-AE05-68FF14CE91DD}" srcOrd="3" destOrd="0" presId="urn:microsoft.com/office/officeart/2005/8/layout/vProcess5"/>
    <dgm:cxn modelId="{A7E7F2B7-03D0-4078-86DC-DB2AA59A2145}" type="presParOf" srcId="{C7A07779-AA1E-46FB-AEFD-0214B5A6721F}" destId="{7081E30C-1546-47C9-905A-CCA8B09880D5}" srcOrd="4" destOrd="0" presId="urn:microsoft.com/office/officeart/2005/8/layout/vProcess5"/>
    <dgm:cxn modelId="{138CA26C-2C65-4F61-8A76-310E9F7ECE3D}" type="presParOf" srcId="{C7A07779-AA1E-46FB-AEFD-0214B5A6721F}" destId="{F7D75A3C-3082-4A04-B27C-1B9F55B912ED}" srcOrd="5" destOrd="0" presId="urn:microsoft.com/office/officeart/2005/8/layout/vProcess5"/>
    <dgm:cxn modelId="{D2B63C29-B2BF-4B53-99E4-84C60EEBC62A}" type="presParOf" srcId="{C7A07779-AA1E-46FB-AEFD-0214B5A6721F}" destId="{56B10B98-808A-4D5D-9286-40F043CEB643}" srcOrd="6" destOrd="0" presId="urn:microsoft.com/office/officeart/2005/8/layout/vProcess5"/>
    <dgm:cxn modelId="{D67D787A-15AD-4281-ADBB-CA04299C2734}" type="presParOf" srcId="{C7A07779-AA1E-46FB-AEFD-0214B5A6721F}" destId="{C3562566-4407-448A-85D6-8D47C641241F}" srcOrd="7" destOrd="0" presId="urn:microsoft.com/office/officeart/2005/8/layout/vProcess5"/>
    <dgm:cxn modelId="{51C78EF7-6562-490B-9648-8DD1121EC8A5}" type="presParOf" srcId="{C7A07779-AA1E-46FB-AEFD-0214B5A6721F}" destId="{0FD116A9-FB14-4EF5-A074-91C992D16EF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E849E7-B2E6-48FA-B520-FCAE3BE3A1B4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9FBA08-2CE7-4643-89F9-6EFE05CE82B2}">
      <dgm:prSet phldrT="[Текст]"/>
      <dgm:spPr/>
      <dgm:t>
        <a:bodyPr/>
        <a:lstStyle/>
        <a:p>
          <a:r>
            <a:rPr lang="ru-RU" dirty="0" smtClean="0"/>
            <a:t>ВОЗМОЖНЫЕ УТОЧНЕНИЯ</a:t>
          </a:r>
          <a:endParaRPr lang="ru-RU" dirty="0"/>
        </a:p>
      </dgm:t>
    </dgm:pt>
    <dgm:pt modelId="{F64639F4-0E09-4334-856D-6B168E5A9C56}" type="parTrans" cxnId="{F0D59EDC-1D92-4622-9D31-9B04BAF1C59E}">
      <dgm:prSet/>
      <dgm:spPr/>
      <dgm:t>
        <a:bodyPr/>
        <a:lstStyle/>
        <a:p>
          <a:endParaRPr lang="ru-RU"/>
        </a:p>
      </dgm:t>
    </dgm:pt>
    <dgm:pt modelId="{12115A03-1578-4D29-AD18-BAE7C69201AA}" type="sibTrans" cxnId="{F0D59EDC-1D92-4622-9D31-9B04BAF1C59E}">
      <dgm:prSet/>
      <dgm:spPr/>
      <dgm:t>
        <a:bodyPr/>
        <a:lstStyle/>
        <a:p>
          <a:endParaRPr lang="ru-RU"/>
        </a:p>
      </dgm:t>
    </dgm:pt>
    <dgm:pt modelId="{79165A8B-981A-43AB-BF93-4ED88FC2C701}">
      <dgm:prSet phldrT="[Текст]"/>
      <dgm:spPr/>
      <dgm:t>
        <a:bodyPr/>
        <a:lstStyle/>
        <a:p>
          <a:r>
            <a:rPr lang="ru-RU" b="1" dirty="0" smtClean="0"/>
            <a:t>Наличие у заявителя на аккредитацию опыта осуществления работ по оценке соответствия</a:t>
          </a:r>
          <a:endParaRPr lang="ru-RU" dirty="0"/>
        </a:p>
      </dgm:t>
    </dgm:pt>
    <dgm:pt modelId="{EB25CB25-3078-48B4-8ABF-B19EB46F7210}" type="parTrans" cxnId="{E31DC507-398C-4A3D-9207-5930C21BA3B2}">
      <dgm:prSet/>
      <dgm:spPr/>
      <dgm:t>
        <a:bodyPr/>
        <a:lstStyle/>
        <a:p>
          <a:endParaRPr lang="ru-RU"/>
        </a:p>
      </dgm:t>
    </dgm:pt>
    <dgm:pt modelId="{502C61B9-B2B8-47B3-9347-DA9D5AD25868}" type="sibTrans" cxnId="{E31DC507-398C-4A3D-9207-5930C21BA3B2}">
      <dgm:prSet/>
      <dgm:spPr/>
      <dgm:t>
        <a:bodyPr/>
        <a:lstStyle/>
        <a:p>
          <a:endParaRPr lang="ru-RU"/>
        </a:p>
      </dgm:t>
    </dgm:pt>
    <dgm:pt modelId="{C857444C-54F9-4E4B-AE65-B0743043FFFA}">
      <dgm:prSet phldrT="[Текст]"/>
      <dgm:spPr/>
      <dgm:t>
        <a:bodyPr/>
        <a:lstStyle/>
        <a:p>
          <a:r>
            <a:rPr lang="ru-RU" b="1" dirty="0" smtClean="0"/>
            <a:t>Наличие плана проведения межлабораторных сличительных испытаний</a:t>
          </a:r>
          <a:endParaRPr lang="ru-RU" dirty="0"/>
        </a:p>
      </dgm:t>
    </dgm:pt>
    <dgm:pt modelId="{A2301D1E-299F-48D6-9A4A-7EB7F938A80F}" type="parTrans" cxnId="{056E3BDB-9394-4A36-99BB-8FB29E990735}">
      <dgm:prSet/>
      <dgm:spPr/>
      <dgm:t>
        <a:bodyPr/>
        <a:lstStyle/>
        <a:p>
          <a:endParaRPr lang="ru-RU"/>
        </a:p>
      </dgm:t>
    </dgm:pt>
    <dgm:pt modelId="{3C79C868-EDC4-4339-AF49-378784B0AE45}" type="sibTrans" cxnId="{056E3BDB-9394-4A36-99BB-8FB29E990735}">
      <dgm:prSet/>
      <dgm:spPr/>
      <dgm:t>
        <a:bodyPr/>
        <a:lstStyle/>
        <a:p>
          <a:endParaRPr lang="ru-RU"/>
        </a:p>
      </dgm:t>
    </dgm:pt>
    <dgm:pt modelId="{E3770455-6F75-431F-BA60-C83675E5145E}">
      <dgm:prSet phldrT="[Текст]"/>
      <dgm:spPr/>
      <dgm:t>
        <a:bodyPr/>
        <a:lstStyle/>
        <a:p>
          <a:r>
            <a:rPr lang="ru-RU" b="1" dirty="0" smtClean="0"/>
            <a:t>Работники, участвующим в исследованиях и испытаниях под контролем «опытных сотрудников», могут не иметь установленного стажа и образования</a:t>
          </a:r>
          <a:endParaRPr lang="ru-RU" dirty="0"/>
        </a:p>
      </dgm:t>
    </dgm:pt>
    <dgm:pt modelId="{490B95C0-FA7A-4D42-B8FA-973D031C5EB4}" type="parTrans" cxnId="{0453985C-42ED-42E4-A883-5AFFF3B9190D}">
      <dgm:prSet/>
      <dgm:spPr/>
      <dgm:t>
        <a:bodyPr/>
        <a:lstStyle/>
        <a:p>
          <a:endParaRPr lang="ru-RU"/>
        </a:p>
      </dgm:t>
    </dgm:pt>
    <dgm:pt modelId="{5562CC37-30DC-478F-A5B0-2FFCB9F5F63F}" type="sibTrans" cxnId="{0453985C-42ED-42E4-A883-5AFFF3B9190D}">
      <dgm:prSet/>
      <dgm:spPr/>
      <dgm:t>
        <a:bodyPr/>
        <a:lstStyle/>
        <a:p>
          <a:endParaRPr lang="ru-RU"/>
        </a:p>
      </dgm:t>
    </dgm:pt>
    <dgm:pt modelId="{1E5E047A-0818-4A6F-A1DC-40D79AE19F35}">
      <dgm:prSet phldrT="[Текст]"/>
      <dgm:spPr/>
      <dgm:t>
        <a:bodyPr/>
        <a:lstStyle/>
        <a:p>
          <a:r>
            <a:rPr lang="ru-RU" b="1" dirty="0" smtClean="0"/>
            <a:t>Возможность наличия у сотрудников аккредитованного лица профильной ученой степени</a:t>
          </a:r>
          <a:endParaRPr lang="ru-RU" dirty="0"/>
        </a:p>
      </dgm:t>
    </dgm:pt>
    <dgm:pt modelId="{C2D22E8A-314D-4C1B-9128-950D1721DD59}" type="parTrans" cxnId="{4CA04C1E-669E-4B58-8457-C9BE4D2FC7CE}">
      <dgm:prSet/>
      <dgm:spPr/>
      <dgm:t>
        <a:bodyPr/>
        <a:lstStyle/>
        <a:p>
          <a:endParaRPr lang="ru-RU"/>
        </a:p>
      </dgm:t>
    </dgm:pt>
    <dgm:pt modelId="{D516397F-46D9-41D2-B809-91A4D65CB90D}" type="sibTrans" cxnId="{4CA04C1E-669E-4B58-8457-C9BE4D2FC7CE}">
      <dgm:prSet/>
      <dgm:spPr/>
      <dgm:t>
        <a:bodyPr/>
        <a:lstStyle/>
        <a:p>
          <a:endParaRPr lang="ru-RU"/>
        </a:p>
      </dgm:t>
    </dgm:pt>
    <dgm:pt modelId="{09B26668-4046-43B7-ABB7-0A63D167842B}" type="pres">
      <dgm:prSet presAssocID="{2CE849E7-B2E6-48FA-B520-FCAE3BE3A1B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3AD8D0-6E2C-4F42-A48E-1D04219DEF3E}" type="pres">
      <dgm:prSet presAssocID="{2CE849E7-B2E6-48FA-B520-FCAE3BE3A1B4}" presName="matrix" presStyleCnt="0"/>
      <dgm:spPr/>
    </dgm:pt>
    <dgm:pt modelId="{7D70163E-1C6C-44D6-ABA1-D5F34FB95772}" type="pres">
      <dgm:prSet presAssocID="{2CE849E7-B2E6-48FA-B520-FCAE3BE3A1B4}" presName="tile1" presStyleLbl="node1" presStyleIdx="0" presStyleCnt="4"/>
      <dgm:spPr/>
      <dgm:t>
        <a:bodyPr/>
        <a:lstStyle/>
        <a:p>
          <a:endParaRPr lang="ru-RU"/>
        </a:p>
      </dgm:t>
    </dgm:pt>
    <dgm:pt modelId="{34F1B999-AF3B-4A9E-BE89-30E9282E5C71}" type="pres">
      <dgm:prSet presAssocID="{2CE849E7-B2E6-48FA-B520-FCAE3BE3A1B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D6938-2A72-48D5-9504-A53A6BE60D32}" type="pres">
      <dgm:prSet presAssocID="{2CE849E7-B2E6-48FA-B520-FCAE3BE3A1B4}" presName="tile2" presStyleLbl="node1" presStyleIdx="1" presStyleCnt="4"/>
      <dgm:spPr/>
      <dgm:t>
        <a:bodyPr/>
        <a:lstStyle/>
        <a:p>
          <a:endParaRPr lang="ru-RU"/>
        </a:p>
      </dgm:t>
    </dgm:pt>
    <dgm:pt modelId="{23EE21DD-D39D-4D8F-83CC-1DC7EE78E034}" type="pres">
      <dgm:prSet presAssocID="{2CE849E7-B2E6-48FA-B520-FCAE3BE3A1B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F31EF-9EE2-44AF-8245-47FCDE1A81F7}" type="pres">
      <dgm:prSet presAssocID="{2CE849E7-B2E6-48FA-B520-FCAE3BE3A1B4}" presName="tile3" presStyleLbl="node1" presStyleIdx="2" presStyleCnt="4"/>
      <dgm:spPr/>
      <dgm:t>
        <a:bodyPr/>
        <a:lstStyle/>
        <a:p>
          <a:endParaRPr lang="ru-RU"/>
        </a:p>
      </dgm:t>
    </dgm:pt>
    <dgm:pt modelId="{BB36C8B4-6165-4CA0-8B2B-8356D2F0E888}" type="pres">
      <dgm:prSet presAssocID="{2CE849E7-B2E6-48FA-B520-FCAE3BE3A1B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2DEE5-B900-4949-80FC-6F9C305C793B}" type="pres">
      <dgm:prSet presAssocID="{2CE849E7-B2E6-48FA-B520-FCAE3BE3A1B4}" presName="tile4" presStyleLbl="node1" presStyleIdx="3" presStyleCnt="4"/>
      <dgm:spPr/>
      <dgm:t>
        <a:bodyPr/>
        <a:lstStyle/>
        <a:p>
          <a:endParaRPr lang="ru-RU"/>
        </a:p>
      </dgm:t>
    </dgm:pt>
    <dgm:pt modelId="{3116DE64-34A4-41FF-A2D4-819FD0B0D5C6}" type="pres">
      <dgm:prSet presAssocID="{2CE849E7-B2E6-48FA-B520-FCAE3BE3A1B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9A8650-829D-4E05-9BF7-3F42DFF68433}" type="pres">
      <dgm:prSet presAssocID="{2CE849E7-B2E6-48FA-B520-FCAE3BE3A1B4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442A2264-F311-4A57-864E-A6959279827A}" type="presOf" srcId="{C857444C-54F9-4E4B-AE65-B0743043FFFA}" destId="{978D6938-2A72-48D5-9504-A53A6BE60D32}" srcOrd="0" destOrd="0" presId="urn:microsoft.com/office/officeart/2005/8/layout/matrix1"/>
    <dgm:cxn modelId="{6DC62749-37E7-42D8-A12C-ACBA13658EC3}" type="presOf" srcId="{E3770455-6F75-431F-BA60-C83675E5145E}" destId="{3116DE64-34A4-41FF-A2D4-819FD0B0D5C6}" srcOrd="1" destOrd="0" presId="urn:microsoft.com/office/officeart/2005/8/layout/matrix1"/>
    <dgm:cxn modelId="{FC0E28EC-8159-4EC7-9833-67C450E60566}" type="presOf" srcId="{2CE849E7-B2E6-48FA-B520-FCAE3BE3A1B4}" destId="{09B26668-4046-43B7-ABB7-0A63D167842B}" srcOrd="0" destOrd="0" presId="urn:microsoft.com/office/officeart/2005/8/layout/matrix1"/>
    <dgm:cxn modelId="{0453985C-42ED-42E4-A883-5AFFF3B9190D}" srcId="{449FBA08-2CE7-4643-89F9-6EFE05CE82B2}" destId="{E3770455-6F75-431F-BA60-C83675E5145E}" srcOrd="3" destOrd="0" parTransId="{490B95C0-FA7A-4D42-B8FA-973D031C5EB4}" sibTransId="{5562CC37-30DC-478F-A5B0-2FFCB9F5F63F}"/>
    <dgm:cxn modelId="{A8825FF8-3AC8-4BCB-BE0F-F3B525B6791F}" type="presOf" srcId="{449FBA08-2CE7-4643-89F9-6EFE05CE82B2}" destId="{F49A8650-829D-4E05-9BF7-3F42DFF68433}" srcOrd="0" destOrd="0" presId="urn:microsoft.com/office/officeart/2005/8/layout/matrix1"/>
    <dgm:cxn modelId="{C4D7E4BE-7728-4C73-9A61-36C6575F5BBA}" type="presOf" srcId="{E3770455-6F75-431F-BA60-C83675E5145E}" destId="{5832DEE5-B900-4949-80FC-6F9C305C793B}" srcOrd="0" destOrd="0" presId="urn:microsoft.com/office/officeart/2005/8/layout/matrix1"/>
    <dgm:cxn modelId="{42BDD355-8C04-43A8-859F-55DEA211ED6A}" type="presOf" srcId="{79165A8B-981A-43AB-BF93-4ED88FC2C701}" destId="{34F1B999-AF3B-4A9E-BE89-30E9282E5C71}" srcOrd="1" destOrd="0" presId="urn:microsoft.com/office/officeart/2005/8/layout/matrix1"/>
    <dgm:cxn modelId="{E31DC507-398C-4A3D-9207-5930C21BA3B2}" srcId="{449FBA08-2CE7-4643-89F9-6EFE05CE82B2}" destId="{79165A8B-981A-43AB-BF93-4ED88FC2C701}" srcOrd="0" destOrd="0" parTransId="{EB25CB25-3078-48B4-8ABF-B19EB46F7210}" sibTransId="{502C61B9-B2B8-47B3-9347-DA9D5AD25868}"/>
    <dgm:cxn modelId="{0549E185-5E29-4B63-9DA4-EFD89130EB2E}" type="presOf" srcId="{1E5E047A-0818-4A6F-A1DC-40D79AE19F35}" destId="{45DF31EF-9EE2-44AF-8245-47FCDE1A81F7}" srcOrd="0" destOrd="0" presId="urn:microsoft.com/office/officeart/2005/8/layout/matrix1"/>
    <dgm:cxn modelId="{99876963-6D61-4787-8C37-27A7A4009C58}" type="presOf" srcId="{C857444C-54F9-4E4B-AE65-B0743043FFFA}" destId="{23EE21DD-D39D-4D8F-83CC-1DC7EE78E034}" srcOrd="1" destOrd="0" presId="urn:microsoft.com/office/officeart/2005/8/layout/matrix1"/>
    <dgm:cxn modelId="{594EB106-B253-480A-BF56-847011BB584C}" type="presOf" srcId="{79165A8B-981A-43AB-BF93-4ED88FC2C701}" destId="{7D70163E-1C6C-44D6-ABA1-D5F34FB95772}" srcOrd="0" destOrd="0" presId="urn:microsoft.com/office/officeart/2005/8/layout/matrix1"/>
    <dgm:cxn modelId="{056E3BDB-9394-4A36-99BB-8FB29E990735}" srcId="{449FBA08-2CE7-4643-89F9-6EFE05CE82B2}" destId="{C857444C-54F9-4E4B-AE65-B0743043FFFA}" srcOrd="1" destOrd="0" parTransId="{A2301D1E-299F-48D6-9A4A-7EB7F938A80F}" sibTransId="{3C79C868-EDC4-4339-AF49-378784B0AE45}"/>
    <dgm:cxn modelId="{8A3C8607-1410-4F08-AB09-781F8960B8C1}" type="presOf" srcId="{1E5E047A-0818-4A6F-A1DC-40D79AE19F35}" destId="{BB36C8B4-6165-4CA0-8B2B-8356D2F0E888}" srcOrd="1" destOrd="0" presId="urn:microsoft.com/office/officeart/2005/8/layout/matrix1"/>
    <dgm:cxn modelId="{4CA04C1E-669E-4B58-8457-C9BE4D2FC7CE}" srcId="{449FBA08-2CE7-4643-89F9-6EFE05CE82B2}" destId="{1E5E047A-0818-4A6F-A1DC-40D79AE19F35}" srcOrd="2" destOrd="0" parTransId="{C2D22E8A-314D-4C1B-9128-950D1721DD59}" sibTransId="{D516397F-46D9-41D2-B809-91A4D65CB90D}"/>
    <dgm:cxn modelId="{F0D59EDC-1D92-4622-9D31-9B04BAF1C59E}" srcId="{2CE849E7-B2E6-48FA-B520-FCAE3BE3A1B4}" destId="{449FBA08-2CE7-4643-89F9-6EFE05CE82B2}" srcOrd="0" destOrd="0" parTransId="{F64639F4-0E09-4334-856D-6B168E5A9C56}" sibTransId="{12115A03-1578-4D29-AD18-BAE7C69201AA}"/>
    <dgm:cxn modelId="{BD129E85-6399-476B-B1B0-A295876FB27C}" type="presParOf" srcId="{09B26668-4046-43B7-ABB7-0A63D167842B}" destId="{753AD8D0-6E2C-4F42-A48E-1D04219DEF3E}" srcOrd="0" destOrd="0" presId="urn:microsoft.com/office/officeart/2005/8/layout/matrix1"/>
    <dgm:cxn modelId="{DC2C1F47-DC63-42EE-828E-6C3457EFFE15}" type="presParOf" srcId="{753AD8D0-6E2C-4F42-A48E-1D04219DEF3E}" destId="{7D70163E-1C6C-44D6-ABA1-D5F34FB95772}" srcOrd="0" destOrd="0" presId="urn:microsoft.com/office/officeart/2005/8/layout/matrix1"/>
    <dgm:cxn modelId="{C291061E-1B9B-4E46-934F-250F67A97A24}" type="presParOf" srcId="{753AD8D0-6E2C-4F42-A48E-1D04219DEF3E}" destId="{34F1B999-AF3B-4A9E-BE89-30E9282E5C71}" srcOrd="1" destOrd="0" presId="urn:microsoft.com/office/officeart/2005/8/layout/matrix1"/>
    <dgm:cxn modelId="{47D89BDC-AEBB-474B-90D5-F803109A9A01}" type="presParOf" srcId="{753AD8D0-6E2C-4F42-A48E-1D04219DEF3E}" destId="{978D6938-2A72-48D5-9504-A53A6BE60D32}" srcOrd="2" destOrd="0" presId="urn:microsoft.com/office/officeart/2005/8/layout/matrix1"/>
    <dgm:cxn modelId="{40832674-DB84-4137-9B55-07AD867EC5B1}" type="presParOf" srcId="{753AD8D0-6E2C-4F42-A48E-1D04219DEF3E}" destId="{23EE21DD-D39D-4D8F-83CC-1DC7EE78E034}" srcOrd="3" destOrd="0" presId="urn:microsoft.com/office/officeart/2005/8/layout/matrix1"/>
    <dgm:cxn modelId="{195E476E-95FE-4D06-9768-F424377FDF2C}" type="presParOf" srcId="{753AD8D0-6E2C-4F42-A48E-1D04219DEF3E}" destId="{45DF31EF-9EE2-44AF-8245-47FCDE1A81F7}" srcOrd="4" destOrd="0" presId="urn:microsoft.com/office/officeart/2005/8/layout/matrix1"/>
    <dgm:cxn modelId="{6AF42CCB-8FC6-49A9-A9E3-FAAEB26E4B0D}" type="presParOf" srcId="{753AD8D0-6E2C-4F42-A48E-1D04219DEF3E}" destId="{BB36C8B4-6165-4CA0-8B2B-8356D2F0E888}" srcOrd="5" destOrd="0" presId="urn:microsoft.com/office/officeart/2005/8/layout/matrix1"/>
    <dgm:cxn modelId="{78819168-9431-4564-B430-6790091D4172}" type="presParOf" srcId="{753AD8D0-6E2C-4F42-A48E-1D04219DEF3E}" destId="{5832DEE5-B900-4949-80FC-6F9C305C793B}" srcOrd="6" destOrd="0" presId="urn:microsoft.com/office/officeart/2005/8/layout/matrix1"/>
    <dgm:cxn modelId="{6318003D-9C86-4AC3-8074-44DEEB06E257}" type="presParOf" srcId="{753AD8D0-6E2C-4F42-A48E-1D04219DEF3E}" destId="{3116DE64-34A4-41FF-A2D4-819FD0B0D5C6}" srcOrd="7" destOrd="0" presId="urn:microsoft.com/office/officeart/2005/8/layout/matrix1"/>
    <dgm:cxn modelId="{23094510-85FB-4525-95F7-2F4CD51C8550}" type="presParOf" srcId="{09B26668-4046-43B7-ABB7-0A63D167842B}" destId="{F49A8650-829D-4E05-9BF7-3F42DFF6843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3C091-396F-4DA3-9927-A6AB7412E6A3}">
      <dsp:nvSpPr>
        <dsp:cNvPr id="0" name=""/>
        <dsp:cNvSpPr/>
      </dsp:nvSpPr>
      <dsp:spPr>
        <a:xfrm>
          <a:off x="504055" y="831"/>
          <a:ext cx="3174991" cy="1382216"/>
        </a:xfrm>
        <a:prstGeom prst="ellipse">
          <a:avLst/>
        </a:prstGeom>
        <a:gradFill rotWithShape="1">
          <a:gsLst>
            <a:gs pos="0">
              <a:schemeClr val="accent2">
                <a:shade val="63000"/>
              </a:schemeClr>
            </a:gs>
            <a:gs pos="30000">
              <a:schemeClr val="accent2">
                <a:shade val="90000"/>
                <a:satMod val="110000"/>
              </a:schemeClr>
            </a:gs>
            <a:gs pos="45000">
              <a:schemeClr val="accent2">
                <a:shade val="100000"/>
                <a:satMod val="118000"/>
              </a:schemeClr>
            </a:gs>
            <a:gs pos="55000">
              <a:schemeClr val="accent2">
                <a:shade val="100000"/>
                <a:satMod val="118000"/>
              </a:schemeClr>
            </a:gs>
            <a:gs pos="73000">
              <a:schemeClr val="accent2">
                <a:shade val="90000"/>
                <a:satMod val="110000"/>
              </a:schemeClr>
            </a:gs>
            <a:gs pos="100000">
              <a:schemeClr val="accent2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Повышение качества услуг по оценке соответствия</a:t>
          </a:r>
          <a:endParaRPr lang="ru-RU" sz="1600" b="1" kern="1200" dirty="0"/>
        </a:p>
      </dsp:txBody>
      <dsp:txXfrm>
        <a:off x="969022" y="203252"/>
        <a:ext cx="2245057" cy="977374"/>
      </dsp:txXfrm>
    </dsp:sp>
    <dsp:sp modelId="{1BE09FE7-42FB-4B5D-887D-C531FA9DC7A0}">
      <dsp:nvSpPr>
        <dsp:cNvPr id="0" name=""/>
        <dsp:cNvSpPr/>
      </dsp:nvSpPr>
      <dsp:spPr>
        <a:xfrm>
          <a:off x="1690708" y="1495283"/>
          <a:ext cx="801685" cy="801685"/>
        </a:xfrm>
        <a:prstGeom prst="mathPlus">
          <a:avLst/>
        </a:prstGeom>
        <a:gradFill rotWithShape="1">
          <a:gsLst>
            <a:gs pos="0">
              <a:schemeClr val="accent1">
                <a:shade val="63000"/>
              </a:schemeClr>
            </a:gs>
            <a:gs pos="30000">
              <a:schemeClr val="accent1">
                <a:shade val="90000"/>
                <a:satMod val="110000"/>
              </a:schemeClr>
            </a:gs>
            <a:gs pos="45000">
              <a:schemeClr val="accent1">
                <a:shade val="100000"/>
                <a:satMod val="118000"/>
              </a:schemeClr>
            </a:gs>
            <a:gs pos="55000">
              <a:schemeClr val="accent1">
                <a:shade val="100000"/>
                <a:satMod val="118000"/>
              </a:schemeClr>
            </a:gs>
            <a:gs pos="73000">
              <a:schemeClr val="accent1">
                <a:shade val="90000"/>
                <a:satMod val="110000"/>
              </a:schemeClr>
            </a:gs>
            <a:gs pos="100000">
              <a:schemeClr val="accent1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1796971" y="1801847"/>
        <a:ext cx="589159" cy="188557"/>
      </dsp:txXfrm>
    </dsp:sp>
    <dsp:sp modelId="{578868C1-AD67-4136-9FF3-6344A8832149}">
      <dsp:nvSpPr>
        <dsp:cNvPr id="0" name=""/>
        <dsp:cNvSpPr/>
      </dsp:nvSpPr>
      <dsp:spPr>
        <a:xfrm>
          <a:off x="504055" y="2409204"/>
          <a:ext cx="3174991" cy="1382216"/>
        </a:xfrm>
        <a:prstGeom prst="ellipse">
          <a:avLst/>
        </a:prstGeom>
        <a:gradFill rotWithShape="1">
          <a:gsLst>
            <a:gs pos="0">
              <a:schemeClr val="accent2">
                <a:shade val="63000"/>
              </a:schemeClr>
            </a:gs>
            <a:gs pos="30000">
              <a:schemeClr val="accent2">
                <a:shade val="90000"/>
                <a:satMod val="110000"/>
              </a:schemeClr>
            </a:gs>
            <a:gs pos="45000">
              <a:schemeClr val="accent2">
                <a:shade val="100000"/>
                <a:satMod val="118000"/>
              </a:schemeClr>
            </a:gs>
            <a:gs pos="55000">
              <a:schemeClr val="accent2">
                <a:shade val="100000"/>
                <a:satMod val="118000"/>
              </a:schemeClr>
            </a:gs>
            <a:gs pos="73000">
              <a:schemeClr val="accent2">
                <a:shade val="90000"/>
                <a:satMod val="110000"/>
              </a:schemeClr>
            </a:gs>
            <a:gs pos="100000">
              <a:schemeClr val="accent2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Борьба с недобросовестными компаниями</a:t>
          </a:r>
          <a:endParaRPr lang="ru-RU" sz="1600" b="1" kern="1200" dirty="0"/>
        </a:p>
      </dsp:txBody>
      <dsp:txXfrm>
        <a:off x="969022" y="2611625"/>
        <a:ext cx="2245057" cy="977374"/>
      </dsp:txXfrm>
    </dsp:sp>
    <dsp:sp modelId="{1EF6BEFE-5528-4F20-8194-2A3FD1FE7715}">
      <dsp:nvSpPr>
        <dsp:cNvPr id="0" name=""/>
        <dsp:cNvSpPr/>
      </dsp:nvSpPr>
      <dsp:spPr>
        <a:xfrm>
          <a:off x="3886379" y="1639033"/>
          <a:ext cx="439544" cy="514184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63000"/>
              </a:schemeClr>
            </a:gs>
            <a:gs pos="30000">
              <a:schemeClr val="accent1">
                <a:shade val="90000"/>
                <a:satMod val="110000"/>
              </a:schemeClr>
            </a:gs>
            <a:gs pos="45000">
              <a:schemeClr val="accent1">
                <a:shade val="100000"/>
                <a:satMod val="118000"/>
              </a:schemeClr>
            </a:gs>
            <a:gs pos="55000">
              <a:schemeClr val="accent1">
                <a:shade val="100000"/>
                <a:satMod val="118000"/>
              </a:schemeClr>
            </a:gs>
            <a:gs pos="73000">
              <a:schemeClr val="accent1">
                <a:shade val="90000"/>
                <a:satMod val="110000"/>
              </a:schemeClr>
            </a:gs>
            <a:gs pos="100000">
              <a:schemeClr val="accent1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3886379" y="1741870"/>
        <a:ext cx="307681" cy="308510"/>
      </dsp:txXfrm>
    </dsp:sp>
    <dsp:sp modelId="{0FEC440F-80E3-4E39-922A-B058A071EC2F}">
      <dsp:nvSpPr>
        <dsp:cNvPr id="0" name=""/>
        <dsp:cNvSpPr/>
      </dsp:nvSpPr>
      <dsp:spPr>
        <a:xfrm>
          <a:off x="4508376" y="513909"/>
          <a:ext cx="2764432" cy="2764432"/>
        </a:xfrm>
        <a:prstGeom prst="ellipse">
          <a:avLst/>
        </a:prstGeom>
        <a:gradFill rotWithShape="1">
          <a:gsLst>
            <a:gs pos="0">
              <a:schemeClr val="accent3">
                <a:shade val="63000"/>
              </a:schemeClr>
            </a:gs>
            <a:gs pos="30000">
              <a:schemeClr val="accent3">
                <a:shade val="90000"/>
                <a:satMod val="110000"/>
              </a:schemeClr>
            </a:gs>
            <a:gs pos="45000">
              <a:schemeClr val="accent3">
                <a:shade val="100000"/>
                <a:satMod val="118000"/>
              </a:schemeClr>
            </a:gs>
            <a:gs pos="55000">
              <a:schemeClr val="accent3">
                <a:shade val="100000"/>
                <a:satMod val="118000"/>
              </a:schemeClr>
            </a:gs>
            <a:gs pos="73000">
              <a:schemeClr val="accent3">
                <a:shade val="90000"/>
                <a:satMod val="110000"/>
              </a:schemeClr>
            </a:gs>
            <a:gs pos="100000">
              <a:schemeClr val="accent3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Защита рынка от небезопасной продукции</a:t>
          </a:r>
          <a:endParaRPr lang="ru-RU" sz="2400" kern="1200" dirty="0"/>
        </a:p>
      </dsp:txBody>
      <dsp:txXfrm>
        <a:off x="4913218" y="918751"/>
        <a:ext cx="1954748" cy="19547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5C283-80C3-4A55-9456-C4C5976FFC55}">
      <dsp:nvSpPr>
        <dsp:cNvPr id="0" name=""/>
        <dsp:cNvSpPr/>
      </dsp:nvSpPr>
      <dsp:spPr>
        <a:xfrm>
          <a:off x="-1969" y="11832"/>
          <a:ext cx="5284195" cy="9144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63000"/>
              </a:schemeClr>
            </a:gs>
            <a:gs pos="30000">
              <a:schemeClr val="accent1">
                <a:shade val="90000"/>
                <a:satMod val="110000"/>
              </a:schemeClr>
            </a:gs>
            <a:gs pos="45000">
              <a:schemeClr val="accent1">
                <a:shade val="100000"/>
                <a:satMod val="118000"/>
              </a:schemeClr>
            </a:gs>
            <a:gs pos="55000">
              <a:schemeClr val="accent1">
                <a:shade val="100000"/>
                <a:satMod val="118000"/>
              </a:schemeClr>
            </a:gs>
            <a:gs pos="73000">
              <a:schemeClr val="accent1">
                <a:shade val="90000"/>
                <a:satMod val="110000"/>
              </a:schemeClr>
            </a:gs>
            <a:gs pos="100000">
              <a:schemeClr val="accent1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matte">
          <a:bevelT w="50800" h="50800"/>
          <a:contourClr>
            <a:schemeClr val="accent1"/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11000 аккредитованных лиц в реестре на 1 июля 2014 года</a:t>
          </a:r>
          <a:endParaRPr lang="ru-RU" sz="2400" kern="1200" dirty="0"/>
        </a:p>
      </dsp:txBody>
      <dsp:txXfrm>
        <a:off x="24813" y="38614"/>
        <a:ext cx="4279010" cy="860836"/>
      </dsp:txXfrm>
    </dsp:sp>
    <dsp:sp modelId="{0F1BD6C2-B201-49E7-8DAC-28427DDD1D39}">
      <dsp:nvSpPr>
        <dsp:cNvPr id="0" name=""/>
        <dsp:cNvSpPr/>
      </dsp:nvSpPr>
      <dsp:spPr>
        <a:xfrm>
          <a:off x="482848" y="1066800"/>
          <a:ext cx="5181600" cy="9144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63000"/>
              </a:schemeClr>
            </a:gs>
            <a:gs pos="30000">
              <a:schemeClr val="accent2">
                <a:shade val="90000"/>
                <a:satMod val="110000"/>
              </a:schemeClr>
            </a:gs>
            <a:gs pos="45000">
              <a:schemeClr val="accent2">
                <a:shade val="100000"/>
                <a:satMod val="118000"/>
              </a:schemeClr>
            </a:gs>
            <a:gs pos="55000">
              <a:schemeClr val="accent2">
                <a:shade val="100000"/>
                <a:satMod val="118000"/>
              </a:schemeClr>
            </a:gs>
            <a:gs pos="73000">
              <a:schemeClr val="accent2">
                <a:shade val="90000"/>
                <a:satMod val="110000"/>
              </a:schemeClr>
            </a:gs>
            <a:gs pos="100000">
              <a:schemeClr val="accent2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matte">
          <a:bevelT w="50800" h="50800"/>
          <a:contourClr>
            <a:schemeClr val="accent2"/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4000 организаций ушли с рынка</a:t>
          </a:r>
          <a:endParaRPr lang="ru-RU" sz="2400" kern="1200" dirty="0"/>
        </a:p>
      </dsp:txBody>
      <dsp:txXfrm>
        <a:off x="509630" y="1093582"/>
        <a:ext cx="4076476" cy="860836"/>
      </dsp:txXfrm>
    </dsp:sp>
    <dsp:sp modelId="{4D9F6CA1-3AC9-43DA-AE05-68FF14CE91DD}">
      <dsp:nvSpPr>
        <dsp:cNvPr id="0" name=""/>
        <dsp:cNvSpPr/>
      </dsp:nvSpPr>
      <dsp:spPr>
        <a:xfrm>
          <a:off x="936110" y="2133600"/>
          <a:ext cx="5181600" cy="9144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63000"/>
              </a:schemeClr>
            </a:gs>
            <a:gs pos="30000">
              <a:schemeClr val="accent3">
                <a:shade val="90000"/>
                <a:satMod val="110000"/>
              </a:schemeClr>
            </a:gs>
            <a:gs pos="45000">
              <a:schemeClr val="accent3">
                <a:shade val="100000"/>
                <a:satMod val="118000"/>
              </a:schemeClr>
            </a:gs>
            <a:gs pos="55000">
              <a:schemeClr val="accent3">
                <a:shade val="100000"/>
                <a:satMod val="118000"/>
              </a:schemeClr>
            </a:gs>
            <a:gs pos="73000">
              <a:schemeClr val="accent3">
                <a:shade val="90000"/>
                <a:satMod val="110000"/>
              </a:schemeClr>
            </a:gs>
            <a:gs pos="100000">
              <a:schemeClr val="accent3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matte">
          <a:bevelT w="50800" h="50800"/>
          <a:contourClr>
            <a:schemeClr val="accent3"/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7000 организаций в реестре Росаккредитации</a:t>
          </a:r>
          <a:endParaRPr lang="ru-RU" sz="2400" kern="1200" dirty="0"/>
        </a:p>
      </dsp:txBody>
      <dsp:txXfrm>
        <a:off x="962892" y="2160382"/>
        <a:ext cx="4076476" cy="860836"/>
      </dsp:txXfrm>
    </dsp:sp>
    <dsp:sp modelId="{7081E30C-1546-47C9-905A-CCA8B09880D5}">
      <dsp:nvSpPr>
        <dsp:cNvPr id="0" name=""/>
        <dsp:cNvSpPr/>
      </dsp:nvSpPr>
      <dsp:spPr>
        <a:xfrm>
          <a:off x="4612888" y="693420"/>
          <a:ext cx="594360" cy="59436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4746619" y="693420"/>
        <a:ext cx="326898" cy="447256"/>
      </dsp:txXfrm>
    </dsp:sp>
    <dsp:sp modelId="{F7D75A3C-3082-4A04-B27C-1B9F55B912ED}">
      <dsp:nvSpPr>
        <dsp:cNvPr id="0" name=""/>
        <dsp:cNvSpPr/>
      </dsp:nvSpPr>
      <dsp:spPr>
        <a:xfrm>
          <a:off x="5070088" y="1754124"/>
          <a:ext cx="594360" cy="59436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5203819" y="1754124"/>
        <a:ext cx="326898" cy="4472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0163E-1C6C-44D6-ABA1-D5F34FB95772}">
      <dsp:nvSpPr>
        <dsp:cNvPr id="0" name=""/>
        <dsp:cNvSpPr/>
      </dsp:nvSpPr>
      <dsp:spPr>
        <a:xfrm rot="16200000">
          <a:off x="1131490" y="-1131490"/>
          <a:ext cx="1851819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Наличие у заявителя на аккредитацию опыта осуществления работ по оценке соответствия</a:t>
          </a:r>
          <a:endParaRPr lang="ru-RU" sz="1600" kern="1200" dirty="0"/>
        </a:p>
      </dsp:txBody>
      <dsp:txXfrm rot="5400000">
        <a:off x="-1" y="1"/>
        <a:ext cx="4114800" cy="1388864"/>
      </dsp:txXfrm>
    </dsp:sp>
    <dsp:sp modelId="{978D6938-2A72-48D5-9504-A53A6BE60D32}">
      <dsp:nvSpPr>
        <dsp:cNvPr id="0" name=""/>
        <dsp:cNvSpPr/>
      </dsp:nvSpPr>
      <dsp:spPr>
        <a:xfrm>
          <a:off x="4114800" y="0"/>
          <a:ext cx="4114800" cy="18518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Наличие плана проведения межлабораторных сличительных испытаний</a:t>
          </a:r>
          <a:endParaRPr lang="ru-RU" sz="1600" kern="1200" dirty="0"/>
        </a:p>
      </dsp:txBody>
      <dsp:txXfrm>
        <a:off x="4114800" y="0"/>
        <a:ext cx="4114800" cy="1388864"/>
      </dsp:txXfrm>
    </dsp:sp>
    <dsp:sp modelId="{45DF31EF-9EE2-44AF-8245-47FCDE1A81F7}">
      <dsp:nvSpPr>
        <dsp:cNvPr id="0" name=""/>
        <dsp:cNvSpPr/>
      </dsp:nvSpPr>
      <dsp:spPr>
        <a:xfrm rot="10800000">
          <a:off x="0" y="1851819"/>
          <a:ext cx="4114800" cy="18518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Возможность наличия у сотрудников аккредитованного лица профильной ученой степени</a:t>
          </a:r>
          <a:endParaRPr lang="ru-RU" sz="1600" kern="1200" dirty="0"/>
        </a:p>
      </dsp:txBody>
      <dsp:txXfrm rot="10800000">
        <a:off x="0" y="2314773"/>
        <a:ext cx="4114800" cy="1388864"/>
      </dsp:txXfrm>
    </dsp:sp>
    <dsp:sp modelId="{5832DEE5-B900-4949-80FC-6F9C305C793B}">
      <dsp:nvSpPr>
        <dsp:cNvPr id="0" name=""/>
        <dsp:cNvSpPr/>
      </dsp:nvSpPr>
      <dsp:spPr>
        <a:xfrm rot="5400000">
          <a:off x="5246290" y="720328"/>
          <a:ext cx="1851819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Работники, участвующим в исследованиях и испытаниях под контролем «опытных сотрудников», могут не иметь установленного стажа и образования</a:t>
          </a:r>
          <a:endParaRPr lang="ru-RU" sz="1600" kern="1200" dirty="0"/>
        </a:p>
      </dsp:txBody>
      <dsp:txXfrm rot="-5400000">
        <a:off x="4114799" y="2314773"/>
        <a:ext cx="4114800" cy="1388864"/>
      </dsp:txXfrm>
    </dsp:sp>
    <dsp:sp modelId="{F49A8650-829D-4E05-9BF7-3F42DFF68433}">
      <dsp:nvSpPr>
        <dsp:cNvPr id="0" name=""/>
        <dsp:cNvSpPr/>
      </dsp:nvSpPr>
      <dsp:spPr>
        <a:xfrm>
          <a:off x="2880359" y="1388864"/>
          <a:ext cx="2468880" cy="92590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ВОЗМОЖНЫЕ УТОЧНЕНИЯ</a:t>
          </a:r>
          <a:endParaRPr lang="ru-RU" sz="1600" kern="1200" dirty="0"/>
        </a:p>
      </dsp:txBody>
      <dsp:txXfrm>
        <a:off x="2925558" y="1434063"/>
        <a:ext cx="2378482" cy="8355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0FAFD-7BF3-4520-8DD5-A15FE7172E5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729A5-5E95-4A16-91DE-37422F388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6560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633D3-AB72-4ABA-8A20-D92A2C3155D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6464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866E9-9847-43B4-A1A1-F62B470C4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2352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2914650"/>
            <a:ext cx="6858000" cy="742950"/>
          </a:xfrm>
        </p:spPr>
        <p:txBody>
          <a:bodyPr anchor="t" anchorCtr="0"/>
          <a:lstStyle>
            <a:lvl1pPr algn="r">
              <a:defRPr sz="27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3843338"/>
            <a:ext cx="6858000" cy="400050"/>
          </a:xfrm>
        </p:spPr>
        <p:txBody>
          <a:bodyPr/>
          <a:lstStyle>
            <a:lvl1pPr marL="0" indent="0" algn="r">
              <a:buNone/>
              <a:defRPr sz="17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389626" indent="0" algn="ctr">
              <a:buNone/>
            </a:lvl2pPr>
            <a:lvl3pPr marL="779252" indent="0" algn="ctr">
              <a:buNone/>
            </a:lvl3pPr>
            <a:lvl4pPr marL="1168878" indent="0" algn="ctr">
              <a:buNone/>
            </a:lvl4pPr>
            <a:lvl5pPr marL="1558503" indent="0" algn="ctr">
              <a:buNone/>
            </a:lvl5pPr>
            <a:lvl6pPr marL="1948129" indent="0" algn="ctr">
              <a:buNone/>
            </a:lvl6pPr>
            <a:lvl7pPr marL="2337755" indent="0" algn="ctr">
              <a:buNone/>
            </a:lvl7pPr>
            <a:lvl8pPr marL="2727381" indent="0" algn="ctr">
              <a:buNone/>
            </a:lvl8pPr>
            <a:lvl9pPr marL="3117007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>
            <a:lvl1pPr>
              <a:defRPr sz="1200"/>
            </a:lvl1pPr>
          </a:lstStyle>
          <a:p>
            <a:fld id="{533A0A21-4F7C-43CE-A0BF-1904ACA30134}" type="datetime1">
              <a:rPr lang="ru-RU" smtClean="0"/>
              <a:t>09.11.2016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4766310"/>
            <a:ext cx="1219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2736056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3786188"/>
            <a:ext cx="7315200" cy="514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2736056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3786188"/>
            <a:ext cx="228600" cy="514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074A-641B-4F3C-BD92-23B41BEE8362}" type="datetime1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2EEB0-D900-4F9D-9068-378006CFB0DC}" type="datetime1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4361127" y="2401464"/>
            <a:ext cx="4389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E1E1-7BA2-4C1B-84DB-FE9B3EFA0DA5}" type="datetime1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 anchorCtr="0"/>
          <a:lstStyle>
            <a:lvl1pPr algn="r">
              <a:buNone/>
              <a:defRPr sz="27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 anchor="t" anchorCtr="0"/>
          <a:lstStyle>
            <a:lvl1pPr marL="0" indent="0" algn="r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/>
          <a:p>
            <a:fld id="{775DF6E2-9619-4A1D-9153-CC87BC6E6F9C}" type="datetime1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4766310"/>
            <a:ext cx="1520952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114550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114550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7D5B-63CA-4A42-97E5-4D945B286484}" type="datetime1">
              <a:rPr lang="ru-RU" smtClean="0"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912114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64406"/>
            <a:ext cx="4040188" cy="514350"/>
          </a:xfrm>
          <a:noFill/>
          <a:ln>
            <a:noFill/>
          </a:ln>
        </p:spPr>
        <p:txBody>
          <a:bodyPr lIns="77925" anchor="b" anchorCtr="0">
            <a:noAutofit/>
          </a:bodyPr>
          <a:lstStyle>
            <a:lvl1pPr marL="0" indent="0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1700" b="1"/>
            </a:lvl2pPr>
            <a:lvl3pPr>
              <a:buNone/>
              <a:defRPr sz="15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2" y="971550"/>
            <a:ext cx="4041775" cy="514350"/>
          </a:xfrm>
          <a:noFill/>
          <a:ln>
            <a:noFill/>
          </a:ln>
        </p:spPr>
        <p:txBody>
          <a:bodyPr lIns="77925" anchor="b" anchorCtr="0"/>
          <a:lstStyle>
            <a:lvl1pPr marL="0" indent="0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1700" b="1"/>
            </a:lvl2pPr>
            <a:lvl3pPr>
              <a:buNone/>
              <a:defRPr sz="15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C6DD2-327B-4C99-8F1A-0D0B49F28454}" type="datetime1">
              <a:rPr lang="ru-RU" smtClean="0"/>
              <a:t>09.11.2016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13F1-51D0-4480-8B09-D2B9D19B628A}" type="datetime1">
              <a:rPr lang="ru-RU" smtClean="0"/>
              <a:t>09.11.2016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62BEB-C81C-4701-8A53-AE253E27BCC8}" type="datetime1">
              <a:rPr lang="ru-RU" smtClean="0"/>
              <a:t>09.11.2016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228600"/>
            <a:ext cx="2514600" cy="628650"/>
          </a:xfrm>
        </p:spPr>
        <p:txBody>
          <a:bodyPr anchor="b" anchorCtr="0">
            <a:noAutofit/>
          </a:bodyPr>
          <a:lstStyle>
            <a:lvl1pPr algn="l">
              <a:buNone/>
              <a:defRPr sz="17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914402"/>
            <a:ext cx="2514600" cy="3632597"/>
          </a:xfrm>
        </p:spPr>
        <p:txBody>
          <a:bodyPr/>
          <a:lstStyle>
            <a:lvl1pPr marL="0" indent="0">
              <a:lnSpc>
                <a:spcPts val="1875"/>
              </a:lnSpc>
              <a:spcAft>
                <a:spcPts val="852"/>
              </a:spcAft>
              <a:buNone/>
              <a:defRPr sz="1400">
                <a:solidFill>
                  <a:schemeClr val="tx2"/>
                </a:solidFill>
              </a:defRPr>
            </a:lvl1pPr>
            <a:lvl2pPr>
              <a:buNone/>
              <a:defRPr sz="1000"/>
            </a:lvl2pPr>
            <a:lvl3pPr>
              <a:buNone/>
              <a:defRPr sz="9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8CA7-F700-4BCD-A65D-FBE8579853D3}" type="datetime1">
              <a:rPr lang="ru-RU" smtClean="0"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915025" y="2493169"/>
            <a:ext cx="4526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715000" cy="42862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5642"/>
            <a:ext cx="8229600" cy="506016"/>
          </a:xfrm>
          <a:ln>
            <a:solidFill>
              <a:schemeClr val="accent1"/>
            </a:solidFill>
          </a:ln>
        </p:spPr>
        <p:txBody>
          <a:bodyPr lIns="233776" anchor="ctr"/>
          <a:lstStyle>
            <a:lvl1pPr algn="r">
              <a:buNone/>
              <a:defRPr sz="17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428750"/>
            <a:ext cx="8229600" cy="320268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511"/>
              </a:spcBef>
              <a:buNone/>
              <a:defRPr sz="27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8229600" cy="400050"/>
          </a:xfrm>
        </p:spPr>
        <p:txBody>
          <a:bodyPr anchor="ctr" anchorCtr="0"/>
          <a:lstStyle>
            <a:lvl1pPr marL="0" indent="0" algn="l">
              <a:buFontTx/>
              <a:buNone/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88C2-9E1D-4797-9EFB-956347F2BD0F}" type="datetime1">
              <a:rPr lang="ru-RU" smtClean="0"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375642"/>
            <a:ext cx="182880" cy="5143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  <a:prstGeom prst="rect">
            <a:avLst/>
          </a:prstGeom>
        </p:spPr>
        <p:txBody>
          <a:bodyPr vert="horz" lIns="77925" tIns="38963" rIns="77925" bIns="38963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3682746"/>
          </a:xfrm>
          <a:prstGeom prst="rect">
            <a:avLst/>
          </a:prstGeom>
        </p:spPr>
        <p:txBody>
          <a:bodyPr vert="horz" lIns="77925" tIns="38963" rIns="77925" bIns="38963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4767263"/>
            <a:ext cx="2289048" cy="274320"/>
          </a:xfrm>
          <a:prstGeom prst="rect">
            <a:avLst/>
          </a:prstGeom>
        </p:spPr>
        <p:txBody>
          <a:bodyPr vert="horz" lIns="77925" tIns="38963" rIns="77925" bIns="38963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5BE70E-7242-41D5-8B79-D5D6BFE6C1BB}" type="datetime1">
              <a:rPr lang="ru-RU" smtClean="0"/>
              <a:t>09.11.2016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4767263"/>
            <a:ext cx="3505200" cy="274320"/>
          </a:xfrm>
          <a:prstGeom prst="rect">
            <a:avLst/>
          </a:prstGeom>
        </p:spPr>
        <p:txBody>
          <a:bodyPr vert="horz" lIns="77925" tIns="38963" rIns="77925" bIns="38963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4767263"/>
            <a:ext cx="1981200" cy="274320"/>
          </a:xfrm>
          <a:prstGeom prst="rect">
            <a:avLst/>
          </a:prstGeom>
        </p:spPr>
        <p:txBody>
          <a:bodyPr vert="horz" lIns="77925" tIns="38963" rIns="77925" bIns="38963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85725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7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33776" indent="-233776" algn="l" rtl="0" eaLnBrk="1" latinLnBrk="0" hangingPunct="1">
        <a:spcBef>
          <a:spcPts val="511"/>
        </a:spcBef>
        <a:buClr>
          <a:schemeClr val="accent1"/>
        </a:buClr>
        <a:buSzPct val="76000"/>
        <a:buFont typeface="Wingdings 3"/>
        <a:buChar char="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67551" indent="-233776" algn="l" rtl="0" eaLnBrk="1" latinLnBrk="0" hangingPunct="1">
        <a:spcBef>
          <a:spcPts val="426"/>
        </a:spcBef>
        <a:buClr>
          <a:schemeClr val="accent2"/>
        </a:buClr>
        <a:buSzPct val="76000"/>
        <a:buFont typeface="Wingdings 3"/>
        <a:buChar char="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701327" indent="-194813" algn="l" rtl="0" eaLnBrk="1" latinLnBrk="0" hangingPunct="1">
        <a:spcBef>
          <a:spcPts val="426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35102" indent="-194813" algn="l" rtl="0" eaLnBrk="1" latinLnBrk="0" hangingPunct="1">
        <a:spcBef>
          <a:spcPts val="341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68878" indent="-194813" algn="l" rtl="0" eaLnBrk="1" latinLnBrk="0" hangingPunct="1">
        <a:spcBef>
          <a:spcPts val="256"/>
        </a:spcBef>
        <a:buClr>
          <a:schemeClr val="accent2"/>
        </a:buClr>
        <a:buSzPct val="70000"/>
        <a:buFont typeface="Wingdings"/>
        <a:buChar char="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02653" indent="-155850" algn="l" rtl="0" eaLnBrk="1" latinLnBrk="0" hangingPunct="1">
        <a:spcBef>
          <a:spcPts val="256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558503" indent="-155850" algn="l" rtl="0" eaLnBrk="1" latinLnBrk="0" hangingPunct="1">
        <a:spcBef>
          <a:spcPts val="256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1714354" indent="-155850" algn="l" rtl="0" eaLnBrk="1" latinLnBrk="0" hangingPunct="1">
        <a:spcBef>
          <a:spcPts val="256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1870204" indent="-155850" algn="l" rtl="0" eaLnBrk="1" latinLnBrk="0" hangingPunct="1">
        <a:spcBef>
          <a:spcPts val="256"/>
        </a:spcBef>
        <a:buClr>
          <a:srgbClr val="9FB8CD"/>
        </a:buClr>
        <a:buSzPct val="75000"/>
        <a:buFont typeface="Wingdings 3"/>
        <a:buChar char=""/>
        <a:defRPr kumimoji="0" lang="en-US" sz="10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33471"/>
            <a:ext cx="3995932" cy="168106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13482" y="2801527"/>
            <a:ext cx="7272808" cy="417241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r>
              <a:rPr lang="ru-RU" sz="2200" b="1" i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О развитии национальной системы аккредитации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86417" y="4624849"/>
            <a:ext cx="149233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10 ноября </a:t>
            </a:r>
            <a:r>
              <a:rPr lang="ru-RU" sz="13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2016 г.</a:t>
            </a:r>
            <a:endParaRPr lang="ru-RU" sz="13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1720" y="3771172"/>
            <a:ext cx="70567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Александр Логинов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Руководитель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Управления Росаккредитации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СФО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047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3" y="114300"/>
            <a:ext cx="6984775" cy="729262"/>
          </a:xfrm>
        </p:spPr>
        <p:txBody>
          <a:bodyPr>
            <a:noAutofit/>
          </a:bodyPr>
          <a:lstStyle/>
          <a:p>
            <a:r>
              <a:rPr lang="ru-RU" sz="2400" b="1" dirty="0"/>
              <a:t>Этапы реформирования системы аккредитации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251520" y="987574"/>
            <a:ext cx="8712968" cy="38164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1 этап: 1 ноября 2011 – 1 июля 2012 года </a:t>
            </a: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«Организационный»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Обеспечение непрерывного выполнения функций по аккредитации, организационное обеспечение создания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Росаккредитации, </a:t>
            </a: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разработка первоочередных подзаконных актов</a:t>
            </a:r>
          </a:p>
          <a:p>
            <a:pPr marL="0" indent="0" algn="just">
              <a:buNone/>
            </a:pPr>
            <a:endParaRPr lang="ru-RU" sz="1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2 этап: 1 июля 2012 – 1 января 2013 года </a:t>
            </a: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«Формирование переходной модели»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Введение новых правил работы на подзаконном уровне, создание первоочередных информационных систем по аккредитации, начало работы территориальных органов Росаккредитации</a:t>
            </a:r>
          </a:p>
          <a:p>
            <a:pPr marL="0" indent="0" algn="just">
              <a:buNone/>
            </a:pPr>
            <a:endParaRPr lang="ru-RU" sz="1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3 этап: 1 января 2013 – 1 июля 2014 года </a:t>
            </a: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«Внедрение переходной и формирование итоговой модели»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Повышение требований при аккредитации, активизация работы по контролю и привлечению к ответственности, принятие Федерального закона «Об аккредитации»,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разработка и принятие </a:t>
            </a: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«Законопроекта-спутника» и корреспондирующих подзаконных актов (более 40), создание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ФГИС </a:t>
            </a: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Росаккредитации </a:t>
            </a:r>
          </a:p>
          <a:p>
            <a:pPr marL="0" indent="0" algn="just">
              <a:buNone/>
            </a:pPr>
            <a:endParaRPr lang="ru-RU" sz="1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4 этап: 1 июля 2014 – 31 декабря 2016 года </a:t>
            </a: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«Внедрение итоговой модели и международное признание»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Вступление в силу новых правил работы, фактическая переаккредитация всех организаций (более 10 000), внедрение системы менеджмента качества и системы обучения персонала,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совершенствование ФГИС Росаккредитации, проведение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процедуры международного признания российской системы аккредитации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53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79712" y="195486"/>
            <a:ext cx="7056783" cy="504056"/>
          </a:xfrm>
        </p:spPr>
        <p:txBody>
          <a:bodyPr>
            <a:noAutofit/>
          </a:bodyPr>
          <a:lstStyle/>
          <a:p>
            <a:r>
              <a:rPr lang="ru-RU" sz="2400" b="1" dirty="0"/>
              <a:t>Цели </a:t>
            </a:r>
            <a:r>
              <a:rPr lang="ru-RU" sz="2400" b="1" dirty="0" smtClean="0"/>
              <a:t>государственного контроля</a:t>
            </a:r>
            <a:endParaRPr lang="ru-RU" sz="2400" b="1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83138826"/>
              </p:ext>
            </p:extLst>
          </p:nvPr>
        </p:nvGraphicFramePr>
        <p:xfrm>
          <a:off x="611560" y="1005576"/>
          <a:ext cx="7776864" cy="3792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35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8"/>
            <a:ext cx="6707087" cy="493564"/>
          </a:xfrm>
        </p:spPr>
        <p:txBody>
          <a:bodyPr>
            <a:normAutofit/>
          </a:bodyPr>
          <a:lstStyle/>
          <a:p>
            <a:r>
              <a:rPr lang="ru-RU" sz="2400" b="1" dirty="0"/>
              <a:t>Рынок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ru-RU" sz="2400" b="1" dirty="0"/>
              <a:t>оценки соответствия изменился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9586529"/>
              </p:ext>
            </p:extLst>
          </p:nvPr>
        </p:nvGraphicFramePr>
        <p:xfrm>
          <a:off x="827584" y="1221600"/>
          <a:ext cx="60960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8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8"/>
            <a:ext cx="6707087" cy="493564"/>
          </a:xfrm>
        </p:spPr>
        <p:txBody>
          <a:bodyPr>
            <a:normAutofit/>
          </a:bodyPr>
          <a:lstStyle/>
          <a:p>
            <a:r>
              <a:rPr lang="ru-RU" sz="2400" b="1" dirty="0"/>
              <a:t>Подтверждение компетентности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3848" y="1110886"/>
            <a:ext cx="2448272" cy="847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11000 АККРЕДИТОВАННЫХ ЛИЦ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67408" y="2225119"/>
            <a:ext cx="2352464" cy="83268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8000 ПОДАЛИ ЗАЯВЛЕНИЕ НА ПК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09324" y="2225119"/>
            <a:ext cx="2399456" cy="8326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1600 ЛИШЕНЫ АККРЕДИТАЦИИ</a:t>
            </a:r>
            <a:endParaRPr lang="ru-RU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60500" y="3518718"/>
            <a:ext cx="2022627" cy="84138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94 </a:t>
            </a:r>
            <a:r>
              <a:rPr lang="ru-RU" sz="1600" b="1" dirty="0" smtClean="0"/>
              <a:t>НЕ ПРОШЛИ ПРОЦЕДУРУ ПК</a:t>
            </a:r>
            <a:endParaRPr lang="ru-RU" sz="1600" b="1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5239226" y="1958704"/>
            <a:ext cx="533285" cy="266416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324238" y="1958704"/>
            <a:ext cx="624098" cy="266416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4" name="Прямая со стрелкой 1033"/>
          <p:cNvCxnSpPr/>
          <p:nvPr/>
        </p:nvCxnSpPr>
        <p:spPr>
          <a:xfrm>
            <a:off x="1763688" y="3057804"/>
            <a:ext cx="2184648" cy="666074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2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52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>
          <a:xfrm>
            <a:off x="1907704" y="87474"/>
            <a:ext cx="6950428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/>
                </a:solidFill>
              </a:rPr>
              <a:t>Основные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ru-RU" sz="2400" b="1" dirty="0">
                <a:solidFill>
                  <a:schemeClr val="tx2"/>
                </a:solidFill>
              </a:rPr>
              <a:t>поправки в нормативную базу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69393" y="2787774"/>
            <a:ext cx="9036496" cy="972108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6240" y="2463738"/>
            <a:ext cx="9036496" cy="756084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3476351"/>
            <a:ext cx="9036496" cy="783087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ru-RU" dirty="0"/>
          </a:p>
        </p:txBody>
      </p:sp>
      <p:sp>
        <p:nvSpPr>
          <p:cNvPr id="4" name="Нашивка 3"/>
          <p:cNvSpPr/>
          <p:nvPr/>
        </p:nvSpPr>
        <p:spPr>
          <a:xfrm>
            <a:off x="4718184" y="1264934"/>
            <a:ext cx="484632" cy="363474"/>
          </a:xfrm>
          <a:prstGeom prst="chevr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37474" y="1957550"/>
            <a:ext cx="4362518" cy="77417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«Бегающие» лаборатории, отсутствующие </a:t>
            </a:r>
            <a:r>
              <a:rPr lang="ru-RU" dirty="0"/>
              <a:t>по месту </a:t>
            </a:r>
            <a:r>
              <a:rPr lang="ru-RU" dirty="0" smtClean="0"/>
              <a:t>указанному </a:t>
            </a:r>
            <a:r>
              <a:rPr lang="ru-RU" dirty="0"/>
              <a:t>в </a:t>
            </a:r>
            <a:r>
              <a:rPr lang="ru-RU" dirty="0" smtClean="0"/>
              <a:t>реестре </a:t>
            </a:r>
            <a:endParaRPr lang="ru-RU" dirty="0"/>
          </a:p>
        </p:txBody>
      </p:sp>
      <p:sp>
        <p:nvSpPr>
          <p:cNvPr id="34" name="Нашивка 33"/>
          <p:cNvSpPr/>
          <p:nvPr/>
        </p:nvSpPr>
        <p:spPr>
          <a:xfrm>
            <a:off x="4718184" y="2162902"/>
            <a:ext cx="484632" cy="363474"/>
          </a:xfrm>
          <a:prstGeom prst="chevr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436097" y="1980682"/>
            <a:ext cx="3396838" cy="7741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Установить </a:t>
            </a:r>
            <a:r>
              <a:rPr lang="ru-RU" dirty="0"/>
              <a:t>административную ответственность за отсутствие </a:t>
            </a:r>
            <a:r>
              <a:rPr lang="ru-RU" dirty="0" smtClean="0"/>
              <a:t>по </a:t>
            </a:r>
            <a:r>
              <a:rPr lang="ru-RU" dirty="0"/>
              <a:t>месту осуществления деятельности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37474" y="2886739"/>
            <a:ext cx="4362518" cy="77417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Выдача </a:t>
            </a:r>
            <a:r>
              <a:rPr lang="ru-RU" dirty="0"/>
              <a:t>документов </a:t>
            </a:r>
            <a:r>
              <a:rPr lang="ru-RU" dirty="0" smtClean="0"/>
              <a:t>на основании протоколов лишенной аккредитации лаборатории</a:t>
            </a:r>
            <a:endParaRPr lang="ru-RU" dirty="0"/>
          </a:p>
        </p:txBody>
      </p:sp>
      <p:sp>
        <p:nvSpPr>
          <p:cNvPr id="37" name="Нашивка 36"/>
          <p:cNvSpPr/>
          <p:nvPr/>
        </p:nvSpPr>
        <p:spPr>
          <a:xfrm>
            <a:off x="4716016" y="3092091"/>
            <a:ext cx="484632" cy="363474"/>
          </a:xfrm>
          <a:prstGeom prst="chevr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436098" y="2881790"/>
            <a:ext cx="3422035" cy="7741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З</a:t>
            </a:r>
            <a:r>
              <a:rPr lang="ru-RU" dirty="0" smtClean="0"/>
              <a:t>апретить </a:t>
            </a:r>
            <a:r>
              <a:rPr lang="ru-RU" dirty="0"/>
              <a:t>выдачу сертификата соответствия </a:t>
            </a:r>
            <a:r>
              <a:rPr lang="ru-RU" dirty="0" smtClean="0"/>
              <a:t>на основании таких протоколов</a:t>
            </a:r>
            <a:endParaRPr lang="ru-RU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44713" y="3841413"/>
            <a:ext cx="4362518" cy="77417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Отсутствие механизма привлечения к ответственности мошенников, выдающих «липовые сертификаты» </a:t>
            </a:r>
            <a:endParaRPr lang="ru-RU" dirty="0"/>
          </a:p>
        </p:txBody>
      </p:sp>
      <p:sp>
        <p:nvSpPr>
          <p:cNvPr id="40" name="Нашивка 39"/>
          <p:cNvSpPr/>
          <p:nvPr/>
        </p:nvSpPr>
        <p:spPr>
          <a:xfrm>
            <a:off x="4716016" y="3975906"/>
            <a:ext cx="484632" cy="363474"/>
          </a:xfrm>
          <a:prstGeom prst="chevr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417266" y="3841413"/>
            <a:ext cx="3422035" cy="7741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Увеличение </a:t>
            </a:r>
            <a:r>
              <a:rPr lang="ru-RU" dirty="0"/>
              <a:t>размеров </a:t>
            </a:r>
            <a:r>
              <a:rPr lang="ru-RU" dirty="0" smtClean="0"/>
              <a:t>штрафов </a:t>
            </a:r>
          </a:p>
          <a:p>
            <a:r>
              <a:rPr lang="ru-RU" dirty="0" smtClean="0"/>
              <a:t>до 1 млн. рублей</a:t>
            </a:r>
            <a:endParaRPr lang="ru-RU" dirty="0"/>
          </a:p>
        </p:txBody>
      </p:sp>
      <p:sp>
        <p:nvSpPr>
          <p:cNvPr id="2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6</a:t>
            </a:fld>
            <a:endParaRPr lang="ru-RU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23" name="Скругленный прямоугольник 22"/>
          <p:cNvSpPr/>
          <p:nvPr/>
        </p:nvSpPr>
        <p:spPr>
          <a:xfrm>
            <a:off x="137474" y="1059583"/>
            <a:ext cx="4362518" cy="77417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Реклама «Сертификат за час» от фирм-посредников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436098" y="951571"/>
            <a:ext cx="3396837" cy="88219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В</a:t>
            </a:r>
            <a:r>
              <a:rPr lang="ru-RU" dirty="0" smtClean="0"/>
              <a:t>ведение </a:t>
            </a:r>
            <a:r>
              <a:rPr lang="ru-RU" dirty="0"/>
              <a:t>запрета на рекламу услуг по </a:t>
            </a:r>
            <a:r>
              <a:rPr lang="ru-RU" dirty="0" smtClean="0"/>
              <a:t>сертификации </a:t>
            </a:r>
            <a:r>
              <a:rPr lang="ru-RU" dirty="0"/>
              <a:t>организациями, не имеющими </a:t>
            </a:r>
            <a:r>
              <a:rPr lang="ru-RU" dirty="0" smtClean="0"/>
              <a:t>аккредитации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26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02"/>
            <a:ext cx="2016224" cy="8933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4" y="114300"/>
            <a:ext cx="6707087" cy="742950"/>
          </a:xfrm>
        </p:spPr>
        <p:txBody>
          <a:bodyPr>
            <a:normAutofit/>
          </a:bodyPr>
          <a:lstStyle/>
          <a:p>
            <a:r>
              <a:rPr lang="ru-RU" dirty="0" smtClean="0"/>
              <a:t>Требования к аккредитованным лицам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79134036"/>
              </p:ext>
            </p:extLst>
          </p:nvPr>
        </p:nvGraphicFramePr>
        <p:xfrm>
          <a:off x="457200" y="914400"/>
          <a:ext cx="8229600" cy="3703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7854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8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40498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4" y="2392025"/>
            <a:ext cx="9144000" cy="4662616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6228184" y="1779662"/>
            <a:ext cx="1152128" cy="72008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71600" y="2499742"/>
            <a:ext cx="720080" cy="2857078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194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55576" y="2841780"/>
            <a:ext cx="7416824" cy="571129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Спасибо за внимание!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33471"/>
            <a:ext cx="3995932" cy="168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03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13363</TotalTime>
  <Words>402</Words>
  <Application>Microsoft Office PowerPoint</Application>
  <PresentationFormat>Экран (16:9)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Начальная</vt:lpstr>
      <vt:lpstr>Презентация PowerPoint</vt:lpstr>
      <vt:lpstr>Этапы реформирования системы аккредитации</vt:lpstr>
      <vt:lpstr>Цели государственного контроля</vt:lpstr>
      <vt:lpstr>Рынок оценки соответствия изменился</vt:lpstr>
      <vt:lpstr>Подтверждение компетентности</vt:lpstr>
      <vt:lpstr>Презентация PowerPoint</vt:lpstr>
      <vt:lpstr>Требования к аккредитованным лицам</vt:lpstr>
      <vt:lpstr>Презентация PowerPoint</vt:lpstr>
      <vt:lpstr>Презентация PowerPoint</vt:lpstr>
    </vt:vector>
  </TitlesOfParts>
  <Company>JSC Prognoz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Рачева Екатерина Александровна</dc:creator>
  <cp:lastModifiedBy>Логинов Александр Иванович</cp:lastModifiedBy>
  <cp:revision>792</cp:revision>
  <cp:lastPrinted>2015-08-05T18:00:35Z</cp:lastPrinted>
  <dcterms:created xsi:type="dcterms:W3CDTF">2012-01-17T13:09:04Z</dcterms:created>
  <dcterms:modified xsi:type="dcterms:W3CDTF">2016-11-09T04:43:16Z</dcterms:modified>
</cp:coreProperties>
</file>