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84" r:id="rId2"/>
    <p:sldId id="505" r:id="rId3"/>
    <p:sldId id="504" r:id="rId4"/>
    <p:sldId id="506" r:id="rId5"/>
    <p:sldId id="501" r:id="rId6"/>
    <p:sldId id="443" r:id="rId7"/>
    <p:sldId id="469" r:id="rId8"/>
    <p:sldId id="502" r:id="rId9"/>
    <p:sldId id="484" r:id="rId10"/>
    <p:sldId id="503" r:id="rId11"/>
    <p:sldId id="493" r:id="rId12"/>
    <p:sldId id="401" r:id="rId13"/>
  </p:sldIdLst>
  <p:sldSz cx="12192000" cy="6858000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3200" b="1" kern="1200">
        <a:solidFill>
          <a:srgbClr val="210C9C"/>
        </a:solidFill>
        <a:latin typeface="Arial Black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200" b="1" kern="1200">
        <a:solidFill>
          <a:srgbClr val="210C9C"/>
        </a:solidFill>
        <a:latin typeface="Arial Black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200" b="1" kern="1200">
        <a:solidFill>
          <a:srgbClr val="210C9C"/>
        </a:solidFill>
        <a:latin typeface="Arial Black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200" b="1" kern="1200">
        <a:solidFill>
          <a:srgbClr val="210C9C"/>
        </a:solidFill>
        <a:latin typeface="Arial Black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200" b="1" kern="1200">
        <a:solidFill>
          <a:srgbClr val="210C9C"/>
        </a:solidFill>
        <a:latin typeface="Arial Black" pitchFamily="34" charset="0"/>
        <a:ea typeface="+mn-ea"/>
        <a:cs typeface="Arial" charset="0"/>
      </a:defRPr>
    </a:lvl5pPr>
    <a:lvl6pPr marL="2286000" algn="l" defTabSz="914400" rtl="0" eaLnBrk="1" latinLnBrk="0" hangingPunct="1">
      <a:defRPr sz="3200" b="1" kern="1200">
        <a:solidFill>
          <a:srgbClr val="210C9C"/>
        </a:solidFill>
        <a:latin typeface="Arial Black" pitchFamily="34" charset="0"/>
        <a:ea typeface="+mn-ea"/>
        <a:cs typeface="Arial" charset="0"/>
      </a:defRPr>
    </a:lvl6pPr>
    <a:lvl7pPr marL="2743200" algn="l" defTabSz="914400" rtl="0" eaLnBrk="1" latinLnBrk="0" hangingPunct="1">
      <a:defRPr sz="3200" b="1" kern="1200">
        <a:solidFill>
          <a:srgbClr val="210C9C"/>
        </a:solidFill>
        <a:latin typeface="Arial Black" pitchFamily="34" charset="0"/>
        <a:ea typeface="+mn-ea"/>
        <a:cs typeface="Arial" charset="0"/>
      </a:defRPr>
    </a:lvl7pPr>
    <a:lvl8pPr marL="3200400" algn="l" defTabSz="914400" rtl="0" eaLnBrk="1" latinLnBrk="0" hangingPunct="1">
      <a:defRPr sz="3200" b="1" kern="1200">
        <a:solidFill>
          <a:srgbClr val="210C9C"/>
        </a:solidFill>
        <a:latin typeface="Arial Black" pitchFamily="34" charset="0"/>
        <a:ea typeface="+mn-ea"/>
        <a:cs typeface="Arial" charset="0"/>
      </a:defRPr>
    </a:lvl8pPr>
    <a:lvl9pPr marL="3657600" algn="l" defTabSz="914400" rtl="0" eaLnBrk="1" latinLnBrk="0" hangingPunct="1">
      <a:defRPr sz="3200" b="1" kern="1200">
        <a:solidFill>
          <a:srgbClr val="210C9C"/>
        </a:solidFill>
        <a:latin typeface="Arial Black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359C"/>
    <a:srgbClr val="C00000"/>
    <a:srgbClr val="130C9C"/>
    <a:srgbClr val="D9372C"/>
    <a:srgbClr val="CBC6E8"/>
    <a:srgbClr val="FF0000"/>
    <a:srgbClr val="210C9C"/>
    <a:srgbClr val="8080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630" autoAdjust="0"/>
    <p:restoredTop sz="86455" autoAdjust="0"/>
  </p:normalViewPr>
  <p:slideViewPr>
    <p:cSldViewPr>
      <p:cViewPr>
        <p:scale>
          <a:sx n="71" d="100"/>
          <a:sy n="71" d="100"/>
        </p:scale>
        <p:origin x="1116" y="1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7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598" y="-126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9D3C37-8A15-4FF3-B930-60636C1B969D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DFA50B-2AEB-4C1E-9520-359D6D2DA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502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264" tIns="47632" rIns="95264" bIns="47632" numCol="1" anchor="t" anchorCtr="0" compatLnSpc="1">
            <a:prstTxWarp prst="textNoShape">
              <a:avLst/>
            </a:prstTxWarp>
          </a:bodyPr>
          <a:lstStyle>
            <a:lvl1pPr defTabSz="952500">
              <a:defRPr sz="1300" b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264" tIns="47632" rIns="95264" bIns="47632" numCol="1" anchor="t" anchorCtr="0" compatLnSpc="1">
            <a:prstTxWarp prst="textNoShape">
              <a:avLst/>
            </a:prstTxWarp>
          </a:bodyPr>
          <a:lstStyle>
            <a:lvl1pPr algn="r" defTabSz="952500">
              <a:defRPr sz="1300" b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81B7A572-2388-49ED-83F9-F42A8970E7D8}" type="datetimeFigureOut">
              <a:rPr lang="ru-RU"/>
              <a:pPr>
                <a:defRPr/>
              </a:pPr>
              <a:t>09.11.2016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679450" y="4689475"/>
            <a:ext cx="5438775" cy="44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264" tIns="47632" rIns="95264" bIns="476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264" tIns="47632" rIns="95264" bIns="47632" numCol="1" anchor="b" anchorCtr="0" compatLnSpc="1">
            <a:prstTxWarp prst="textNoShape">
              <a:avLst/>
            </a:prstTxWarp>
          </a:bodyPr>
          <a:lstStyle>
            <a:lvl1pPr defTabSz="952500">
              <a:defRPr sz="1300" b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264" tIns="47632" rIns="95264" bIns="47632" numCol="1" anchor="b" anchorCtr="0" compatLnSpc="1">
            <a:prstTxWarp prst="textNoShape">
              <a:avLst/>
            </a:prstTxWarp>
          </a:bodyPr>
          <a:lstStyle>
            <a:lvl1pPr algn="r" defTabSz="952500">
              <a:defRPr sz="1300" b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83117CEA-12B5-437C-84EE-3090C0B6D2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9155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9538" y="741363"/>
            <a:ext cx="6578600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117CEA-12B5-437C-84EE-3090C0B6D221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118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117CEA-12B5-437C-84EE-3090C0B6D221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885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117CEA-12B5-437C-84EE-3090C0B6D221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80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sz="700" kern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117CEA-12B5-437C-84EE-3090C0B6D221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195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сегодняшний день уже создан Регламент размещения Знака качества на упаковках товаров, и это был отдельный вызов, так как Знак размещается на принципиально разных размерах и формах изделий. Уже в ближайшие два месяца товары с маркировкой появятся на полках магазинов страны.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117CEA-12B5-437C-84EE-3090C0B6D221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867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just">
              <a:lnSpc>
                <a:spcPct val="150000"/>
              </a:lnSpc>
              <a:spcAft>
                <a:spcPts val="0"/>
              </a:spcAft>
              <a:buFont typeface="+mj-lt"/>
              <a:buNone/>
              <a:tabLst>
                <a:tab pos="630555" algn="l"/>
              </a:tabLst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 </a:t>
            </a:r>
            <a:r>
              <a:rPr lang="ru-RU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Проектный технический комитет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(ПТК) №702 при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Росстандарте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куда вошли представители более чем 20 федеральных органов исполнительной власти, научных учреждений и экспертных центров. В том числе Министерство сельского хозяйства Российской Федерации, Министерство промышленности и торговли Российской Федерации, Росрезерв, отраслевые союзы, региональные центры стандартизации и метрологии. В рабочие группы при ПТК входят лучшие эксперты и представители отраслевой науки.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630555" algn="l"/>
              </a:tabLst>
            </a:pP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Задачей Проектного технического комитета стало определение методик исследований товаров и разработка стандартов повышенного качества – опережающих стандартов.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их разработке учитывается практика отраслевых союзов, обществ по защите прав потребителей, экспертного сообщества, лучшие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международные практики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ru-RU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Стандарты изначально разрабатываются в качестве предварительных национальных стандартов для их апробации при проведении веерных исследований продукции и последующей доработки. К товарам, претендующим на получение российского Знака качества, устанавливаются повышенные требования. Отмечу, что такие требования распространяются на качество, потребительские характеристики, уровень локализации. 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Хочу обратить внимание, что заседания рабочих групп Проектно-технического комитета проходят практически в ежедневном формате. Так, по состоянию на 01.06.2016г. Проектно-техническим комитетом Роскачества разработано 45 стандартов для товаров народного потребления. В 2016 году будет разработано еще минимум 15 стандартов. В соответствии с индикаторами, установленными в распоряжении Правительства, к 2020 году будет разработано 130 стандартов, которые позволят регулярно исследовать около 500 различных товаров и лучшим из них присуждать российский Знак качества.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630555" algn="l"/>
              </a:tabLst>
            </a:pP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Удалено: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Они закупаются непосредственно в торговых точках различных регионов страны, таким образом, исследуется именно качество товара, доступного обычному потребителю – в магазинах, а не на производственном складе или распределительном центре.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Основной идеей формирования серии стандартов «Российская система качества» является установление критериев оценки товарных групп, имеющих обращение на российском рынке.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117CEA-12B5-437C-84EE-3090C0B6D221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4581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just">
              <a:lnSpc>
                <a:spcPct val="150000"/>
              </a:lnSpc>
              <a:spcAft>
                <a:spcPts val="0"/>
              </a:spcAft>
              <a:buFont typeface="+mj-lt"/>
              <a:buNone/>
              <a:tabLst>
                <a:tab pos="630555" algn="l"/>
              </a:tabLst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 </a:t>
            </a:r>
            <a:r>
              <a:rPr lang="ru-RU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Проектный технический комитет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(ПТК) №702 при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Росстандарте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куда вошли представители более чем 20 федеральных органов исполнительной власти, научных учреждений и экспертных центров. В том числе Министерство сельского хозяйства Российской Федерации, Министерство промышленности и торговли Российской Федерации, Росрезерв, отраслевые союзы, региональные центры стандартизации и метрологии. В рабочие группы при ПТК входят лучшие эксперты и представители отраслевой науки.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630555" algn="l"/>
              </a:tabLst>
            </a:pP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Задачей Проектного технического комитета стало определение методик исследований товаров и разработка стандартов повышенного качества – опережающих стандартов.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их разработке учитывается практика отраслевых союзов, обществ по защите прав потребителей, экспертного сообщества, лучшие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международные практики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ru-RU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Стандарты изначально разрабатываются в качестве предварительных национальных стандартов для их апробации при проведении веерных исследований продукции и последующей доработки. К товарам, претендующим на получение российского Знака качества, устанавливаются повышенные требования. Отмечу, что такие требования распространяются на качество, потребительские характеристики, уровень локализации. 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Хочу обратить внимание, что заседания рабочих групп Проектно-технического комитета проходят практически в ежедневном формате. Так, по состоянию на 01.06.2016г. Проектно-техническим комитетом Роскачества разработано 45 стандартов для товаров народного потребления. В 2016 году будет разработано еще минимум 15 стандартов. В соответствии с индикаторами, установленными в распоряжении Правительства, к 2020 году будет разработано 130 стандартов, которые позволят регулярно исследовать около 500 различных товаров и лучшим из них присуждать российский Знак качества.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630555" algn="l"/>
              </a:tabLst>
            </a:pP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Удалено: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Они закупаются непосредственно в торговых точках различных регионов страны, таким образом, исследуется именно качество товара, доступного обычному потребителю – в магазинах, а не на производственном складе или распределительном центре.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Основной идеей формирования серии стандартов «Российская система качества» является установление критериев оценки товарных групп, имеющих обращение на российском рынке.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117CEA-12B5-437C-84EE-3090C0B6D221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9883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algn="just">
              <a:lnSpc>
                <a:spcPct val="150000"/>
              </a:lnSpc>
              <a:spcAft>
                <a:spcPts val="0"/>
              </a:spcAft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Степень интеграции Роскачества в систему государственного управления в области качества товаров народного потребления всего за год работы организации свидетельствует о том, что учреждение ее было чрезвычайно своевременным.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50000"/>
              </a:lnSpc>
              <a:spcAft>
                <a:spcPts val="0"/>
              </a:spcAft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Роскачество является важной частью национальной системы управления качеством пищевой продукции, создаваемой по поручению Президента России от 26.06.2015 № 1259. 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50000"/>
              </a:lnSpc>
              <a:spcAft>
                <a:spcPts val="0"/>
              </a:spcAft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поручению Заместителя Председателя Правительства Российской Федерации Аркадия Владимировича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Дворковича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от 21 января 2016 года, подготовлены предложения по комплексу мер в целях ускоренного внедрения в России системы добровольной сертификации Роскачества.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50000"/>
              </a:lnSpc>
              <a:spcAft>
                <a:spcPts val="0"/>
              </a:spcAft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я уже упоминал, информация о результатах исследований уже принимается для использования в рамках риск-ориентированного подхода и работа по расширению этой деятельности будет продолжена. Мы тесно сотрудничаем по вопросам качества товаров с ассоциациями, объединяющими торговые сети, с отраслевыми союзами и, конечно, с производителями. Это комплексная работа.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Подводя итоги своего выступления, хочу отметить, что опыт работы аналогичных организаций в других странах мира подтверждает, что предоставление всем участникам рынка доступной информации о реальном положении дел в области качества приводит: 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падению продаж некачественной продукции 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повышению спроса и лояльности потребителей к продукции, маркированной Знаком качества, – то есть отечественному товару. 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50000"/>
              </a:lnSpc>
              <a:spcAft>
                <a:spcPts val="0"/>
              </a:spcAft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Сейчас перед российскими производителями открыто окно возможностей, и мы уверены, что российский Знак качества в такой ситуации сможет замотивировать с одной стороны, наших производителей – изготавливать высококачественную конкурентную продукцию, с другой стороны - наших потребителей на покупку действительно отличных российских товаров</a:t>
            </a:r>
            <a:r>
              <a:rPr lang="ru-RU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Такая система стала эффективным стимулом к повышению качественных характеристик товара для отечественных производителей путем конвертации потребительского патриотизма в действие: пропагандируя при помощи российского Знака качества лучшие отечественные товары, государство в лице Российской системы качества рассказывает истории успеха отечественных производителей, ломая, таким образом, устоявшиеся стереотипы в части негативного восприятия российской продукции. 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Резюмируя, отмечу, что за прошедший год мы достигли немало результатов, запустивших механизм перемен к лучшему в сфере потребительского рынка. Впереди большая работа, основанная на прозрачности и объективности исследований, популяризации данных и привлечения все большей аудитории к ориентиру повышенного качества.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117CEA-12B5-437C-84EE-3090C0B6D221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685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8" descr="logoros94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68313" y="434975"/>
            <a:ext cx="4597400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165600" y="206375"/>
            <a:ext cx="7416800" cy="762000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C00000"/>
                </a:solidFill>
                <a:latin typeface="Helvetica Bold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1295468" y="1340768"/>
            <a:ext cx="10286933" cy="478539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210C9C"/>
                </a:solidFill>
                <a:latin typeface="Helvetica Regular"/>
              </a:defRPr>
            </a:lvl1pPr>
            <a:lvl2pPr>
              <a:defRPr baseline="0">
                <a:solidFill>
                  <a:srgbClr val="C00000"/>
                </a:solidFill>
                <a:latin typeface="Helvetica Regular"/>
              </a:defRPr>
            </a:lvl2pPr>
            <a:lvl3pPr>
              <a:defRPr baseline="0">
                <a:solidFill>
                  <a:srgbClr val="210C9C"/>
                </a:solidFill>
                <a:latin typeface="Helvetica Regular"/>
              </a:defRPr>
            </a:lvl3pPr>
            <a:lvl4pPr>
              <a:defRPr baseline="0">
                <a:solidFill>
                  <a:srgbClr val="C00000"/>
                </a:solidFill>
                <a:latin typeface="Helvetica Regular"/>
              </a:defRPr>
            </a:lvl4pPr>
            <a:lvl5pPr>
              <a:defRPr baseline="0">
                <a:solidFill>
                  <a:srgbClr val="210C9C"/>
                </a:solidFill>
                <a:latin typeface="Helvetica Regular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7" name="Рисунок 9" descr="logoros60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39416" y="206375"/>
            <a:ext cx="29337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20336" y="63547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280C3F-FA24-4D2F-8B27-A3D1210244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65600" y="206375"/>
            <a:ext cx="7416800" cy="762000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C00000"/>
                </a:solidFill>
                <a:latin typeface="Helvetica Bold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68" y="1340768"/>
            <a:ext cx="10286933" cy="478539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210C9C"/>
                </a:solidFill>
                <a:latin typeface="Helvetica Regular"/>
              </a:defRPr>
            </a:lvl1pPr>
            <a:lvl2pPr>
              <a:defRPr baseline="0">
                <a:solidFill>
                  <a:srgbClr val="C00000"/>
                </a:solidFill>
                <a:latin typeface="Helvetica Regular"/>
              </a:defRPr>
            </a:lvl2pPr>
            <a:lvl3pPr>
              <a:defRPr baseline="0">
                <a:solidFill>
                  <a:srgbClr val="210C9C"/>
                </a:solidFill>
                <a:latin typeface="Helvetica Regular"/>
              </a:defRPr>
            </a:lvl3pPr>
            <a:lvl4pPr>
              <a:defRPr baseline="0">
                <a:solidFill>
                  <a:srgbClr val="C00000"/>
                </a:solidFill>
                <a:latin typeface="Helvetica Regular"/>
              </a:defRPr>
            </a:lvl4pPr>
            <a:lvl5pPr>
              <a:defRPr baseline="0">
                <a:solidFill>
                  <a:srgbClr val="210C9C"/>
                </a:solidFill>
                <a:latin typeface="Helvetica Regular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20336" y="63547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280C3F-FA24-4D2F-8B27-A3D1210244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7" name="Рисунок 9" descr="logoros60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39416" y="206375"/>
            <a:ext cx="29337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3BBBE64-AE0A-4D1C-B8DF-4C84CE666340}" type="datetime1">
              <a:rPr lang="ru-RU"/>
              <a:pPr>
                <a:defRPr/>
              </a:pPr>
              <a:t>09.11.2016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="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1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oskachestvo.gov.ru/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government.ru/docs/17902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image" Target="../media/image31.png"/><Relationship Id="rId7" Type="http://schemas.openxmlformats.org/officeDocument/2006/relationships/image" Target="../media/image3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jpg"/><Relationship Id="rId4" Type="http://schemas.openxmlformats.org/officeDocument/2006/relationships/image" Target="../media/image3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394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2400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94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6" name="Заголовок 12"/>
          <p:cNvSpPr>
            <a:spLocks noGrp="1"/>
          </p:cNvSpPr>
          <p:nvPr>
            <p:ph type="title" idx="4294967295"/>
          </p:nvPr>
        </p:nvSpPr>
        <p:spPr bwMode="auto">
          <a:xfrm>
            <a:off x="911424" y="2132856"/>
            <a:ext cx="10657184" cy="338437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z="2800" b="1" dirty="0" smtClean="0">
                <a:solidFill>
                  <a:srgbClr val="0C359C"/>
                </a:solidFill>
              </a:rPr>
              <a:t>Всероссийская конференция </a:t>
            </a:r>
            <a:r>
              <a:rPr lang="ru-RU" sz="2800" b="1" dirty="0">
                <a:solidFill>
                  <a:srgbClr val="0C359C"/>
                </a:solidFill>
              </a:rPr>
              <a:t>«Техническое регулирование и стандартизация в промышленности. Новое законодательство и правоприменительная практика»</a:t>
            </a:r>
            <a:r>
              <a:rPr lang="ru-RU" sz="2800" dirty="0">
                <a:solidFill>
                  <a:srgbClr val="0C359C"/>
                </a:solidFill>
              </a:rPr>
              <a:t/>
            </a:r>
            <a:br>
              <a:rPr lang="ru-RU" sz="2800" dirty="0">
                <a:solidFill>
                  <a:srgbClr val="0C359C"/>
                </a:solidFill>
              </a:rPr>
            </a:br>
            <a:r>
              <a:rPr lang="ru-RU" sz="2000" b="1" dirty="0"/>
              <a:t> 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 smtClean="0">
                <a:solidFill>
                  <a:srgbClr val="FF0000"/>
                </a:solidFill>
              </a:rPr>
              <a:t>Тема: </a:t>
            </a:r>
            <a:r>
              <a:rPr lang="ru-RU" sz="2000" b="1" dirty="0">
                <a:solidFill>
                  <a:srgbClr val="FF0000"/>
                </a:solidFill>
              </a:rPr>
              <a:t>«Опережающие стандарты как инструмент повышения качества продукции»</a:t>
            </a:r>
            <a:r>
              <a:rPr lang="ru-RU" sz="2000" dirty="0">
                <a:solidFill>
                  <a:srgbClr val="FF0000"/>
                </a:solidFill>
              </a:rPr>
              <a:t/>
            </a:r>
            <a:br>
              <a:rPr lang="ru-RU" sz="2000" dirty="0">
                <a:solidFill>
                  <a:srgbClr val="FF0000"/>
                </a:solidFill>
              </a:rPr>
            </a:br>
            <a:endParaRPr lang="ru-RU" sz="2000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9376" y="5919664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130C9C"/>
                </a:solidFill>
                <a:latin typeface="+mj-lt"/>
              </a:rPr>
              <a:t>10 ноября 2016г.</a:t>
            </a:r>
          </a:p>
          <a:p>
            <a:pPr algn="ctr"/>
            <a:r>
              <a:rPr lang="ru-RU" sz="1600" dirty="0" smtClean="0">
                <a:solidFill>
                  <a:srgbClr val="130C9C"/>
                </a:solidFill>
                <a:latin typeface="+mj-lt"/>
              </a:rPr>
              <a:t>г. Новосибирск </a:t>
            </a:r>
            <a:endParaRPr lang="ru-RU" sz="1600" dirty="0">
              <a:solidFill>
                <a:srgbClr val="130C9C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16280" y="5796553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130C9C"/>
                </a:solidFill>
                <a:latin typeface="+mj-lt"/>
              </a:rPr>
              <a:t>Руководитель организации</a:t>
            </a:r>
          </a:p>
          <a:p>
            <a:r>
              <a:rPr lang="ru-RU" sz="1600" dirty="0">
                <a:solidFill>
                  <a:srgbClr val="130C9C"/>
                </a:solidFill>
                <a:latin typeface="+mj-lt"/>
              </a:rPr>
              <a:t>Протасов М.А.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65600" y="74712"/>
            <a:ext cx="7416800" cy="762000"/>
          </a:xfrm>
        </p:spPr>
        <p:txBody>
          <a:bodyPr/>
          <a:lstStyle/>
          <a:p>
            <a:r>
              <a:rPr lang="ru-RU" sz="3600" dirty="0" smtClean="0"/>
              <a:t>Порядок разработки </a:t>
            </a:r>
            <a:br>
              <a:rPr lang="ru-RU" sz="3600" dirty="0" smtClean="0"/>
            </a:br>
            <a:r>
              <a:rPr lang="ru-RU" sz="3600" dirty="0" smtClean="0"/>
              <a:t>предварительных стандартов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5440" y="1412776"/>
            <a:ext cx="6480719" cy="4785395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>
                <a:latin typeface="+mj-lt"/>
              </a:rPr>
              <a:t>Проект стандарта </a:t>
            </a:r>
            <a:r>
              <a:rPr lang="ru-RU" sz="2800" dirty="0" err="1" smtClean="0">
                <a:latin typeface="+mj-lt"/>
              </a:rPr>
              <a:t>Роскачества</a:t>
            </a:r>
            <a:endParaRPr lang="ru-RU" sz="2800" dirty="0" smtClean="0">
              <a:latin typeface="+mj-lt"/>
            </a:endParaRPr>
          </a:p>
          <a:p>
            <a:pPr marL="0" indent="0">
              <a:buNone/>
            </a:pPr>
            <a:endParaRPr lang="ru-RU" sz="2800" dirty="0">
              <a:latin typeface="+mj-lt"/>
            </a:endParaRPr>
          </a:p>
          <a:p>
            <a:pPr marL="0" indent="0">
              <a:buNone/>
            </a:pPr>
            <a:endParaRPr lang="ru-RU" sz="2800" dirty="0">
              <a:latin typeface="+mj-lt"/>
            </a:endParaRPr>
          </a:p>
          <a:p>
            <a:pPr marL="0" indent="0">
              <a:buNone/>
            </a:pPr>
            <a:r>
              <a:rPr lang="ru-RU" sz="2800" dirty="0" smtClean="0">
                <a:latin typeface="+mj-lt"/>
              </a:rPr>
              <a:t>Апробация на веерных испытаниях</a:t>
            </a:r>
          </a:p>
          <a:p>
            <a:pPr marL="0" indent="0">
              <a:buNone/>
            </a:pPr>
            <a:endParaRPr lang="ru-RU" sz="2800" dirty="0">
              <a:latin typeface="+mj-lt"/>
            </a:endParaRPr>
          </a:p>
          <a:p>
            <a:pPr marL="0" indent="0">
              <a:buNone/>
            </a:pPr>
            <a:endParaRPr lang="ru-RU" sz="2800" dirty="0" smtClean="0">
              <a:latin typeface="+mj-lt"/>
            </a:endParaRPr>
          </a:p>
          <a:p>
            <a:pPr marL="0" indent="0">
              <a:buNone/>
            </a:pPr>
            <a:r>
              <a:rPr lang="ru-RU" sz="2800" dirty="0" smtClean="0">
                <a:latin typeface="+mj-lt"/>
              </a:rPr>
              <a:t>Доработка по результатам испытаний</a:t>
            </a:r>
          </a:p>
          <a:p>
            <a:pPr marL="0" indent="0">
              <a:buNone/>
            </a:pPr>
            <a:endParaRPr lang="ru-RU" sz="2800" dirty="0" smtClean="0">
              <a:latin typeface="+mj-lt"/>
            </a:endParaRPr>
          </a:p>
          <a:p>
            <a:pPr marL="0" indent="0">
              <a:buNone/>
            </a:pPr>
            <a:endParaRPr lang="ru-RU" sz="2800" dirty="0">
              <a:latin typeface="+mj-lt"/>
            </a:endParaRPr>
          </a:p>
          <a:p>
            <a:pPr marL="0" indent="0">
              <a:buNone/>
            </a:pPr>
            <a:r>
              <a:rPr lang="ru-RU" sz="2800" dirty="0" smtClean="0">
                <a:latin typeface="+mj-lt"/>
              </a:rPr>
              <a:t>Перевод в проект ПНСТ</a:t>
            </a:r>
            <a:endParaRPr lang="ru-RU" sz="2800" dirty="0">
              <a:latin typeface="+mj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9264352" y="6376243"/>
            <a:ext cx="2844800" cy="365125"/>
          </a:xfrm>
        </p:spPr>
        <p:txBody>
          <a:bodyPr/>
          <a:lstStyle/>
          <a:p>
            <a:pPr>
              <a:defRPr/>
            </a:pPr>
            <a:r>
              <a:rPr lang="ru-RU" dirty="0"/>
              <a:t>8</a:t>
            </a:r>
          </a:p>
        </p:txBody>
      </p:sp>
      <p:sp>
        <p:nvSpPr>
          <p:cNvPr id="5" name="Стрелка вправо 4"/>
          <p:cNvSpPr/>
          <p:nvPr/>
        </p:nvSpPr>
        <p:spPr>
          <a:xfrm rot="5400000">
            <a:off x="3577635" y="1917822"/>
            <a:ext cx="648074" cy="949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rot="5400000">
            <a:off x="3568596" y="3394174"/>
            <a:ext cx="666150" cy="949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5400000">
            <a:off x="3581550" y="5010624"/>
            <a:ext cx="640243" cy="949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7896200" y="1457865"/>
            <a:ext cx="4104456" cy="519020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 baseline="0">
                <a:solidFill>
                  <a:srgbClr val="210C9C"/>
                </a:solidFill>
                <a:latin typeface="Helvetica Regular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 baseline="0">
                <a:solidFill>
                  <a:srgbClr val="C00000"/>
                </a:solidFill>
                <a:latin typeface="Helvetica Regular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 baseline="0">
                <a:solidFill>
                  <a:srgbClr val="210C9C"/>
                </a:solidFill>
                <a:latin typeface="Helvetica Regular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 baseline="0">
                <a:solidFill>
                  <a:srgbClr val="C00000"/>
                </a:solidFill>
                <a:latin typeface="Helvetica Regular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 baseline="0">
                <a:solidFill>
                  <a:srgbClr val="210C9C"/>
                </a:solidFill>
                <a:latin typeface="Helvetica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ru-RU" sz="2500" b="0" dirty="0" smtClean="0"/>
              <a:t>В 2016 году: </a:t>
            </a:r>
          </a:p>
          <a:p>
            <a:pPr marL="457200" lvl="1" indent="0">
              <a:buNone/>
            </a:pPr>
            <a:r>
              <a:rPr lang="ru-RU" sz="2500" dirty="0" smtClean="0"/>
              <a:t>20 проектов ПНСТ;</a:t>
            </a:r>
          </a:p>
          <a:p>
            <a:pPr marL="457200" lvl="1" indent="0">
              <a:buNone/>
            </a:pPr>
            <a:endParaRPr lang="ru-RU" sz="2500" b="0" dirty="0" smtClean="0"/>
          </a:p>
          <a:p>
            <a:pPr marL="457200" lvl="1" indent="0">
              <a:buNone/>
            </a:pPr>
            <a:r>
              <a:rPr lang="ru-RU" sz="2500" b="0" dirty="0" smtClean="0"/>
              <a:t>План 2017 года:</a:t>
            </a:r>
          </a:p>
          <a:p>
            <a:pPr marL="457200" lvl="1" indent="0">
              <a:buNone/>
            </a:pPr>
            <a:r>
              <a:rPr lang="ru-RU" sz="2500" dirty="0" smtClean="0"/>
              <a:t>30 проектов ПНСТ;</a:t>
            </a:r>
          </a:p>
          <a:p>
            <a:pPr marL="457200" lvl="1" indent="0">
              <a:buNone/>
            </a:pPr>
            <a:endParaRPr lang="ru-RU" sz="2500" b="0" dirty="0"/>
          </a:p>
          <a:p>
            <a:pPr marL="457200" lvl="1" indent="0">
              <a:buNone/>
            </a:pPr>
            <a:r>
              <a:rPr lang="ru-RU" sz="2500" b="0" dirty="0" smtClean="0"/>
              <a:t>До 2020 года:</a:t>
            </a:r>
          </a:p>
          <a:p>
            <a:pPr marL="457200" lvl="1" indent="0">
              <a:buNone/>
            </a:pPr>
            <a:r>
              <a:rPr lang="ru-RU" sz="2500" dirty="0" smtClean="0"/>
              <a:t>В объекты стандартизации включить все товары из потребительской корзины</a:t>
            </a:r>
          </a:p>
        </p:txBody>
      </p:sp>
      <p:sp>
        <p:nvSpPr>
          <p:cNvPr id="10" name="Блок-схема: ссылка на другую страницу 9"/>
          <p:cNvSpPr/>
          <p:nvPr/>
        </p:nvSpPr>
        <p:spPr>
          <a:xfrm rot="16200000">
            <a:off x="1883533" y="440666"/>
            <a:ext cx="5400599" cy="7200802"/>
          </a:xfrm>
          <a:prstGeom prst="flowChartOffpageConnector">
            <a:avLst/>
          </a:prstGeom>
          <a:solidFill>
            <a:schemeClr val="accent1">
              <a:alpha val="1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999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8489" y="116632"/>
            <a:ext cx="7416800" cy="762000"/>
          </a:xfrm>
        </p:spPr>
        <p:txBody>
          <a:bodyPr/>
          <a:lstStyle/>
          <a:p>
            <a:r>
              <a:rPr lang="ru-RU" sz="3600" dirty="0" smtClean="0"/>
              <a:t>Результаты внедрения опережающих стандартов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/>
              <a:t>Создание ориентиров </a:t>
            </a:r>
            <a:r>
              <a:rPr lang="ru-RU" sz="2800" dirty="0" smtClean="0"/>
              <a:t>для производителей по дальнейшей работе </a:t>
            </a:r>
            <a:r>
              <a:rPr lang="ru-RU" sz="2800" dirty="0"/>
              <a:t>над качеством продукции</a:t>
            </a:r>
          </a:p>
          <a:p>
            <a:r>
              <a:rPr lang="ru-RU" sz="2800" dirty="0" smtClean="0"/>
              <a:t>Повышение экономической эффективности промышленности</a:t>
            </a:r>
          </a:p>
          <a:p>
            <a:r>
              <a:rPr lang="ru-RU" sz="2800" dirty="0" smtClean="0"/>
              <a:t>Повышение качества продукции на внутреннем рынке</a:t>
            </a:r>
            <a:endParaRPr lang="ru-RU" sz="2800" dirty="0" smtClean="0"/>
          </a:p>
          <a:p>
            <a:r>
              <a:rPr lang="ru-RU" sz="2800" dirty="0"/>
              <a:t>Содействие стратегии </a:t>
            </a:r>
            <a:r>
              <a:rPr lang="ru-RU" sz="2800" dirty="0" err="1"/>
              <a:t>импортозамещения</a:t>
            </a:r>
            <a:endParaRPr lang="ru-RU" sz="2800" dirty="0"/>
          </a:p>
          <a:p>
            <a:r>
              <a:rPr lang="ru-RU" sz="2800" dirty="0" smtClean="0"/>
              <a:t>Рост конкурентоспособности отечественной продукции на мировом рынке</a:t>
            </a:r>
            <a:endParaRPr lang="ru-RU" sz="2800" dirty="0"/>
          </a:p>
          <a:p>
            <a:pPr marL="0" indent="0">
              <a:buNone/>
            </a:pPr>
            <a:endParaRPr lang="ru-RU" sz="2800" dirty="0"/>
          </a:p>
          <a:p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28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67" y="4348037"/>
            <a:ext cx="295887" cy="2880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67" y="3885901"/>
            <a:ext cx="295887" cy="2880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67" y="3356992"/>
            <a:ext cx="295887" cy="2880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68" y="2420888"/>
            <a:ext cx="295887" cy="28803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68" y="1484784"/>
            <a:ext cx="295887" cy="2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872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75520" y="1772816"/>
            <a:ext cx="8640960" cy="46085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C359C"/>
                </a:solidFill>
                <a:latin typeface="HelveticaNeueCyr" panose="02000503040000020004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32420"/>
                </a:solidFill>
                <a:latin typeface="HelveticaNeueCyr" panose="02000503040000020004" pitchFamily="2" charset="-5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C359C"/>
                </a:solidFill>
                <a:latin typeface="HelveticaNeueCyr" panose="02000503040000020004" pitchFamily="2" charset="-52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Cyr" panose="02000503040000020004" pitchFamily="2" charset="-52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Cyr" panose="02000503040000020004" pitchFamily="2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15875" algn="ctr" defTabSz="457200">
              <a:buNone/>
            </a:pPr>
            <a:endParaRPr lang="ru-RU" altLang="ru-RU" sz="4400" dirty="0">
              <a:solidFill>
                <a:srgbClr val="C32420"/>
              </a:solidFill>
            </a:endParaRPr>
          </a:p>
          <a:p>
            <a:pPr indent="15875" algn="ctr" defTabSz="457200">
              <a:buNone/>
            </a:pPr>
            <a:r>
              <a:rPr lang="ru-RU" altLang="ru-RU" sz="4400" dirty="0">
                <a:solidFill>
                  <a:srgbClr val="C32420"/>
                </a:solidFill>
                <a:latin typeface="+mj-lt"/>
              </a:rPr>
              <a:t>Спасибо за внимание!</a:t>
            </a:r>
          </a:p>
          <a:p>
            <a:pPr indent="15875" algn="ctr" defTabSz="457200">
              <a:buNone/>
            </a:pPr>
            <a:r>
              <a:rPr lang="en-US" altLang="ru-RU" dirty="0" smtClean="0">
                <a:solidFill>
                  <a:srgbClr val="C32420"/>
                </a:solidFill>
                <a:hlinkClick r:id="rId2"/>
              </a:rPr>
              <a:t>www.r</a:t>
            </a:r>
            <a:r>
              <a:rPr lang="en-US" altLang="ru-RU" dirty="0" smtClean="0">
                <a:solidFill>
                  <a:srgbClr val="C32420"/>
                </a:solidFill>
                <a:hlinkClick r:id="rId2"/>
              </a:rPr>
              <a:t>oskachestvo.gov</a:t>
            </a:r>
            <a:r>
              <a:rPr lang="en-US" altLang="ru-RU" dirty="0" smtClean="0">
                <a:solidFill>
                  <a:srgbClr val="C32420"/>
                </a:solidFill>
                <a:hlinkClick r:id="rId2"/>
              </a:rPr>
              <a:t>.ru</a:t>
            </a:r>
            <a:endParaRPr lang="en-US" altLang="ru-RU" dirty="0">
              <a:solidFill>
                <a:srgbClr val="C32420"/>
              </a:solidFill>
            </a:endParaRPr>
          </a:p>
          <a:p>
            <a:pPr indent="15875" algn="ctr" defTabSz="457200">
              <a:buNone/>
            </a:pPr>
            <a:r>
              <a:rPr lang="en-US" altLang="ru-RU" dirty="0">
                <a:solidFill>
                  <a:srgbClr val="C32420"/>
                </a:solidFill>
              </a:rPr>
              <a:t>www.</a:t>
            </a:r>
            <a:r>
              <a:rPr lang="ru-RU" altLang="ru-RU" dirty="0" err="1">
                <a:solidFill>
                  <a:srgbClr val="C32420"/>
                </a:solidFill>
              </a:rPr>
              <a:t>рскрф.рф</a:t>
            </a:r>
            <a:endParaRPr lang="ru-RU" altLang="ru-RU" dirty="0">
              <a:solidFill>
                <a:srgbClr val="C32420"/>
              </a:solidFill>
            </a:endParaRPr>
          </a:p>
        </p:txBody>
      </p:sp>
      <p:sp>
        <p:nvSpPr>
          <p:cNvPr id="3" name="Номер слайда 5"/>
          <p:cNvSpPr txBox="1">
            <a:spLocks/>
          </p:cNvSpPr>
          <p:nvPr/>
        </p:nvSpPr>
        <p:spPr>
          <a:xfrm>
            <a:off x="9347200" y="649287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210C9C"/>
                </a:solidFill>
                <a:latin typeface="Arial Black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210C9C"/>
                </a:solidFill>
                <a:latin typeface="Arial Black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210C9C"/>
                </a:solidFill>
                <a:latin typeface="Arial Black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210C9C"/>
                </a:solidFill>
                <a:latin typeface="Arial Black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3200" b="1" kern="1200">
                <a:solidFill>
                  <a:srgbClr val="210C9C"/>
                </a:solidFill>
                <a:latin typeface="Arial Black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3200" b="1" kern="1200">
                <a:solidFill>
                  <a:srgbClr val="210C9C"/>
                </a:solidFill>
                <a:latin typeface="Arial Black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3200" b="1" kern="1200">
                <a:solidFill>
                  <a:srgbClr val="210C9C"/>
                </a:solidFill>
                <a:latin typeface="Arial Black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3200" b="1" kern="1200">
                <a:solidFill>
                  <a:srgbClr val="210C9C"/>
                </a:solidFill>
                <a:latin typeface="Arial Black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dirty="0"/>
              <a:t>29</a:t>
            </a:r>
          </a:p>
        </p:txBody>
      </p:sp>
    </p:spTree>
    <p:extLst>
      <p:ext uri="{BB962C8B-B14F-4D97-AF65-F5344CB8AC3E}">
        <p14:creationId xmlns:p14="http://schemas.microsoft.com/office/powerpoint/2010/main" val="2416466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 Роскачестве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9349049" y="6516946"/>
            <a:ext cx="2844800" cy="365125"/>
          </a:xfrm>
        </p:spPr>
        <p:txBody>
          <a:bodyPr/>
          <a:lstStyle/>
          <a:p>
            <a:pPr>
              <a:defRPr/>
            </a:pPr>
            <a:fld id="{8C280C3F-FA24-4D2F-8B27-A3D121024408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6023992" y="1268760"/>
            <a:ext cx="5558407" cy="288032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b="1" dirty="0">
                <a:solidFill>
                  <a:srgbClr val="C00000"/>
                </a:solidFill>
                <a:latin typeface="+mn-lt"/>
              </a:rPr>
              <a:t>АНО «Российская система качества» (Роскачество) </a:t>
            </a:r>
            <a:r>
              <a:rPr lang="ru-RU" sz="2000" dirty="0">
                <a:solidFill>
                  <a:srgbClr val="0C359C"/>
                </a:solidFill>
                <a:latin typeface="+mn-lt"/>
              </a:rPr>
              <a:t>учреждено </a:t>
            </a:r>
            <a:r>
              <a:rPr lang="ru-RU" sz="2000" dirty="0">
                <a:solidFill>
                  <a:srgbClr val="0C359C"/>
                </a:solidFill>
                <a:latin typeface="+mn-lt"/>
                <a:hlinkClick r:id="rId2"/>
              </a:rPr>
              <a:t>распоряжением</a:t>
            </a:r>
            <a:r>
              <a:rPr lang="ru-RU" sz="2000" dirty="0">
                <a:solidFill>
                  <a:srgbClr val="0C359C"/>
                </a:solidFill>
                <a:latin typeface="+mn-lt"/>
              </a:rPr>
              <a:t> Правительства Российской Федерации от 30 апреля 2015 года №780-р в целях развития институтов качества и поддержки отечественных производителей высококачественной продукции. </a:t>
            </a:r>
            <a:endParaRPr lang="ru-RU" sz="2000" dirty="0">
              <a:latin typeface="+mn-lt"/>
            </a:endParaRPr>
          </a:p>
        </p:txBody>
      </p:sp>
      <p:pic>
        <p:nvPicPr>
          <p:cNvPr id="6" name="Picture 2" descr="&amp;Dcy;.&amp;Mcy;&amp;iecy;&amp;dcy;&amp;vcy;&amp;iecy;&amp;dcy;&amp;iecy;&amp;vcy; &amp;pcy;&amp;ocy;&amp;scy;&amp;iecy;&amp;tcy;&amp;icy;&amp;lcy; XIII &amp;Mcy;&amp;iecy;&amp;zhcy;&amp;dcy;&amp;ucy;&amp;ncy;&amp;acy;&amp;rcy;&amp;ocy;&amp;dcy;&amp;ncy;&amp;ycy;&amp;jcy; &amp;icy;&amp;ncy;&amp;vcy;&amp;iecy;&amp;scy;&amp;tcy;&amp;icy;&amp;tscy;&amp;icy;&amp;ocy;&amp;ncy;&amp;ncy;&amp;ycy;&amp;jcy; &amp;fcy;&amp;ocy;&amp;rcy;&amp;ucy;&amp;mcy; &amp;Scy;&amp;ocy;&amp;chcy;&amp;icy;-2014. &amp;Acy;&amp;rcy;&amp;khcy;&amp;icy;&amp;vcy;&amp;ncy;&amp;ocy;&amp;iecy; &amp;fcy;&amp;ocy;&amp;tcy;&amp;ocy;"/>
          <p:cNvPicPr>
            <a:picLocks noChangeAspect="1" noChangeArrowheads="1"/>
          </p:cNvPicPr>
          <p:nvPr/>
        </p:nvPicPr>
        <p:blipFill>
          <a:blip r:embed="rId3"/>
          <a:srcRect l="3439"/>
          <a:stretch>
            <a:fillRect/>
          </a:stretch>
        </p:blipFill>
        <p:spPr bwMode="auto">
          <a:xfrm>
            <a:off x="1703512" y="1268760"/>
            <a:ext cx="4207108" cy="2468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703512" y="4037609"/>
            <a:ext cx="987888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dirty="0">
                <a:solidFill>
                  <a:srgbClr val="0C359C"/>
                </a:solidFill>
                <a:latin typeface="+mn-lt"/>
              </a:rPr>
              <a:t>Для реализации поставленных задач </a:t>
            </a:r>
            <a:r>
              <a:rPr lang="ru-RU" sz="1800" dirty="0">
                <a:solidFill>
                  <a:srgbClr val="D9372C"/>
                </a:solidFill>
                <a:latin typeface="+mn-lt"/>
              </a:rPr>
              <a:t>Роскачество</a:t>
            </a:r>
            <a:r>
              <a:rPr lang="en-US" sz="1800" dirty="0">
                <a:solidFill>
                  <a:srgbClr val="0C359C"/>
                </a:solidFill>
                <a:latin typeface="+mn-lt"/>
              </a:rPr>
              <a:t>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C359C"/>
                </a:solidFill>
                <a:latin typeface="+mn-lt"/>
              </a:rPr>
              <a:t>Осуществляет веерные исследования качества продукции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C359C"/>
                </a:solidFill>
                <a:latin typeface="+mn-lt"/>
              </a:rPr>
              <a:t>Разрабатывает стандарты и проводит добровольную сертификацию на соответствие требованиям повышенного качества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C359C"/>
                </a:solidFill>
                <a:latin typeface="+mn-lt"/>
              </a:rPr>
              <a:t>Присваивает российский Знак качества. </a:t>
            </a:r>
          </a:p>
        </p:txBody>
      </p:sp>
    </p:spTree>
    <p:extLst>
      <p:ext uri="{BB962C8B-B14F-4D97-AF65-F5344CB8AC3E}">
        <p14:creationId xmlns:p14="http://schemas.microsoft.com/office/powerpoint/2010/main" val="2249677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Рабочая группа по созданию </a:t>
            </a:r>
            <a:r>
              <a:rPr lang="ru-RU" sz="3600" dirty="0" err="1"/>
              <a:t>Роскачества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9416" y="1333797"/>
            <a:ext cx="10945216" cy="1015084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>
                <a:solidFill>
                  <a:srgbClr val="0C359C"/>
                </a:solidFill>
              </a:rPr>
              <a:t>Межведомственная рабочая группа в составе </a:t>
            </a:r>
            <a:r>
              <a:rPr lang="ru-RU" sz="2400" dirty="0">
                <a:solidFill>
                  <a:srgbClr val="C00000"/>
                </a:solidFill>
              </a:rPr>
              <a:t>30 ведущих экспертов </a:t>
            </a:r>
            <a:r>
              <a:rPr lang="ru-RU" sz="2400" dirty="0">
                <a:solidFill>
                  <a:srgbClr val="0C359C"/>
                </a:solidFill>
              </a:rPr>
              <a:t>страны по вопросам стандартизации и качества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9339247" y="6492875"/>
            <a:ext cx="2844800" cy="365125"/>
          </a:xfrm>
        </p:spPr>
        <p:txBody>
          <a:bodyPr/>
          <a:lstStyle/>
          <a:p>
            <a:pPr>
              <a:defRPr/>
            </a:pPr>
            <a:fld id="{8C280C3F-FA24-4D2F-8B27-A3D121024408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549" y="2067049"/>
            <a:ext cx="2604195" cy="12820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8968" y="2309454"/>
            <a:ext cx="3641585" cy="65148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0319" y="2240772"/>
            <a:ext cx="2688299" cy="92242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6398" y="3442799"/>
            <a:ext cx="1447598" cy="93185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9373" y="3330551"/>
            <a:ext cx="2757923" cy="62108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12024" y="3202593"/>
            <a:ext cx="1379753" cy="7982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56505" y="3319847"/>
            <a:ext cx="2018167" cy="61225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45663" y="5115686"/>
            <a:ext cx="1780617" cy="67392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18744" y="4422732"/>
            <a:ext cx="1549591" cy="48703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51670" y="4314365"/>
            <a:ext cx="753349" cy="62282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78418" y="4327536"/>
            <a:ext cx="1328359" cy="60965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1652" y="4382264"/>
            <a:ext cx="2997092" cy="55492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488001" y="4422732"/>
            <a:ext cx="2180313" cy="59268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90548" y="5107749"/>
            <a:ext cx="2059299" cy="59965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719467" y="4276945"/>
            <a:ext cx="1227193" cy="63916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72011" y="5107749"/>
            <a:ext cx="1306957" cy="6333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541198" y="5156209"/>
            <a:ext cx="3151403" cy="59965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787171" y="5217596"/>
            <a:ext cx="2327616" cy="51225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026734" y="5876376"/>
            <a:ext cx="3509237" cy="67829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387616" y="5958090"/>
            <a:ext cx="4172534" cy="596582"/>
          </a:xfrm>
          <a:prstGeom prst="rect">
            <a:avLst/>
          </a:prstGeom>
        </p:spPr>
      </p:pic>
      <p:pic>
        <p:nvPicPr>
          <p:cNvPr id="26" name="Picture 7" descr="SW_new_orange_300x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10525069" y="3067219"/>
            <a:ext cx="1143245" cy="1315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09133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63752" y="206375"/>
            <a:ext cx="6691120" cy="762000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+mj-lt"/>
              </a:rPr>
              <a:t>Виды деятельности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56040" y="1268760"/>
            <a:ext cx="5400600" cy="4857403"/>
          </a:xfrm>
        </p:spPr>
        <p:txBody>
          <a:bodyPr/>
          <a:lstStyle/>
          <a:p>
            <a:r>
              <a:rPr lang="ru-RU" sz="2000" dirty="0">
                <a:solidFill>
                  <a:srgbClr val="0C359C"/>
                </a:solidFill>
              </a:rPr>
              <a:t>Проведение потребительских испытаний:</a:t>
            </a:r>
          </a:p>
          <a:p>
            <a:pPr lvl="1"/>
            <a:r>
              <a:rPr lang="ru-RU" sz="1800" dirty="0"/>
              <a:t>веерные исследования качества товаров;</a:t>
            </a:r>
          </a:p>
          <a:p>
            <a:pPr lvl="1"/>
            <a:r>
              <a:rPr lang="ru-RU" sz="1800" dirty="0"/>
              <a:t>донесение информации о качестве товаров до граждан страны.</a:t>
            </a:r>
          </a:p>
          <a:p>
            <a:pPr marL="0" indent="0">
              <a:buNone/>
            </a:pPr>
            <a:endParaRPr lang="ru-RU" sz="2000" dirty="0">
              <a:solidFill>
                <a:srgbClr val="0C359C"/>
              </a:solidFill>
            </a:endParaRPr>
          </a:p>
          <a:p>
            <a:r>
              <a:rPr lang="ru-RU" sz="2000" dirty="0">
                <a:solidFill>
                  <a:srgbClr val="0C359C"/>
                </a:solidFill>
              </a:rPr>
              <a:t>Оператор национального Знака качества: </a:t>
            </a:r>
          </a:p>
          <a:p>
            <a:pPr lvl="1"/>
            <a:r>
              <a:rPr lang="ru-RU" sz="1800" dirty="0"/>
              <a:t>определение лучших товаров;</a:t>
            </a:r>
          </a:p>
          <a:p>
            <a:pPr lvl="1"/>
            <a:r>
              <a:rPr lang="ru-RU" sz="1800" dirty="0"/>
              <a:t>продвижение лучших отечественных товаров на национальном рынке;</a:t>
            </a:r>
          </a:p>
          <a:p>
            <a:pPr lvl="1"/>
            <a:r>
              <a:rPr lang="ru-RU" sz="1800" dirty="0"/>
              <a:t>содействие выходу российских товаров на внешние рынки.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6040" y="1340768"/>
            <a:ext cx="295887" cy="2880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6040" y="3356992"/>
            <a:ext cx="295887" cy="288032"/>
          </a:xfrm>
          <a:prstGeom prst="rect">
            <a:avLst/>
          </a:prstGeom>
        </p:spPr>
      </p:pic>
      <p:sp>
        <p:nvSpPr>
          <p:cNvPr id="8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9347200" y="6492875"/>
            <a:ext cx="2844800" cy="365125"/>
          </a:xfrm>
        </p:spPr>
        <p:txBody>
          <a:bodyPr/>
          <a:lstStyle/>
          <a:p>
            <a:pPr>
              <a:defRPr/>
            </a:pPr>
            <a:fld id="{8C280C3F-FA24-4D2F-8B27-A3D121024408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pic>
        <p:nvPicPr>
          <p:cNvPr id="10" name="Picture 6" descr="C:\Users\Алла Буглак\Desktop\Сочи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58" y="3645025"/>
            <a:ext cx="2631801" cy="169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18" name="Picture 2" descr="C:\Users\Алла Буглак\Desktop\Безымянный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025" y="3645024"/>
            <a:ext cx="2504617" cy="1692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К_1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624392" y="5229199"/>
            <a:ext cx="1612476" cy="1457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Users\Алла Буглак\Desktop\Буглак документы\МАП и ДАМ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711" y="1245215"/>
            <a:ext cx="3988296" cy="224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366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65600" y="206375"/>
            <a:ext cx="7731100" cy="762000"/>
          </a:xfrm>
        </p:spPr>
        <p:txBody>
          <a:bodyPr/>
          <a:lstStyle/>
          <a:p>
            <a:r>
              <a:rPr lang="ru-RU" sz="3600" dirty="0" smtClean="0"/>
              <a:t>Опыт Великобритании: </a:t>
            </a:r>
            <a:r>
              <a:rPr lang="ru-RU" sz="3600" dirty="0" err="1" smtClean="0"/>
              <a:t>Kitemark</a:t>
            </a:r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C280C3F-FA24-4D2F-8B27-A3D121024408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pic>
        <p:nvPicPr>
          <p:cNvPr id="604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928" y="995487"/>
            <a:ext cx="2088232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672" y="1003744"/>
            <a:ext cx="2088232" cy="20604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3248980"/>
            <a:ext cx="3814749" cy="24122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1143000"/>
            <a:ext cx="2375925" cy="17819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272" y="1143000"/>
            <a:ext cx="3352428" cy="18837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485" y="3418620"/>
            <a:ext cx="1695087" cy="240437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11824" y="3418620"/>
            <a:ext cx="55446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000" dirty="0" smtClean="0">
                <a:latin typeface="+mn-lt"/>
              </a:rPr>
              <a:t>Существует с 1903 года</a:t>
            </a:r>
          </a:p>
          <a:p>
            <a:r>
              <a:rPr lang="ru-RU" sz="2000" dirty="0" smtClean="0">
                <a:latin typeface="+mn-lt"/>
              </a:rPr>
              <a:t> 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+mn-lt"/>
              </a:rPr>
              <a:t>Узнаваемость - 82% жителей Великобритании</a:t>
            </a:r>
          </a:p>
          <a:p>
            <a:pPr marL="342900" indent="-342900">
              <a:buFontTx/>
              <a:buChar char="-"/>
            </a:pPr>
            <a:endParaRPr lang="ru-RU" sz="2000" dirty="0" smtClean="0">
              <a:latin typeface="+mn-lt"/>
            </a:endParaRP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+mn-lt"/>
              </a:rPr>
              <a:t>Из них доверяют знаку 91%</a:t>
            </a:r>
            <a:endParaRPr lang="ru-RU" sz="2000" dirty="0" smtClean="0">
              <a:latin typeface="+mn-lt"/>
            </a:endParaRPr>
          </a:p>
          <a:p>
            <a:endParaRPr lang="ru-RU" sz="20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60365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7768" y="188922"/>
            <a:ext cx="8064896" cy="762000"/>
          </a:xfrm>
        </p:spPr>
        <p:txBody>
          <a:bodyPr/>
          <a:lstStyle/>
          <a:p>
            <a:r>
              <a:rPr lang="ru-RU" sz="2400" dirty="0" smtClean="0"/>
              <a:t>Доверие к результатам испытаний и национальным знакам качества в других странах</a:t>
            </a:r>
            <a:endParaRPr lang="ru-RU" sz="2400" dirty="0"/>
          </a:p>
        </p:txBody>
      </p:sp>
      <p:pic>
        <p:nvPicPr>
          <p:cNvPr id="8" name="Picture 7" descr="SW_new_orange_300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7684" y="4104298"/>
            <a:ext cx="1143245" cy="1315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омер слайда 5"/>
          <p:cNvSpPr txBox="1">
            <a:spLocks/>
          </p:cNvSpPr>
          <p:nvPr/>
        </p:nvSpPr>
        <p:spPr>
          <a:xfrm>
            <a:off x="9329610" y="648610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210C9C"/>
                </a:solidFill>
                <a:latin typeface="Arial Black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210C9C"/>
                </a:solidFill>
                <a:latin typeface="Arial Black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210C9C"/>
                </a:solidFill>
                <a:latin typeface="Arial Black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210C9C"/>
                </a:solidFill>
                <a:latin typeface="Arial Black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3200" b="1" kern="1200">
                <a:solidFill>
                  <a:srgbClr val="210C9C"/>
                </a:solidFill>
                <a:latin typeface="Arial Black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3200" b="1" kern="1200">
                <a:solidFill>
                  <a:srgbClr val="210C9C"/>
                </a:solidFill>
                <a:latin typeface="Arial Black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3200" b="1" kern="1200">
                <a:solidFill>
                  <a:srgbClr val="210C9C"/>
                </a:solidFill>
                <a:latin typeface="Arial Black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3200" b="1" kern="1200">
                <a:solidFill>
                  <a:srgbClr val="210C9C"/>
                </a:solidFill>
                <a:latin typeface="Arial Black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dirty="0" smtClean="0"/>
              <a:t>5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60420" name="Picture 4" descr="http://mark-galley.net/wp-content/uploads/2015/10/preview-ConsumerReports-e144525470215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3448840"/>
            <a:ext cx="2422453" cy="70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415" y="1296904"/>
            <a:ext cx="2332914" cy="89199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416" y="2282710"/>
            <a:ext cx="2332913" cy="121829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558709" y="1594986"/>
            <a:ext cx="6353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C359C"/>
                </a:solidFill>
                <a:latin typeface="+mj-lt"/>
              </a:rPr>
              <a:t>Австралия.   Уровень доверия –62%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58709" y="2544589"/>
            <a:ext cx="6353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C359C"/>
                </a:solidFill>
                <a:latin typeface="+mj-lt"/>
              </a:rPr>
              <a:t>Великобритания. Уровень доверия –6</a:t>
            </a:r>
            <a:r>
              <a:rPr lang="en-US" sz="2000" dirty="0">
                <a:solidFill>
                  <a:srgbClr val="0C359C"/>
                </a:solidFill>
                <a:latin typeface="+mj-lt"/>
              </a:rPr>
              <a:t>0</a:t>
            </a:r>
            <a:r>
              <a:rPr lang="ru-RU" sz="2000" dirty="0">
                <a:solidFill>
                  <a:srgbClr val="0C359C"/>
                </a:solidFill>
                <a:latin typeface="+mj-lt"/>
              </a:rPr>
              <a:t>%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58709" y="3598905"/>
            <a:ext cx="6353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C359C"/>
                </a:solidFill>
                <a:latin typeface="+mj-lt"/>
              </a:rPr>
              <a:t>США.   Уровень доверия –62%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0110" y="5611781"/>
            <a:ext cx="1858392" cy="90033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558709" y="4643460"/>
            <a:ext cx="6353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C359C"/>
                </a:solidFill>
                <a:latin typeface="+mj-lt"/>
              </a:rPr>
              <a:t>Германия.   Уровень доверия –74%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558709" y="5887204"/>
            <a:ext cx="6353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C359C"/>
                </a:solidFill>
                <a:latin typeface="+mj-lt"/>
              </a:rPr>
              <a:t>Австрия.   Уровень доверия –60%</a:t>
            </a:r>
          </a:p>
        </p:txBody>
      </p:sp>
    </p:spTree>
    <p:extLst>
      <p:ext uri="{BB962C8B-B14F-4D97-AF65-F5344CB8AC3E}">
        <p14:creationId xmlns:p14="http://schemas.microsoft.com/office/powerpoint/2010/main" val="3887835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5"/>
          <p:cNvSpPr txBox="1">
            <a:spLocks/>
          </p:cNvSpPr>
          <p:nvPr/>
        </p:nvSpPr>
        <p:spPr>
          <a:xfrm>
            <a:off x="9371880" y="649287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210C9C"/>
                </a:solidFill>
                <a:latin typeface="Arial Black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210C9C"/>
                </a:solidFill>
                <a:latin typeface="Arial Black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210C9C"/>
                </a:solidFill>
                <a:latin typeface="Arial Black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210C9C"/>
                </a:solidFill>
                <a:latin typeface="Arial Black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3200" b="1" kern="1200">
                <a:solidFill>
                  <a:srgbClr val="210C9C"/>
                </a:solidFill>
                <a:latin typeface="Arial Black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3200" b="1" kern="1200">
                <a:solidFill>
                  <a:srgbClr val="210C9C"/>
                </a:solidFill>
                <a:latin typeface="Arial Black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3200" b="1" kern="1200">
                <a:solidFill>
                  <a:srgbClr val="210C9C"/>
                </a:solidFill>
                <a:latin typeface="Arial Black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3200" b="1" kern="1200">
                <a:solidFill>
                  <a:srgbClr val="210C9C"/>
                </a:solidFill>
                <a:latin typeface="Arial Black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47343" y="1173343"/>
            <a:ext cx="106654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+mj-lt"/>
              </a:rPr>
              <a:t>Государственный знак качества СССР существовал </a:t>
            </a:r>
            <a:r>
              <a:rPr lang="ru-RU" sz="2000" dirty="0" smtClean="0">
                <a:latin typeface="+mj-lt"/>
              </a:rPr>
              <a:t>с 1967 года</a:t>
            </a:r>
            <a:endParaRPr lang="ru-RU" sz="20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 smtClean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+mj-lt"/>
              </a:rPr>
              <a:t>Отсутствие </a:t>
            </a:r>
            <a:r>
              <a:rPr lang="ru-RU" sz="2000" dirty="0" smtClean="0">
                <a:latin typeface="+mj-lt"/>
              </a:rPr>
              <a:t>постоянного контроля промаркированной </a:t>
            </a:r>
            <a:r>
              <a:rPr lang="ru-RU" sz="2000" dirty="0" smtClean="0">
                <a:latin typeface="+mj-lt"/>
              </a:rPr>
              <a:t>продукции привело к снижению качества и дискредитации знака </a:t>
            </a:r>
            <a:endParaRPr lang="ru-RU" sz="2000" dirty="0" smtClean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 smtClean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+mj-lt"/>
              </a:rPr>
              <a:t>Узнаваемость свыше 40% </a:t>
            </a:r>
            <a:r>
              <a:rPr lang="ru-RU" sz="2000" dirty="0" smtClean="0">
                <a:latin typeface="+mj-lt"/>
              </a:rPr>
              <a:t>и в наши дни</a:t>
            </a:r>
            <a:endParaRPr lang="ru-RU" sz="2000" dirty="0">
              <a:latin typeface="+mj-lt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Опыт </a:t>
            </a:r>
            <a:r>
              <a:rPr lang="ru-RU" sz="3600" dirty="0" smtClean="0"/>
              <a:t>СССР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216" y="3462847"/>
            <a:ext cx="3528054" cy="26460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3091313"/>
            <a:ext cx="3384587" cy="33620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824" y="3462846"/>
            <a:ext cx="2808312" cy="2646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121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35760" y="116632"/>
            <a:ext cx="7646640" cy="1062386"/>
          </a:xfrm>
        </p:spPr>
        <p:txBody>
          <a:bodyPr>
            <a:noAutofit/>
          </a:bodyPr>
          <a:lstStyle/>
          <a:p>
            <a:r>
              <a:rPr lang="ru-RU" sz="3600" dirty="0" smtClean="0"/>
              <a:t>Критерии присвоения</a:t>
            </a:r>
            <a:br>
              <a:rPr lang="ru-RU" sz="3600" dirty="0" smtClean="0"/>
            </a:br>
            <a:r>
              <a:rPr lang="ru-RU" sz="3600" dirty="0" smtClean="0"/>
              <a:t>российского </a:t>
            </a:r>
            <a:r>
              <a:rPr lang="ru-RU" sz="3600" dirty="0"/>
              <a:t>Знака качества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99018" y="2068058"/>
            <a:ext cx="5472607" cy="46921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Российский Знак качества присваивается товарам, прошедшим процедуру добровольной сертификации и соответствующим:</a:t>
            </a:r>
          </a:p>
          <a:p>
            <a:endParaRPr lang="ru-RU" sz="2400" dirty="0"/>
          </a:p>
          <a:p>
            <a:r>
              <a:rPr lang="ru-RU" sz="2400" dirty="0">
                <a:solidFill>
                  <a:srgbClr val="C32420"/>
                </a:solidFill>
              </a:rPr>
              <a:t>Повышенным требованиям по качеству</a:t>
            </a:r>
          </a:p>
          <a:p>
            <a:r>
              <a:rPr lang="ru-RU" sz="2400" dirty="0">
                <a:solidFill>
                  <a:srgbClr val="C32420"/>
                </a:solidFill>
              </a:rPr>
              <a:t>Требованиям по локализации</a:t>
            </a: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5" name="Picture 7" descr="К_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321" y="2097565"/>
            <a:ext cx="3404407" cy="30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9316315" y="6453336"/>
            <a:ext cx="2844800" cy="3651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7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314" y="1864417"/>
            <a:ext cx="2468317" cy="354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515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65600" y="116632"/>
            <a:ext cx="7691040" cy="762000"/>
          </a:xfrm>
        </p:spPr>
        <p:txBody>
          <a:bodyPr/>
          <a:lstStyle/>
          <a:p>
            <a:r>
              <a:rPr lang="ru-RU" sz="3600" dirty="0"/>
              <a:t>Проектный технический комитет </a:t>
            </a:r>
            <a:br>
              <a:rPr lang="ru-RU" sz="3600" dirty="0"/>
            </a:br>
            <a:r>
              <a:rPr lang="ru-RU" sz="3600" dirty="0"/>
              <a:t>№ 702 при </a:t>
            </a:r>
            <a:r>
              <a:rPr lang="ru-RU" sz="3600" dirty="0" err="1"/>
              <a:t>Росстандарте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59497" y="1523925"/>
            <a:ext cx="10022904" cy="4785395"/>
          </a:xfrm>
        </p:spPr>
        <p:txBody>
          <a:bodyPr/>
          <a:lstStyle/>
          <a:p>
            <a:pPr lvl="0"/>
            <a:r>
              <a:rPr lang="ru-RU" sz="2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 составе ПТК - представители более чем 20 федеральных органов исполнительной власти, научных учреждений и экспертных центров. В том числе:</a:t>
            </a:r>
          </a:p>
          <a:p>
            <a:pPr lvl="1"/>
            <a:r>
              <a:rPr lang="ru-RU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Министерство сельского хозяйства</a:t>
            </a:r>
          </a:p>
          <a:p>
            <a:pPr lvl="1"/>
            <a:r>
              <a:rPr lang="ru-RU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Министерство промышленности и торговли</a:t>
            </a:r>
          </a:p>
          <a:p>
            <a:pPr lvl="1"/>
            <a:r>
              <a:rPr lang="ru-RU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Росрезерв, </a:t>
            </a:r>
          </a:p>
          <a:p>
            <a:pPr lvl="1"/>
            <a:r>
              <a:rPr lang="ru-RU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Отраслевые союзы,</a:t>
            </a:r>
          </a:p>
          <a:p>
            <a:pPr lvl="1"/>
            <a:r>
              <a:rPr lang="ru-RU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Региональные центры стандартизации и метрологии. </a:t>
            </a:r>
          </a:p>
          <a:p>
            <a:r>
              <a:rPr lang="ru-RU" sz="2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 рабочие группы при ПТК входят лучшие эксперты и представители отраслевой науки.</a:t>
            </a:r>
          </a:p>
          <a:p>
            <a:pPr marL="0" indent="0">
              <a:buNone/>
            </a:pPr>
            <a:endParaRPr lang="ru-RU" sz="2800" dirty="0" smtClean="0">
              <a:latin typeface="+mj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9264352" y="6376243"/>
            <a:ext cx="2844800" cy="365125"/>
          </a:xfrm>
        </p:spPr>
        <p:txBody>
          <a:bodyPr/>
          <a:lstStyle/>
          <a:p>
            <a:pPr>
              <a:defRPr/>
            </a:pPr>
            <a:r>
              <a:rPr lang="ru-RU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61038119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Helvetica Bold"/>
        <a:ea typeface=""/>
        <a:cs typeface=""/>
      </a:majorFont>
      <a:minorFont>
        <a:latin typeface="Helvetica Regular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6529</TotalTime>
  <Words>1415</Words>
  <Application>Microsoft Office PowerPoint</Application>
  <PresentationFormat>Широкоэкранный</PresentationFormat>
  <Paragraphs>138</Paragraphs>
  <Slides>12</Slides>
  <Notes>8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2" baseType="lpstr">
      <vt:lpstr>Arial</vt:lpstr>
      <vt:lpstr>Arial Black</vt:lpstr>
      <vt:lpstr>Calibri</vt:lpstr>
      <vt:lpstr>Helvetica Bold</vt:lpstr>
      <vt:lpstr>Helvetica Regular</vt:lpstr>
      <vt:lpstr>HelveticaNeueCyr</vt:lpstr>
      <vt:lpstr>Symbol</vt:lpstr>
      <vt:lpstr>Times New Roman</vt:lpstr>
      <vt:lpstr>Тема Office</vt:lpstr>
      <vt:lpstr>think-cell Slide</vt:lpstr>
      <vt:lpstr>Всероссийская конференция «Техническое регулирование и стандартизация в промышленности. Новое законодательство и правоприменительная практика»   Тема: «Опережающие стандарты как инструмент повышения качества продукции» </vt:lpstr>
      <vt:lpstr>О Роскачестве</vt:lpstr>
      <vt:lpstr>Рабочая группа по созданию Роскачества</vt:lpstr>
      <vt:lpstr>Виды деятельности</vt:lpstr>
      <vt:lpstr>Опыт Великобритании: Kitemark </vt:lpstr>
      <vt:lpstr>Доверие к результатам испытаний и национальным знакам качества в других странах</vt:lpstr>
      <vt:lpstr>Опыт СССР </vt:lpstr>
      <vt:lpstr>Критерии присвоения российского Знака качества</vt:lpstr>
      <vt:lpstr>Проектный технический комитет  № 702 при Росстандарте</vt:lpstr>
      <vt:lpstr>Порядок разработки  предварительных стандартов</vt:lpstr>
      <vt:lpstr>Результаты внедрения опережающих стандартов</vt:lpstr>
      <vt:lpstr>Презентация PowerPoint</vt:lpstr>
    </vt:vector>
  </TitlesOfParts>
  <Company>WIN7XP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Таня</dc:creator>
  <cp:lastModifiedBy>Admin</cp:lastModifiedBy>
  <cp:revision>406</cp:revision>
  <cp:lastPrinted>2016-06-07T10:18:16Z</cp:lastPrinted>
  <dcterms:created xsi:type="dcterms:W3CDTF">2014-12-15T20:21:04Z</dcterms:created>
  <dcterms:modified xsi:type="dcterms:W3CDTF">2016-11-09T14:37:25Z</dcterms:modified>
</cp:coreProperties>
</file>