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0" r:id="rId3"/>
    <p:sldId id="281" r:id="rId4"/>
    <p:sldId id="271" r:id="rId5"/>
    <p:sldId id="272" r:id="rId6"/>
    <p:sldId id="274" r:id="rId7"/>
    <p:sldId id="278" r:id="rId8"/>
    <p:sldId id="279" r:id="rId9"/>
    <p:sldId id="280" r:id="rId10"/>
    <p:sldId id="261" r:id="rId11"/>
    <p:sldId id="277" r:id="rId12"/>
    <p:sldId id="276" r:id="rId13"/>
    <p:sldId id="282" r:id="rId14"/>
    <p:sldId id="259" r:id="rId15"/>
  </p:sldIdLst>
  <p:sldSz cx="9144000" cy="6858000" type="screen4x3"/>
  <p:notesSz cx="6761163" cy="99425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F5EC74-0CEB-4C58-8946-51FCD336E199}">
          <p14:sldIdLst>
            <p14:sldId id="258"/>
            <p14:sldId id="270"/>
            <p14:sldId id="281"/>
            <p14:sldId id="271"/>
            <p14:sldId id="272"/>
            <p14:sldId id="274"/>
            <p14:sldId id="278"/>
            <p14:sldId id="279"/>
            <p14:sldId id="280"/>
            <p14:sldId id="261"/>
            <p14:sldId id="277"/>
            <p14:sldId id="276"/>
            <p14:sldId id="282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F24A57"/>
    <a:srgbClr val="5A3318"/>
    <a:srgbClr val="5A33BC"/>
    <a:srgbClr val="808285"/>
    <a:srgbClr val="00ACBC"/>
    <a:srgbClr val="EC9123"/>
    <a:srgbClr val="A32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4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2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FE584A-EC56-4CDD-8AF2-A781AE90627C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40303C-8FAD-441D-B2E4-428F2E5DC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54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297BAC-8D8F-4591-8213-7FF09B9FB7A6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A3C47E3-BDEC-49A6-A9E8-4682D578D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708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08B06-95D0-4C2B-BC1F-D6A9EEE11436}" type="datetime1">
              <a:rPr lang="ru-RU"/>
              <a:pPr>
                <a:defRPr/>
              </a:pPr>
              <a:t>10.11.2016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0164B-056A-40AD-9D84-4EAA6EAE5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F73B9-050A-4206-8FDA-17AECC626777}" type="datetime1">
              <a:rPr lang="ru-RU"/>
              <a:pPr>
                <a:defRPr/>
              </a:pPr>
              <a:t>10.11.2016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D85C-F1FC-4E15-930A-ADDAD3E37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663F1-131C-4D8D-97D0-B12B07EB170B}" type="datetime1">
              <a:rPr lang="ru-RU"/>
              <a:pPr>
                <a:defRPr/>
              </a:pPr>
              <a:t>10.11.2016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94414-D630-4ABE-96B0-568B0ED42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497E0-83D7-4B07-83FF-E8252A760414}" type="datetime1">
              <a:rPr lang="ru-RU"/>
              <a:pPr>
                <a:defRPr/>
              </a:pPr>
              <a:t>10.11.2016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B7EC5-0230-4678-ACB1-4049AEEB5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9C37B-044A-4DB5-8DC0-3F3D26D0BD7F}" type="datetime1">
              <a:rPr lang="ru-RU" smtClean="0"/>
              <a:pPr>
                <a:defRPr/>
              </a:pPr>
              <a:t>10.11.2016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91FCF-C4E6-47B0-A1CC-2354ED0605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1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93219" y="310814"/>
            <a:ext cx="8532607" cy="589474"/>
          </a:xfrm>
        </p:spPr>
        <p:txBody>
          <a:bodyPr anchor="t"/>
          <a:lstStyle>
            <a:lvl1pPr>
              <a:defRPr sz="3600">
                <a:latin typeface="Helvetica"/>
                <a:cs typeface="Helvetica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>
          <a:xfrm>
            <a:off x="294663" y="6541694"/>
            <a:ext cx="874237" cy="252000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fld id="{F40334E2-4854-B34C-90A5-D33C85D32AE7}" type="datetime1">
              <a:rPr lang="en-US" smtClean="0"/>
              <a:t>11/10/2016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1260000" y="6541694"/>
            <a:ext cx="7201432" cy="252000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r>
              <a:rPr lang="ru-RU"/>
              <a:t>Федеральное агентство по техническому регулированию и метрологии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460000" y="6541694"/>
            <a:ext cx="684000" cy="252000"/>
          </a:xfrm>
        </p:spPr>
        <p:txBody>
          <a:bodyPr/>
          <a:lstStyle>
            <a:lvl1pPr>
              <a:defRPr sz="1000" b="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fld id="{A0B07E00-B748-4A99-BC81-B0454B176F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77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9C37B-044A-4DB5-8DC0-3F3D26D0BD7F}" type="datetime1">
              <a:rPr lang="ru-RU" smtClean="0"/>
              <a:pPr>
                <a:defRPr/>
              </a:pPr>
              <a:t>10.11.2016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91FCF-C4E6-47B0-A1CC-2354ED0605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8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4BC82-A7E6-488A-ADDD-692665B91FF1}" type="datetime1">
              <a:rPr lang="ru-RU"/>
              <a:pPr>
                <a:defRPr/>
              </a:pPr>
              <a:t>10.11.2016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B2BC-2B2D-472D-8518-A6F488F37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A33F-9770-4BD7-BA39-936B343F98CF}" type="datetime1">
              <a:rPr lang="ru-RU"/>
              <a:pPr>
                <a:defRPr/>
              </a:pPr>
              <a:t>10.11.2016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49527-8547-4960-8347-AE5B3F774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86C6-C3CE-4DA7-B822-67CC5973EFA6}" type="datetime1">
              <a:rPr lang="ru-RU"/>
              <a:pPr>
                <a:defRPr/>
              </a:pPr>
              <a:t>10.11.2016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2E6DF-4E98-403B-BCE1-17CFB7FD1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A5D6-C954-4665-A9F2-F6B2A49984E9}" type="datetime1">
              <a:rPr lang="ru-RU"/>
              <a:pPr>
                <a:defRPr/>
              </a:pPr>
              <a:t>10.11.2016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F0F64-06F4-4B00-A1E4-61C024812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E9336-544C-40A8-8E55-8ED265A4A0E5}" type="datetime1">
              <a:rPr lang="ru-RU"/>
              <a:pPr>
                <a:defRPr/>
              </a:pPr>
              <a:t>10.11.2016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A722-47F9-4B4D-B3D8-D399D648B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72CC7-4DB4-4636-B37D-C2C97AD2FD78}" type="datetime1">
              <a:rPr lang="ru-RU"/>
              <a:pPr>
                <a:defRPr/>
              </a:pPr>
              <a:t>10.11.2016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9DCE-460C-42E9-87A5-784E4237B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16521-E869-4690-8C56-0A19857051C2}" type="datetime1">
              <a:rPr lang="ru-RU"/>
              <a:pPr>
                <a:defRPr/>
              </a:pPr>
              <a:t>10.11.2016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BBE3A-1709-408D-9D66-683971125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89C37B-044A-4DB5-8DC0-3F3D26D0BD7F}" type="datetime1">
              <a:rPr lang="ru-RU"/>
              <a:pPr>
                <a:defRPr/>
              </a:pPr>
              <a:t>10.11.2016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991FCF-C4E6-47B0-A1CC-2354ED060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 descr="logo.pn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631113" y="527050"/>
            <a:ext cx="8032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on.jp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logo.pn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783513" y="392906"/>
            <a:ext cx="8032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1"/>
          <p:cNvCxnSpPr/>
          <p:nvPr userDrawn="1"/>
        </p:nvCxnSpPr>
        <p:spPr>
          <a:xfrm>
            <a:off x="723900" y="1277938"/>
            <a:ext cx="76993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781800" y="63261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A0164B-056A-40AD-9D84-4EAA6EAE5C26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" descr="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0" y="1583898"/>
            <a:ext cx="5943600" cy="1065996"/>
          </a:xfrm>
        </p:spPr>
        <p:txBody>
          <a:bodyPr/>
          <a:lstStyle/>
          <a:p>
            <a:pPr algn="l"/>
            <a:r>
              <a:rPr lang="ru-RU" sz="2400" b="1" dirty="0">
                <a:latin typeface="Arial" charset="0"/>
                <a:cs typeface="Arial" charset="0"/>
              </a:rPr>
              <a:t>Основные положения Федерального закона от 29.06.2015 </a:t>
            </a:r>
            <a:br>
              <a:rPr lang="ru-RU" sz="2400" b="1" dirty="0">
                <a:latin typeface="Arial" charset="0"/>
                <a:cs typeface="Arial" charset="0"/>
              </a:rPr>
            </a:br>
            <a:r>
              <a:rPr lang="ru-RU" sz="2400" b="1" dirty="0">
                <a:latin typeface="Arial" charset="0"/>
                <a:cs typeface="Arial" charset="0"/>
              </a:rPr>
              <a:t>«О стандартизации в Российской Федерации» №162-ФЗ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78000" y="1014413"/>
            <a:ext cx="5578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3900" y="6292850"/>
            <a:ext cx="7699375" cy="0"/>
          </a:xfrm>
          <a:prstGeom prst="line">
            <a:avLst/>
          </a:prstGeom>
          <a:ln>
            <a:solidFill>
              <a:srgbClr val="0071B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91" name="Picture 22" descr="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736600"/>
            <a:ext cx="803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1306513" y="207963"/>
            <a:ext cx="527050" cy="527050"/>
          </a:xfrm>
          <a:prstGeom prst="rect">
            <a:avLst/>
          </a:prstGeom>
          <a:solidFill>
            <a:srgbClr val="0071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1306513" y="735013"/>
            <a:ext cx="527050" cy="525462"/>
          </a:xfrm>
          <a:prstGeom prst="rect">
            <a:avLst/>
          </a:prstGeom>
          <a:solidFill>
            <a:srgbClr val="E6195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1306513" y="1260475"/>
            <a:ext cx="527050" cy="525463"/>
          </a:xfrm>
          <a:prstGeom prst="rect">
            <a:avLst/>
          </a:prstGeom>
          <a:solidFill>
            <a:srgbClr val="00A88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1306513" y="1785938"/>
            <a:ext cx="527050" cy="527050"/>
          </a:xfrm>
          <a:prstGeom prst="rect">
            <a:avLst/>
          </a:prstGeom>
          <a:solidFill>
            <a:srgbClr val="929B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1306513" y="2312988"/>
            <a:ext cx="527050" cy="525462"/>
          </a:xfrm>
          <a:prstGeom prst="rect">
            <a:avLst/>
          </a:prstGeom>
          <a:solidFill>
            <a:srgbClr val="F15A2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1306513" y="2838450"/>
            <a:ext cx="527050" cy="527050"/>
          </a:xfrm>
          <a:prstGeom prst="rect">
            <a:avLst/>
          </a:prstGeom>
          <a:solidFill>
            <a:srgbClr val="A3238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1306513" y="3365500"/>
            <a:ext cx="527050" cy="525463"/>
          </a:xfrm>
          <a:prstGeom prst="rect">
            <a:avLst/>
          </a:prstGeom>
          <a:solidFill>
            <a:srgbClr val="EC912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1306513" y="3890963"/>
            <a:ext cx="527050" cy="527050"/>
          </a:xfrm>
          <a:prstGeom prst="rect">
            <a:avLst/>
          </a:prstGeom>
          <a:solidFill>
            <a:srgbClr val="00AC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-1316038" y="4418013"/>
            <a:ext cx="527050" cy="525462"/>
          </a:xfrm>
          <a:prstGeom prst="rect">
            <a:avLst/>
          </a:prstGeom>
          <a:solidFill>
            <a:srgbClr val="80828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1316038" y="4943475"/>
            <a:ext cx="527050" cy="525463"/>
          </a:xfrm>
          <a:prstGeom prst="rect">
            <a:avLst/>
          </a:prstGeom>
          <a:solidFill>
            <a:srgbClr val="5A331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1316038" y="5468938"/>
            <a:ext cx="527050" cy="527050"/>
          </a:xfrm>
          <a:prstGeom prst="rect">
            <a:avLst/>
          </a:prstGeom>
          <a:solidFill>
            <a:srgbClr val="F24A5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1316038" y="5995988"/>
            <a:ext cx="527050" cy="525462"/>
          </a:xfrm>
          <a:prstGeom prst="rect">
            <a:avLst/>
          </a:prstGeom>
          <a:solidFill>
            <a:srgbClr val="00AEE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1835150" y="5375275"/>
            <a:ext cx="72358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2000" b="1" dirty="0">
                <a:solidFill>
                  <a:srgbClr val="002060"/>
                </a:solidFill>
                <a:latin typeface="Verdana" pitchFamily="34" charset="0"/>
              </a:rPr>
              <a:t>А.П. Шалаев</a:t>
            </a:r>
            <a:endParaRPr lang="en-US" altLang="ru-RU" sz="2000" b="1" dirty="0">
              <a:solidFill>
                <a:srgbClr val="002060"/>
              </a:solidFill>
              <a:latin typeface="Verdana" pitchFamily="34" charset="0"/>
            </a:endParaRPr>
          </a:p>
          <a:p>
            <a:pPr algn="r" eaLnBrk="1" hangingPunct="1"/>
            <a:r>
              <a:rPr lang="ru-RU" altLang="ru-RU" sz="1600" b="1" dirty="0">
                <a:solidFill>
                  <a:srgbClr val="002060"/>
                </a:solidFill>
                <a:latin typeface="Verdana" pitchFamily="34" charset="0"/>
              </a:rPr>
              <a:t>Заместитель Руководителя Федерального агентства</a:t>
            </a:r>
            <a:br>
              <a:rPr lang="ru-RU" altLang="ru-RU" sz="1600" b="1" dirty="0">
                <a:solidFill>
                  <a:srgbClr val="002060"/>
                </a:solidFill>
                <a:latin typeface="Verdana" pitchFamily="34" charset="0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Verdana" pitchFamily="34" charset="0"/>
              </a:rPr>
              <a:t>по техническому регулированию и метрологии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f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1113" y="527050"/>
            <a:ext cx="8032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723900" y="1277938"/>
            <a:ext cx="76993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3900" y="6292850"/>
            <a:ext cx="7699375" cy="0"/>
          </a:xfrm>
          <a:prstGeom prst="line">
            <a:avLst/>
          </a:prstGeom>
          <a:ln>
            <a:solidFill>
              <a:srgbClr val="0071B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645400" y="6318250"/>
            <a:ext cx="747713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7</a:t>
            </a:r>
            <a:endParaRPr lang="en-US" sz="1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3175" y="6292850"/>
            <a:ext cx="800100" cy="44450"/>
          </a:xfrm>
          <a:prstGeom prst="rect">
            <a:avLst/>
          </a:prstGeom>
          <a:solidFill>
            <a:srgbClr val="007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306513" y="207963"/>
            <a:ext cx="527050" cy="527050"/>
          </a:xfrm>
          <a:prstGeom prst="rect">
            <a:avLst/>
          </a:prstGeom>
          <a:solidFill>
            <a:srgbClr val="0071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06513" y="735013"/>
            <a:ext cx="527050" cy="525462"/>
          </a:xfrm>
          <a:prstGeom prst="rect">
            <a:avLst/>
          </a:prstGeom>
          <a:solidFill>
            <a:srgbClr val="E6195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306513" y="1260475"/>
            <a:ext cx="527050" cy="525463"/>
          </a:xfrm>
          <a:prstGeom prst="rect">
            <a:avLst/>
          </a:prstGeom>
          <a:solidFill>
            <a:srgbClr val="00A88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306513" y="1785938"/>
            <a:ext cx="527050" cy="527050"/>
          </a:xfrm>
          <a:prstGeom prst="rect">
            <a:avLst/>
          </a:prstGeom>
          <a:solidFill>
            <a:srgbClr val="929B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1306513" y="2312988"/>
            <a:ext cx="527050" cy="525462"/>
          </a:xfrm>
          <a:prstGeom prst="rect">
            <a:avLst/>
          </a:prstGeom>
          <a:solidFill>
            <a:srgbClr val="F15A2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1306513" y="2838450"/>
            <a:ext cx="527050" cy="527050"/>
          </a:xfrm>
          <a:prstGeom prst="rect">
            <a:avLst/>
          </a:prstGeom>
          <a:solidFill>
            <a:srgbClr val="A3238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1306513" y="3365500"/>
            <a:ext cx="527050" cy="525463"/>
          </a:xfrm>
          <a:prstGeom prst="rect">
            <a:avLst/>
          </a:prstGeom>
          <a:solidFill>
            <a:srgbClr val="EC912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1306513" y="3890963"/>
            <a:ext cx="527050" cy="527050"/>
          </a:xfrm>
          <a:prstGeom prst="rect">
            <a:avLst/>
          </a:prstGeom>
          <a:solidFill>
            <a:srgbClr val="00AC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1316038" y="4418013"/>
            <a:ext cx="527050" cy="525462"/>
          </a:xfrm>
          <a:prstGeom prst="rect">
            <a:avLst/>
          </a:prstGeom>
          <a:solidFill>
            <a:srgbClr val="80828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1316038" y="4943475"/>
            <a:ext cx="527050" cy="525463"/>
          </a:xfrm>
          <a:prstGeom prst="rect">
            <a:avLst/>
          </a:prstGeom>
          <a:solidFill>
            <a:srgbClr val="5A331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1316038" y="5468938"/>
            <a:ext cx="527050" cy="527050"/>
          </a:xfrm>
          <a:prstGeom prst="rect">
            <a:avLst/>
          </a:prstGeom>
          <a:solidFill>
            <a:srgbClr val="F24A5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1316038" y="5995988"/>
            <a:ext cx="527050" cy="525462"/>
          </a:xfrm>
          <a:prstGeom prst="rect">
            <a:avLst/>
          </a:prstGeom>
          <a:solidFill>
            <a:srgbClr val="00AEE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904875" y="5206206"/>
            <a:ext cx="7419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13845" y="4847967"/>
            <a:ext cx="79108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Федеральный закон от 29.06.2015 г. № 162-ФЗ: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 Narrow" panose="020B0606020202030204" pitchFamily="34" charset="0"/>
              </a:rPr>
              <a:t>Маркировка продукции, соответствующей национальному стандарту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 Narrow" panose="020B0606020202030204" pitchFamily="34" charset="0"/>
              </a:rPr>
              <a:t>Реестр продукции с маркировкой знаком НСС на официальном сайте Росстандарта</a:t>
            </a:r>
            <a:endParaRPr lang="ru-RU" dirty="0"/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398643" y="4822607"/>
            <a:ext cx="2030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D:\Users\mkim\Desktop\7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3" y="1357312"/>
            <a:ext cx="3163867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mkim\Desktop\зна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04" y="1620338"/>
            <a:ext cx="3256390" cy="25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58825" y="122239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2000" b="1" dirty="0">
              <a:solidFill>
                <a:srgbClr val="005A9E"/>
              </a:solidFill>
              <a:latin typeface="Verdana" pitchFamily="34" charset="0"/>
              <a:ea typeface="+mn-ea"/>
              <a:cs typeface="Arial" charset="0"/>
            </a:endParaRPr>
          </a:p>
          <a:p>
            <a:pPr algn="l">
              <a:defRPr/>
            </a:pPr>
            <a:r>
              <a:rPr lang="ru-RU" sz="2000" b="1" dirty="0">
                <a:solidFill>
                  <a:srgbClr val="005A9E"/>
                </a:solidFill>
                <a:latin typeface="Verdana" pitchFamily="34" charset="0"/>
                <a:ea typeface="+mn-ea"/>
                <a:cs typeface="Arial" charset="0"/>
              </a:rPr>
              <a:t>Информирование. </a:t>
            </a:r>
          </a:p>
          <a:p>
            <a:pPr algn="l">
              <a:defRPr/>
            </a:pPr>
            <a:r>
              <a:rPr lang="ru-RU" sz="2000" b="1" dirty="0">
                <a:solidFill>
                  <a:srgbClr val="005A9E"/>
                </a:solidFill>
                <a:latin typeface="Verdana" pitchFamily="34" charset="0"/>
                <a:ea typeface="+mn-ea"/>
                <a:cs typeface="Arial" charset="0"/>
              </a:rPr>
              <a:t>Знак национальной системы стандартизации</a:t>
            </a:r>
          </a:p>
        </p:txBody>
      </p:sp>
    </p:spTree>
    <p:extLst>
      <p:ext uri="{BB962C8B-B14F-4D97-AF65-F5344CB8AC3E}">
        <p14:creationId xmlns:p14="http://schemas.microsoft.com/office/powerpoint/2010/main" val="45588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554" t="10533" r="17743" b="32777"/>
          <a:stretch/>
        </p:blipFill>
        <p:spPr>
          <a:xfrm>
            <a:off x="77527" y="4734046"/>
            <a:ext cx="1008000" cy="90399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810486"/>
              </p:ext>
            </p:extLst>
          </p:nvPr>
        </p:nvGraphicFramePr>
        <p:xfrm>
          <a:off x="77527" y="904761"/>
          <a:ext cx="8446207" cy="5535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0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5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0927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accent2"/>
                          </a:solidFill>
                          <a:latin typeface="Helvetica"/>
                          <a:ea typeface="+mn-ea"/>
                          <a:cs typeface="Helvetica"/>
                        </a:rPr>
                        <a:t>Создание единого информационного пространства для участников работ по стандартизации, в том числе, объединяющего данные унаследованных локальных информационных ресурсов системы Росстандарта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2474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accent2"/>
                          </a:solidFill>
                          <a:latin typeface="Helvetica"/>
                          <a:ea typeface="+mn-ea"/>
                          <a:cs typeface="Helvetica"/>
                        </a:rPr>
                        <a:t>Обеспечение открытости работ по стандартизации и обеспечение участия в разработке стандартов всех заинтересованных лиц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020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accent2"/>
                          </a:solidFill>
                          <a:latin typeface="Helvetica"/>
                          <a:ea typeface="+mn-ea"/>
                          <a:cs typeface="Helvetica"/>
                        </a:rPr>
                        <a:t>Сокращение сроков разработки, подготовки к утверждению и утверждения стандартов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020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accent2"/>
                          </a:solidFill>
                          <a:latin typeface="Helvetica"/>
                          <a:ea typeface="+mn-ea"/>
                          <a:cs typeface="Helvetica"/>
                        </a:rPr>
                        <a:t>Переход к модели разработки электронных стандартов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4020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accent2"/>
                          </a:solidFill>
                          <a:latin typeface="Helvetica"/>
                          <a:ea typeface="+mn-ea"/>
                          <a:cs typeface="Helvetica"/>
                        </a:rPr>
                        <a:t>Унификация процессов разработки, утверждения (актуализации), изменения, отмены стандартов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13" y="2734735"/>
            <a:ext cx="627829" cy="6545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07" y="3883940"/>
            <a:ext cx="595041" cy="5950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47" y="5818688"/>
            <a:ext cx="791161" cy="5704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7" y="1485468"/>
            <a:ext cx="993600" cy="815823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58825" y="122239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2000" b="1" dirty="0">
              <a:solidFill>
                <a:srgbClr val="005A9E"/>
              </a:solidFill>
              <a:latin typeface="Verdana" pitchFamily="34" charset="0"/>
              <a:ea typeface="+mn-ea"/>
              <a:cs typeface="Arial" charset="0"/>
            </a:endParaRPr>
          </a:p>
          <a:p>
            <a:pPr algn="l">
              <a:defRPr/>
            </a:pPr>
            <a:r>
              <a:rPr lang="ru-RU" sz="2000" b="1" dirty="0">
                <a:solidFill>
                  <a:srgbClr val="005A9E"/>
                </a:solidFill>
                <a:latin typeface="Verdana" pitchFamily="34" charset="0"/>
                <a:ea typeface="+mn-ea"/>
                <a:cs typeface="Arial" charset="0"/>
              </a:rPr>
              <a:t>Информатизация и автоматизация (1).</a:t>
            </a:r>
          </a:p>
          <a:p>
            <a:pPr algn="l">
              <a:defRPr/>
            </a:pPr>
            <a:r>
              <a:rPr lang="ru-RU" sz="2000" b="1" dirty="0">
                <a:solidFill>
                  <a:srgbClr val="005A9E"/>
                </a:solidFill>
                <a:latin typeface="Verdana" pitchFamily="34" charset="0"/>
                <a:ea typeface="+mn-ea"/>
                <a:cs typeface="Arial" charset="0"/>
              </a:rPr>
              <a:t>ФГИС Росстандарта</a:t>
            </a:r>
          </a:p>
        </p:txBody>
      </p:sp>
    </p:spTree>
    <p:extLst>
      <p:ext uri="{BB962C8B-B14F-4D97-AF65-F5344CB8AC3E}">
        <p14:creationId xmlns:p14="http://schemas.microsoft.com/office/powerpoint/2010/main" val="3477869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1070" y="233266"/>
            <a:ext cx="7459363" cy="727788"/>
          </a:xfrm>
        </p:spPr>
        <p:txBody>
          <a:bodyPr rtlCol="0">
            <a:noAutofit/>
          </a:bodyPr>
          <a:lstStyle/>
          <a:p>
            <a:pPr marL="36000" indent="0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pitchFamily="34" charset="0"/>
              </a:rPr>
              <a:t>Информатизация и автоматизация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16" y="1343323"/>
            <a:ext cx="6227235" cy="40324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09518" y="5416989"/>
            <a:ext cx="6062663" cy="682101"/>
          </a:xfrm>
          <a:prstGeom prst="rect">
            <a:avLst/>
          </a:prstGeom>
        </p:spPr>
        <p:txBody>
          <a:bodyPr lIns="36000" tIns="36000" rIns="36000" bIns="3600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200" b="1" dirty="0">
                <a:solidFill>
                  <a:srgbClr val="FF0000"/>
                </a:solidFill>
              </a:rPr>
              <a:t>Учёт наилучших международных практик автоматизации процесса стандартизации </a:t>
            </a:r>
          </a:p>
        </p:txBody>
      </p:sp>
    </p:spTree>
    <p:extLst>
      <p:ext uri="{BB962C8B-B14F-4D97-AF65-F5344CB8AC3E}">
        <p14:creationId xmlns:p14="http://schemas.microsoft.com/office/powerpoint/2010/main" val="2857376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7E00-B748-4A99-BC81-B0454B176F8E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 rot="2907316">
            <a:off x="4866626" y="4132418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>
            <a:gsLst>
              <a:gs pos="0">
                <a:srgbClr val="005A9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 rot="15135365">
            <a:off x="3614752" y="2099884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>
            <a:gsLst>
              <a:gs pos="0">
                <a:srgbClr val="005A9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 rot="6324409">
            <a:off x="3707067" y="453345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>
            <a:gsLst>
              <a:gs pos="0">
                <a:srgbClr val="005A9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 rot="18807088">
            <a:off x="4796830" y="2405498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>
            <a:gsLst>
              <a:gs pos="0">
                <a:srgbClr val="005A9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gray">
          <a:xfrm rot="11686162">
            <a:off x="2779108" y="2911933"/>
            <a:ext cx="739478" cy="288925"/>
          </a:xfrm>
          <a:prstGeom prst="rightArrow">
            <a:avLst>
              <a:gd name="adj1" fmla="val 35167"/>
              <a:gd name="adj2" fmla="val 121041"/>
            </a:avLst>
          </a:prstGeom>
          <a:gradFill>
            <a:gsLst>
              <a:gs pos="0">
                <a:srgbClr val="005A9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 rot="17003819">
            <a:off x="4264615" y="2110308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>
            <a:gsLst>
              <a:gs pos="0">
                <a:srgbClr val="005A9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2" name="AutoShape 29"/>
          <p:cNvSpPr>
            <a:spLocks noChangeArrowheads="1"/>
          </p:cNvSpPr>
          <p:nvPr/>
        </p:nvSpPr>
        <p:spPr bwMode="gray">
          <a:xfrm rot="7997451">
            <a:off x="3096826" y="4194065"/>
            <a:ext cx="626827" cy="288925"/>
          </a:xfrm>
          <a:prstGeom prst="rightArrow">
            <a:avLst>
              <a:gd name="adj1" fmla="val 35167"/>
              <a:gd name="adj2" fmla="val 121041"/>
            </a:avLst>
          </a:prstGeom>
          <a:gradFill>
            <a:gsLst>
              <a:gs pos="0">
                <a:srgbClr val="005A9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gray">
          <a:xfrm rot="868520">
            <a:off x="5146325" y="3598250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>
            <a:gsLst>
              <a:gs pos="0">
                <a:srgbClr val="005A9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4" name="AutoShape 31"/>
          <p:cNvSpPr>
            <a:spLocks noChangeArrowheads="1"/>
          </p:cNvSpPr>
          <p:nvPr/>
        </p:nvSpPr>
        <p:spPr bwMode="gray">
          <a:xfrm rot="4516342">
            <a:off x="4297329" y="4531367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>
            <a:gsLst>
              <a:gs pos="0">
                <a:srgbClr val="005A9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gray">
          <a:xfrm>
            <a:off x="2460824" y="1557114"/>
            <a:ext cx="3743325" cy="3744913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 dirty="0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gray">
          <a:xfrm>
            <a:off x="3392687" y="2509614"/>
            <a:ext cx="1944687" cy="1944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gray">
          <a:xfrm>
            <a:off x="3386337" y="2493739"/>
            <a:ext cx="1944687" cy="1944688"/>
          </a:xfrm>
          <a:prstGeom prst="ellipse">
            <a:avLst/>
          </a:prstGeom>
          <a:gradFill rotWithShape="1">
            <a:gsLst>
              <a:gs pos="0">
                <a:srgbClr val="385D8A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gray">
          <a:xfrm>
            <a:off x="3519687" y="2636614"/>
            <a:ext cx="1690687" cy="1690688"/>
          </a:xfrm>
          <a:prstGeom prst="ellipse">
            <a:avLst/>
          </a:prstGeom>
          <a:gradFill rotWithShape="1">
            <a:gsLst>
              <a:gs pos="0">
                <a:srgbClr val="385D8A"/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gray">
          <a:xfrm>
            <a:off x="3502224" y="2609627"/>
            <a:ext cx="1690688" cy="1690687"/>
          </a:xfrm>
          <a:prstGeom prst="ellipse">
            <a:avLst/>
          </a:prstGeom>
          <a:gradFill rotWithShape="1">
            <a:gsLst>
              <a:gs pos="0">
                <a:srgbClr val="385D8A"/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gray">
          <a:xfrm>
            <a:off x="3603824" y="2720752"/>
            <a:ext cx="1522413" cy="1522412"/>
          </a:xfrm>
          <a:prstGeom prst="ellipse">
            <a:avLst/>
          </a:pr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 dirty="0"/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gray">
          <a:xfrm>
            <a:off x="3626049" y="2739802"/>
            <a:ext cx="1471613" cy="1473200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 dirty="0"/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gray">
          <a:xfrm>
            <a:off x="3643512" y="2749327"/>
            <a:ext cx="1438275" cy="14351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 dirty="0"/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gray">
          <a:xfrm>
            <a:off x="3659387" y="2763614"/>
            <a:ext cx="1366837" cy="1341438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 dirty="0"/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gray">
          <a:xfrm>
            <a:off x="3740349" y="2800127"/>
            <a:ext cx="1214438" cy="10906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 dirty="0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4391544" y="1056570"/>
            <a:ext cx="3420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b="1" dirty="0">
                <a:solidFill>
                  <a:srgbClr val="004586"/>
                </a:solidFill>
              </a:rPr>
              <a:t>Актуализация действующих стандартов</a:t>
            </a:r>
            <a:endParaRPr lang="en-US" altLang="ru-RU" i="1" dirty="0">
              <a:solidFill>
                <a:srgbClr val="004586"/>
              </a:solidFill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6007314" y="2148061"/>
            <a:ext cx="288430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b="1" dirty="0">
                <a:solidFill>
                  <a:srgbClr val="004586"/>
                </a:solidFill>
              </a:rPr>
              <a:t>Развитие производств высоких переделов в черной и цветной металлургии</a:t>
            </a:r>
            <a:endParaRPr lang="en-US" altLang="ru-RU" sz="2000" i="1" dirty="0">
              <a:solidFill>
                <a:srgbClr val="004586"/>
              </a:solidFill>
            </a:endParaRP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1410814" y="4861366"/>
            <a:ext cx="14818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b="1" dirty="0">
                <a:solidFill>
                  <a:srgbClr val="004586"/>
                </a:solidFill>
              </a:rPr>
              <a:t>Композиты</a:t>
            </a:r>
            <a:endParaRPr lang="en-US" altLang="ru-RU" i="1" dirty="0">
              <a:solidFill>
                <a:srgbClr val="004586"/>
              </a:solidFill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5855475" y="1767363"/>
            <a:ext cx="2464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b="1" dirty="0" err="1">
                <a:solidFill>
                  <a:srgbClr val="004586"/>
                </a:solidFill>
              </a:rPr>
              <a:t>Импортозамещение</a:t>
            </a:r>
            <a:endParaRPr lang="en-US" altLang="ru-RU" i="1" dirty="0">
              <a:solidFill>
                <a:srgbClr val="004586"/>
              </a:solidFill>
            </a:endParaRPr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gray">
          <a:xfrm>
            <a:off x="3565200" y="1387252"/>
            <a:ext cx="487362" cy="487362"/>
          </a:xfrm>
          <a:prstGeom prst="ellipse">
            <a:avLst/>
          </a:prstGeom>
          <a:gradFill rotWithShape="1">
            <a:gsLst>
              <a:gs pos="0">
                <a:srgbClr val="C62E10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gray">
          <a:xfrm>
            <a:off x="3587425" y="1428527"/>
            <a:ext cx="301625" cy="3048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36471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979654" y="3603006"/>
            <a:ext cx="31535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b="1" dirty="0">
                <a:solidFill>
                  <a:srgbClr val="004586"/>
                </a:solidFill>
              </a:rPr>
              <a:t>Наилучшие доступные технологии</a:t>
            </a:r>
            <a:endParaRPr lang="en-US" altLang="ru-RU" i="1" dirty="0">
              <a:solidFill>
                <a:srgbClr val="004586"/>
              </a:solidFill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102602" y="2720752"/>
            <a:ext cx="2144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ru-RU" altLang="ru-RU" b="1" dirty="0">
                <a:solidFill>
                  <a:srgbClr val="004586"/>
                </a:solidFill>
              </a:rPr>
              <a:t>Доступная среда</a:t>
            </a:r>
            <a:endParaRPr lang="en-US" altLang="ru-RU" i="1" dirty="0">
              <a:solidFill>
                <a:srgbClr val="004586"/>
              </a:solidFill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530673" y="4878054"/>
            <a:ext cx="38627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>
                <a:solidFill>
                  <a:srgbClr val="004586"/>
                </a:solidFill>
              </a:rPr>
              <a:t>Здравоохранение, медицина, фармацевтика</a:t>
            </a:r>
            <a:endParaRPr lang="en-US" altLang="ru-RU" i="1" dirty="0">
              <a:solidFill>
                <a:srgbClr val="004586"/>
              </a:solidFill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1596551" y="5551953"/>
            <a:ext cx="26327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>
                <a:solidFill>
                  <a:srgbClr val="004586"/>
                </a:solidFill>
              </a:rPr>
              <a:t>Технические регламенты</a:t>
            </a:r>
            <a:endParaRPr lang="en-US" altLang="ru-RU" i="1" dirty="0">
              <a:solidFill>
                <a:srgbClr val="004586"/>
              </a:solidFill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4552746" y="1387252"/>
            <a:ext cx="487362" cy="487362"/>
          </a:xfrm>
          <a:prstGeom prst="ellipse">
            <a:avLst/>
          </a:prstGeom>
          <a:gradFill rotWithShape="1">
            <a:gsLst>
              <a:gs pos="0">
                <a:srgbClr val="C62E10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gray">
          <a:xfrm>
            <a:off x="4574971" y="1428527"/>
            <a:ext cx="301625" cy="3048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36471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7" name="Oval 40"/>
          <p:cNvSpPr>
            <a:spLocks noChangeArrowheads="1"/>
          </p:cNvSpPr>
          <p:nvPr/>
        </p:nvSpPr>
        <p:spPr bwMode="gray">
          <a:xfrm>
            <a:off x="5457806" y="4505618"/>
            <a:ext cx="487362" cy="487363"/>
          </a:xfrm>
          <a:prstGeom prst="ellipse">
            <a:avLst/>
          </a:prstGeom>
          <a:gradFill rotWithShape="1">
            <a:gsLst>
              <a:gs pos="0">
                <a:srgbClr val="C62E10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8" name="Oval 41"/>
          <p:cNvSpPr>
            <a:spLocks noChangeArrowheads="1"/>
          </p:cNvSpPr>
          <p:nvPr/>
        </p:nvSpPr>
        <p:spPr bwMode="gray">
          <a:xfrm>
            <a:off x="5480031" y="4546893"/>
            <a:ext cx="301625" cy="3048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36471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9" name="Oval 42"/>
          <p:cNvSpPr>
            <a:spLocks noChangeArrowheads="1"/>
          </p:cNvSpPr>
          <p:nvPr/>
        </p:nvSpPr>
        <p:spPr bwMode="gray">
          <a:xfrm>
            <a:off x="3643980" y="5037023"/>
            <a:ext cx="487362" cy="487362"/>
          </a:xfrm>
          <a:prstGeom prst="ellipse">
            <a:avLst/>
          </a:prstGeom>
          <a:gradFill rotWithShape="1">
            <a:gsLst>
              <a:gs pos="0">
                <a:srgbClr val="C62E10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0" name="Oval 43"/>
          <p:cNvSpPr>
            <a:spLocks noChangeArrowheads="1"/>
          </p:cNvSpPr>
          <p:nvPr/>
        </p:nvSpPr>
        <p:spPr bwMode="gray">
          <a:xfrm>
            <a:off x="3666205" y="5078298"/>
            <a:ext cx="301625" cy="3048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36471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1" name="Oval 44"/>
          <p:cNvSpPr>
            <a:spLocks noChangeArrowheads="1"/>
          </p:cNvSpPr>
          <p:nvPr/>
        </p:nvSpPr>
        <p:spPr bwMode="gray">
          <a:xfrm>
            <a:off x="4591468" y="5042356"/>
            <a:ext cx="487363" cy="487363"/>
          </a:xfrm>
          <a:prstGeom prst="ellipse">
            <a:avLst/>
          </a:prstGeom>
          <a:gradFill rotWithShape="1">
            <a:gsLst>
              <a:gs pos="0">
                <a:srgbClr val="C62E10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2" name="Oval 45"/>
          <p:cNvSpPr>
            <a:spLocks noChangeArrowheads="1"/>
          </p:cNvSpPr>
          <p:nvPr/>
        </p:nvSpPr>
        <p:spPr bwMode="gray">
          <a:xfrm>
            <a:off x="4613693" y="5083631"/>
            <a:ext cx="301625" cy="3048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36471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5907401" y="3627057"/>
            <a:ext cx="487363" cy="487363"/>
            <a:chOff x="6388893" y="4017506"/>
            <a:chExt cx="487363" cy="487363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6388893" y="4017506"/>
              <a:ext cx="487363" cy="487363"/>
              <a:chOff x="5864424" y="3862164"/>
              <a:chExt cx="487363" cy="487363"/>
            </a:xfrm>
          </p:grpSpPr>
          <p:sp>
            <p:nvSpPr>
              <p:cNvPr id="46" name="Oval 46"/>
              <p:cNvSpPr>
                <a:spLocks noChangeArrowheads="1"/>
              </p:cNvSpPr>
              <p:nvPr/>
            </p:nvSpPr>
            <p:spPr bwMode="gray">
              <a:xfrm>
                <a:off x="5864424" y="3862164"/>
                <a:ext cx="487363" cy="487363"/>
              </a:xfrm>
              <a:prstGeom prst="ellipse">
                <a:avLst/>
              </a:prstGeom>
              <a:gradFill rotWithShape="1">
                <a:gsLst>
                  <a:gs pos="0">
                    <a:srgbClr val="C62E10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7" name="Text Box 52"/>
              <p:cNvSpPr txBox="1">
                <a:spLocks noChangeArrowheads="1"/>
              </p:cNvSpPr>
              <p:nvPr/>
            </p:nvSpPr>
            <p:spPr bwMode="auto">
              <a:xfrm>
                <a:off x="6029524" y="3992339"/>
                <a:ext cx="18415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ru-RU" altLang="ru-RU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Oval 47"/>
            <p:cNvSpPr>
              <a:spLocks noChangeArrowheads="1"/>
            </p:cNvSpPr>
            <p:nvPr/>
          </p:nvSpPr>
          <p:spPr bwMode="gray">
            <a:xfrm>
              <a:off x="6416576" y="4054090"/>
              <a:ext cx="301625" cy="30480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48" name="Oval 48"/>
          <p:cNvSpPr>
            <a:spLocks noChangeArrowheads="1"/>
          </p:cNvSpPr>
          <p:nvPr/>
        </p:nvSpPr>
        <p:spPr bwMode="gray">
          <a:xfrm>
            <a:off x="5368112" y="1833705"/>
            <a:ext cx="487363" cy="487363"/>
          </a:xfrm>
          <a:prstGeom prst="ellipse">
            <a:avLst/>
          </a:prstGeom>
          <a:gradFill rotWithShape="1">
            <a:gsLst>
              <a:gs pos="0">
                <a:srgbClr val="C62E10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9" name="Oval 49"/>
          <p:cNvSpPr>
            <a:spLocks noChangeArrowheads="1"/>
          </p:cNvSpPr>
          <p:nvPr/>
        </p:nvSpPr>
        <p:spPr bwMode="gray">
          <a:xfrm>
            <a:off x="5390337" y="1874980"/>
            <a:ext cx="301625" cy="3048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36471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4568621" y="1509489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200" b="1" dirty="0">
              <a:solidFill>
                <a:schemeClr val="bg1"/>
              </a:solidFill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530037" y="195435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 sz="1200" b="1" dirty="0">
              <a:solidFill>
                <a:schemeClr val="bg1"/>
              </a:solidFill>
            </a:endParaRPr>
          </a:p>
        </p:txBody>
      </p:sp>
      <p:sp>
        <p:nvSpPr>
          <p:cNvPr id="52" name="Text Box 53"/>
          <p:cNvSpPr txBox="1">
            <a:spLocks noChangeArrowheads="1"/>
          </p:cNvSpPr>
          <p:nvPr/>
        </p:nvSpPr>
        <p:spPr bwMode="auto">
          <a:xfrm>
            <a:off x="4753393" y="5182056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 sz="1200" b="1" dirty="0">
              <a:solidFill>
                <a:schemeClr val="bg1"/>
              </a:solidFill>
            </a:endParaRPr>
          </a:p>
        </p:txBody>
      </p:sp>
      <p:sp>
        <p:nvSpPr>
          <p:cNvPr id="53" name="Text Box 54"/>
          <p:cNvSpPr txBox="1">
            <a:spLocks noChangeArrowheads="1"/>
          </p:cNvSpPr>
          <p:nvPr/>
        </p:nvSpPr>
        <p:spPr bwMode="auto">
          <a:xfrm>
            <a:off x="3804317" y="516561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 sz="1200" b="1" dirty="0">
              <a:solidFill>
                <a:schemeClr val="bg1"/>
              </a:solidFill>
            </a:endParaRPr>
          </a:p>
        </p:txBody>
      </p:sp>
      <p:sp>
        <p:nvSpPr>
          <p:cNvPr id="54" name="Text Box 55"/>
          <p:cNvSpPr txBox="1">
            <a:spLocks noChangeArrowheads="1"/>
          </p:cNvSpPr>
          <p:nvPr/>
        </p:nvSpPr>
        <p:spPr bwMode="auto">
          <a:xfrm>
            <a:off x="5611793" y="4638968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 sz="1200" b="1" dirty="0">
              <a:solidFill>
                <a:schemeClr val="bg1"/>
              </a:solidFill>
            </a:endParaRPr>
          </a:p>
        </p:txBody>
      </p:sp>
      <p:sp>
        <p:nvSpPr>
          <p:cNvPr id="55" name="Text Box 58"/>
          <p:cNvSpPr txBox="1">
            <a:spLocks noChangeArrowheads="1"/>
          </p:cNvSpPr>
          <p:nvPr/>
        </p:nvSpPr>
        <p:spPr bwMode="auto">
          <a:xfrm>
            <a:off x="3719187" y="1519014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 sz="1200" b="1" dirty="0">
              <a:solidFill>
                <a:schemeClr val="bg1"/>
              </a:solidFill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421133" y="1710233"/>
            <a:ext cx="2592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>
                <a:solidFill>
                  <a:srgbClr val="004586"/>
                </a:solidFill>
              </a:rPr>
              <a:t>Развитие химии и нефтехимии</a:t>
            </a:r>
            <a:endParaRPr lang="en-US" altLang="ru-RU" i="1" dirty="0">
              <a:solidFill>
                <a:srgbClr val="004586"/>
              </a:solidFill>
            </a:endParaRP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4710685" y="5599693"/>
            <a:ext cx="2537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b="1" dirty="0">
                <a:solidFill>
                  <a:srgbClr val="004586"/>
                </a:solidFill>
              </a:rPr>
              <a:t>Развитие индустрии</a:t>
            </a:r>
            <a:br>
              <a:rPr lang="ru-RU" altLang="ru-RU" b="1" dirty="0">
                <a:solidFill>
                  <a:srgbClr val="004586"/>
                </a:solidFill>
              </a:rPr>
            </a:br>
            <a:r>
              <a:rPr lang="ru-RU" altLang="ru-RU" b="1" dirty="0">
                <a:solidFill>
                  <a:srgbClr val="004586"/>
                </a:solidFill>
              </a:rPr>
              <a:t>детских товаров</a:t>
            </a:r>
            <a:endParaRPr lang="en-US" altLang="ru-RU" i="1" dirty="0">
              <a:solidFill>
                <a:srgbClr val="004586"/>
              </a:solidFill>
            </a:endParaRPr>
          </a:p>
        </p:txBody>
      </p:sp>
      <p:sp>
        <p:nvSpPr>
          <p:cNvPr id="58" name="Text Box 33"/>
          <p:cNvSpPr txBox="1">
            <a:spLocks noChangeArrowheads="1"/>
          </p:cNvSpPr>
          <p:nvPr/>
        </p:nvSpPr>
        <p:spPr bwMode="auto">
          <a:xfrm>
            <a:off x="421133" y="3590299"/>
            <a:ext cx="213464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>
                <a:solidFill>
                  <a:srgbClr val="004586"/>
                </a:solidFill>
              </a:rPr>
              <a:t>Культура,</a:t>
            </a:r>
            <a:br>
              <a:rPr lang="ru-RU" altLang="ru-RU" b="1" dirty="0">
                <a:solidFill>
                  <a:srgbClr val="004586"/>
                </a:solidFill>
              </a:rPr>
            </a:br>
            <a:r>
              <a:rPr lang="ru-RU" altLang="ru-RU" b="1" dirty="0">
                <a:solidFill>
                  <a:srgbClr val="004586"/>
                </a:solidFill>
              </a:rPr>
              <a:t>спорт и отдых</a:t>
            </a:r>
            <a:endParaRPr lang="en-US" altLang="ru-RU" sz="2000" i="1" dirty="0">
              <a:solidFill>
                <a:srgbClr val="004586"/>
              </a:solidFill>
            </a:endParaRPr>
          </a:p>
        </p:txBody>
      </p:sp>
      <p:sp>
        <p:nvSpPr>
          <p:cNvPr id="64" name="AutoShape 30"/>
          <p:cNvSpPr>
            <a:spLocks noChangeArrowheads="1"/>
          </p:cNvSpPr>
          <p:nvPr/>
        </p:nvSpPr>
        <p:spPr bwMode="gray">
          <a:xfrm rot="20315427">
            <a:off x="5285105" y="2895702"/>
            <a:ext cx="614852" cy="298032"/>
          </a:xfrm>
          <a:prstGeom prst="rightArrow">
            <a:avLst>
              <a:gd name="adj1" fmla="val 35167"/>
              <a:gd name="adj2" fmla="val 111028"/>
            </a:avLst>
          </a:prstGeom>
          <a:gradFill>
            <a:gsLst>
              <a:gs pos="0">
                <a:srgbClr val="005A9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grpSp>
        <p:nvGrpSpPr>
          <p:cNvPr id="59" name="Группа 58"/>
          <p:cNvGrpSpPr/>
          <p:nvPr/>
        </p:nvGrpSpPr>
        <p:grpSpPr>
          <a:xfrm>
            <a:off x="5842214" y="2595468"/>
            <a:ext cx="487363" cy="487363"/>
            <a:chOff x="6388893" y="4017506"/>
            <a:chExt cx="487363" cy="487363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6388893" y="4017506"/>
              <a:ext cx="487363" cy="487363"/>
              <a:chOff x="5864424" y="3862164"/>
              <a:chExt cx="487363" cy="487363"/>
            </a:xfrm>
          </p:grpSpPr>
          <p:sp>
            <p:nvSpPr>
              <p:cNvPr id="62" name="Oval 46"/>
              <p:cNvSpPr>
                <a:spLocks noChangeArrowheads="1"/>
              </p:cNvSpPr>
              <p:nvPr/>
            </p:nvSpPr>
            <p:spPr bwMode="gray">
              <a:xfrm>
                <a:off x="5864424" y="3862164"/>
                <a:ext cx="487363" cy="487363"/>
              </a:xfrm>
              <a:prstGeom prst="ellipse">
                <a:avLst/>
              </a:prstGeom>
              <a:gradFill rotWithShape="1">
                <a:gsLst>
                  <a:gs pos="0">
                    <a:srgbClr val="C62E10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3" name="Text Box 52"/>
              <p:cNvSpPr txBox="1">
                <a:spLocks noChangeArrowheads="1"/>
              </p:cNvSpPr>
              <p:nvPr/>
            </p:nvSpPr>
            <p:spPr bwMode="auto">
              <a:xfrm>
                <a:off x="6029524" y="3992339"/>
                <a:ext cx="18415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ru-RU" altLang="ru-RU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Oval 47"/>
            <p:cNvSpPr>
              <a:spLocks noChangeArrowheads="1"/>
            </p:cNvSpPr>
            <p:nvPr/>
          </p:nvSpPr>
          <p:spPr bwMode="gray">
            <a:xfrm>
              <a:off x="6416576" y="4054090"/>
              <a:ext cx="301625" cy="30480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2740231" y="4486845"/>
            <a:ext cx="487363" cy="487363"/>
            <a:chOff x="6388893" y="4017506"/>
            <a:chExt cx="487363" cy="487363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6388893" y="4017506"/>
              <a:ext cx="487363" cy="487363"/>
              <a:chOff x="5864424" y="3862164"/>
              <a:chExt cx="487363" cy="487363"/>
            </a:xfrm>
          </p:grpSpPr>
          <p:sp>
            <p:nvSpPr>
              <p:cNvPr id="68" name="Oval 46"/>
              <p:cNvSpPr>
                <a:spLocks noChangeArrowheads="1"/>
              </p:cNvSpPr>
              <p:nvPr/>
            </p:nvSpPr>
            <p:spPr bwMode="gray">
              <a:xfrm>
                <a:off x="5864424" y="3862164"/>
                <a:ext cx="487363" cy="487363"/>
              </a:xfrm>
              <a:prstGeom prst="ellipse">
                <a:avLst/>
              </a:prstGeom>
              <a:gradFill rotWithShape="1">
                <a:gsLst>
                  <a:gs pos="0">
                    <a:srgbClr val="C62E10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9" name="Text Box 52"/>
              <p:cNvSpPr txBox="1">
                <a:spLocks noChangeArrowheads="1"/>
              </p:cNvSpPr>
              <p:nvPr/>
            </p:nvSpPr>
            <p:spPr bwMode="auto">
              <a:xfrm>
                <a:off x="6029524" y="3992339"/>
                <a:ext cx="18415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ru-RU" altLang="ru-RU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7" name="Oval 47"/>
            <p:cNvSpPr>
              <a:spLocks noChangeArrowheads="1"/>
            </p:cNvSpPr>
            <p:nvPr/>
          </p:nvSpPr>
          <p:spPr bwMode="gray">
            <a:xfrm>
              <a:off x="6416576" y="4054090"/>
              <a:ext cx="301625" cy="30480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2246907" y="3572359"/>
            <a:ext cx="487363" cy="487363"/>
            <a:chOff x="6388893" y="4017506"/>
            <a:chExt cx="487363" cy="487363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6388893" y="4017506"/>
              <a:ext cx="487363" cy="487363"/>
              <a:chOff x="5864424" y="3862164"/>
              <a:chExt cx="487363" cy="487363"/>
            </a:xfrm>
          </p:grpSpPr>
          <p:sp>
            <p:nvSpPr>
              <p:cNvPr id="73" name="Oval 46"/>
              <p:cNvSpPr>
                <a:spLocks noChangeArrowheads="1"/>
              </p:cNvSpPr>
              <p:nvPr/>
            </p:nvSpPr>
            <p:spPr bwMode="gray">
              <a:xfrm>
                <a:off x="5864424" y="3862164"/>
                <a:ext cx="487363" cy="487363"/>
              </a:xfrm>
              <a:prstGeom prst="ellipse">
                <a:avLst/>
              </a:prstGeom>
              <a:gradFill rotWithShape="1">
                <a:gsLst>
                  <a:gs pos="0">
                    <a:srgbClr val="C62E10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4" name="Text Box 52"/>
              <p:cNvSpPr txBox="1">
                <a:spLocks noChangeArrowheads="1"/>
              </p:cNvSpPr>
              <p:nvPr/>
            </p:nvSpPr>
            <p:spPr bwMode="auto">
              <a:xfrm>
                <a:off x="6029524" y="3992339"/>
                <a:ext cx="18415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ru-RU" altLang="ru-RU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2" name="Oval 47"/>
            <p:cNvSpPr>
              <a:spLocks noChangeArrowheads="1"/>
            </p:cNvSpPr>
            <p:nvPr/>
          </p:nvSpPr>
          <p:spPr bwMode="gray">
            <a:xfrm>
              <a:off x="6416576" y="4054090"/>
              <a:ext cx="301625" cy="30480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75" name="AutoShape 29"/>
          <p:cNvSpPr>
            <a:spLocks noChangeArrowheads="1"/>
          </p:cNvSpPr>
          <p:nvPr/>
        </p:nvSpPr>
        <p:spPr bwMode="gray">
          <a:xfrm rot="10079327">
            <a:off x="2754426" y="3545590"/>
            <a:ext cx="665421" cy="288925"/>
          </a:xfrm>
          <a:prstGeom prst="rightArrow">
            <a:avLst>
              <a:gd name="adj1" fmla="val 35167"/>
              <a:gd name="adj2" fmla="val 121041"/>
            </a:avLst>
          </a:prstGeom>
          <a:gradFill>
            <a:gsLst>
              <a:gs pos="0">
                <a:srgbClr val="005A9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6" name="AutoShape 29"/>
          <p:cNvSpPr>
            <a:spLocks noChangeArrowheads="1"/>
          </p:cNvSpPr>
          <p:nvPr/>
        </p:nvSpPr>
        <p:spPr bwMode="gray">
          <a:xfrm rot="13363329">
            <a:off x="3048737" y="2378680"/>
            <a:ext cx="719614" cy="288925"/>
          </a:xfrm>
          <a:prstGeom prst="rightArrow">
            <a:avLst>
              <a:gd name="adj1" fmla="val 35167"/>
              <a:gd name="adj2" fmla="val 121041"/>
            </a:avLst>
          </a:prstGeom>
          <a:gradFill>
            <a:gsLst>
              <a:gs pos="0">
                <a:srgbClr val="005A9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grpSp>
        <p:nvGrpSpPr>
          <p:cNvPr id="77" name="Группа 76"/>
          <p:cNvGrpSpPr/>
          <p:nvPr/>
        </p:nvGrpSpPr>
        <p:grpSpPr>
          <a:xfrm>
            <a:off x="2312094" y="2612779"/>
            <a:ext cx="487363" cy="487363"/>
            <a:chOff x="6388893" y="4017506"/>
            <a:chExt cx="487363" cy="487363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6388893" y="4017506"/>
              <a:ext cx="487363" cy="487363"/>
              <a:chOff x="5864424" y="3862164"/>
              <a:chExt cx="487363" cy="487363"/>
            </a:xfrm>
          </p:grpSpPr>
          <p:sp>
            <p:nvSpPr>
              <p:cNvPr id="80" name="Oval 46"/>
              <p:cNvSpPr>
                <a:spLocks noChangeArrowheads="1"/>
              </p:cNvSpPr>
              <p:nvPr/>
            </p:nvSpPr>
            <p:spPr bwMode="gray">
              <a:xfrm>
                <a:off x="5864424" y="3862164"/>
                <a:ext cx="487363" cy="487363"/>
              </a:xfrm>
              <a:prstGeom prst="ellipse">
                <a:avLst/>
              </a:prstGeom>
              <a:gradFill rotWithShape="1">
                <a:gsLst>
                  <a:gs pos="0">
                    <a:srgbClr val="C62E10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81" name="Text Box 52"/>
              <p:cNvSpPr txBox="1">
                <a:spLocks noChangeArrowheads="1"/>
              </p:cNvSpPr>
              <p:nvPr/>
            </p:nvSpPr>
            <p:spPr bwMode="auto">
              <a:xfrm>
                <a:off x="6029524" y="3992339"/>
                <a:ext cx="18415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ru-RU" altLang="ru-RU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9" name="Oval 47"/>
            <p:cNvSpPr>
              <a:spLocks noChangeArrowheads="1"/>
            </p:cNvSpPr>
            <p:nvPr/>
          </p:nvSpPr>
          <p:spPr bwMode="gray">
            <a:xfrm>
              <a:off x="6416576" y="4054090"/>
              <a:ext cx="301625" cy="30480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2744142" y="1869201"/>
            <a:ext cx="487363" cy="487363"/>
            <a:chOff x="6388893" y="4017506"/>
            <a:chExt cx="487363" cy="487363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6388893" y="4017506"/>
              <a:ext cx="487363" cy="487363"/>
              <a:chOff x="5864424" y="3862164"/>
              <a:chExt cx="487363" cy="487363"/>
            </a:xfrm>
          </p:grpSpPr>
          <p:sp>
            <p:nvSpPr>
              <p:cNvPr id="85" name="Oval 46"/>
              <p:cNvSpPr>
                <a:spLocks noChangeArrowheads="1"/>
              </p:cNvSpPr>
              <p:nvPr/>
            </p:nvSpPr>
            <p:spPr bwMode="gray">
              <a:xfrm>
                <a:off x="5864424" y="3862164"/>
                <a:ext cx="487363" cy="487363"/>
              </a:xfrm>
              <a:prstGeom prst="ellipse">
                <a:avLst/>
              </a:prstGeom>
              <a:gradFill rotWithShape="1">
                <a:gsLst>
                  <a:gs pos="0">
                    <a:srgbClr val="C62E10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86" name="Text Box 52"/>
              <p:cNvSpPr txBox="1">
                <a:spLocks noChangeArrowheads="1"/>
              </p:cNvSpPr>
              <p:nvPr/>
            </p:nvSpPr>
            <p:spPr bwMode="auto">
              <a:xfrm>
                <a:off x="6029524" y="3992339"/>
                <a:ext cx="18415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ru-RU" altLang="ru-RU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4" name="Oval 47"/>
            <p:cNvSpPr>
              <a:spLocks noChangeArrowheads="1"/>
            </p:cNvSpPr>
            <p:nvPr/>
          </p:nvSpPr>
          <p:spPr bwMode="gray">
            <a:xfrm>
              <a:off x="6416576" y="4054090"/>
              <a:ext cx="301625" cy="30480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87" name="Text Box 28"/>
          <p:cNvSpPr txBox="1">
            <a:spLocks noChangeArrowheads="1"/>
          </p:cNvSpPr>
          <p:nvPr/>
        </p:nvSpPr>
        <p:spPr bwMode="auto">
          <a:xfrm>
            <a:off x="1596551" y="1139949"/>
            <a:ext cx="259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>
                <a:solidFill>
                  <a:srgbClr val="004586"/>
                </a:solidFill>
              </a:rPr>
              <a:t>Инновации</a:t>
            </a:r>
            <a:endParaRPr lang="en-US" altLang="ru-RU" i="1" dirty="0">
              <a:solidFill>
                <a:srgbClr val="004586"/>
              </a:solidFill>
            </a:endParaRPr>
          </a:p>
        </p:txBody>
      </p:sp>
      <p:sp>
        <p:nvSpPr>
          <p:cNvPr id="88" name="Заголовок 1"/>
          <p:cNvSpPr txBox="1">
            <a:spLocks/>
          </p:cNvSpPr>
          <p:nvPr/>
        </p:nvSpPr>
        <p:spPr>
          <a:xfrm>
            <a:off x="-4688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2000" b="1" dirty="0">
              <a:solidFill>
                <a:srgbClr val="005A9E"/>
              </a:solidFill>
              <a:latin typeface="Verdana" pitchFamily="34" charset="0"/>
              <a:ea typeface="+mn-ea"/>
              <a:cs typeface="Arial" charset="0"/>
            </a:endParaRPr>
          </a:p>
          <a:p>
            <a:pPr algn="l">
              <a:defRPr/>
            </a:pPr>
            <a:r>
              <a:rPr lang="ru-RU" sz="2000" b="1" dirty="0">
                <a:solidFill>
                  <a:srgbClr val="005A9E"/>
                </a:solidFill>
                <a:latin typeface="Verdana" pitchFamily="34" charset="0"/>
                <a:ea typeface="+mn-ea"/>
                <a:cs typeface="Arial" charset="0"/>
              </a:rPr>
              <a:t>Приоритетные направления при планировании </a:t>
            </a:r>
          </a:p>
          <a:p>
            <a:pPr algn="l">
              <a:defRPr/>
            </a:pPr>
            <a:r>
              <a:rPr lang="ru-RU" sz="2000" b="1" dirty="0">
                <a:solidFill>
                  <a:srgbClr val="005A9E"/>
                </a:solidFill>
                <a:latin typeface="Verdana" pitchFamily="34" charset="0"/>
                <a:ea typeface="+mn-ea"/>
                <a:cs typeface="Arial" charset="0"/>
              </a:rPr>
              <a:t>работ по стандартизации на 2017 год</a:t>
            </a:r>
          </a:p>
        </p:txBody>
      </p:sp>
    </p:spTree>
    <p:extLst>
      <p:ext uri="{BB962C8B-B14F-4D97-AF65-F5344CB8AC3E}">
        <p14:creationId xmlns:p14="http://schemas.microsoft.com/office/powerpoint/2010/main" val="1571501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5" descr="Spasib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 txBox="1">
            <a:spLocks/>
          </p:cNvSpPr>
          <p:nvPr/>
        </p:nvSpPr>
        <p:spPr bwMode="auto">
          <a:xfrm>
            <a:off x="5103846" y="1814513"/>
            <a:ext cx="323211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0071BC"/>
                </a:solidFill>
              </a:rPr>
              <a:t>БЛАГОДАРЮ ЗА ВНИМАНИЕ!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23900" y="6292850"/>
            <a:ext cx="7699375" cy="0"/>
          </a:xfrm>
          <a:prstGeom prst="line">
            <a:avLst/>
          </a:prstGeom>
          <a:ln>
            <a:solidFill>
              <a:srgbClr val="0071B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436" name="Picture 16" descr="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1113" y="527050"/>
            <a:ext cx="8032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>
            <a:off x="3556000" y="1277938"/>
            <a:ext cx="48672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1306513" y="207963"/>
            <a:ext cx="527050" cy="527050"/>
          </a:xfrm>
          <a:prstGeom prst="rect">
            <a:avLst/>
          </a:prstGeom>
          <a:solidFill>
            <a:srgbClr val="0071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1306513" y="735013"/>
            <a:ext cx="527050" cy="525462"/>
          </a:xfrm>
          <a:prstGeom prst="rect">
            <a:avLst/>
          </a:prstGeom>
          <a:solidFill>
            <a:srgbClr val="E6195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1306513" y="1260475"/>
            <a:ext cx="527050" cy="525463"/>
          </a:xfrm>
          <a:prstGeom prst="rect">
            <a:avLst/>
          </a:prstGeom>
          <a:solidFill>
            <a:srgbClr val="00A88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1306513" y="1785938"/>
            <a:ext cx="527050" cy="527050"/>
          </a:xfrm>
          <a:prstGeom prst="rect">
            <a:avLst/>
          </a:prstGeom>
          <a:solidFill>
            <a:srgbClr val="929B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1306513" y="2312988"/>
            <a:ext cx="527050" cy="525462"/>
          </a:xfrm>
          <a:prstGeom prst="rect">
            <a:avLst/>
          </a:prstGeom>
          <a:solidFill>
            <a:srgbClr val="F15A2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1306513" y="2838450"/>
            <a:ext cx="527050" cy="527050"/>
          </a:xfrm>
          <a:prstGeom prst="rect">
            <a:avLst/>
          </a:prstGeom>
          <a:solidFill>
            <a:srgbClr val="A3238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-1306513" y="3365500"/>
            <a:ext cx="527050" cy="525463"/>
          </a:xfrm>
          <a:prstGeom prst="rect">
            <a:avLst/>
          </a:prstGeom>
          <a:solidFill>
            <a:srgbClr val="EC912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1306513" y="3890963"/>
            <a:ext cx="527050" cy="527050"/>
          </a:xfrm>
          <a:prstGeom prst="rect">
            <a:avLst/>
          </a:prstGeom>
          <a:solidFill>
            <a:srgbClr val="00AC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1316038" y="4418013"/>
            <a:ext cx="527050" cy="525462"/>
          </a:xfrm>
          <a:prstGeom prst="rect">
            <a:avLst/>
          </a:prstGeom>
          <a:solidFill>
            <a:srgbClr val="80828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1316038" y="4943475"/>
            <a:ext cx="527050" cy="525463"/>
          </a:xfrm>
          <a:prstGeom prst="rect">
            <a:avLst/>
          </a:prstGeom>
          <a:solidFill>
            <a:srgbClr val="5A331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-1316038" y="5468938"/>
            <a:ext cx="527050" cy="527050"/>
          </a:xfrm>
          <a:prstGeom prst="rect">
            <a:avLst/>
          </a:prstGeom>
          <a:solidFill>
            <a:srgbClr val="F24A5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-1316038" y="5995988"/>
            <a:ext cx="527050" cy="525462"/>
          </a:xfrm>
          <a:prstGeom prst="rect">
            <a:avLst/>
          </a:prstGeom>
          <a:solidFill>
            <a:srgbClr val="00AEE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067944" y="3346660"/>
            <a:ext cx="5076056" cy="359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altLang="ru-RU" sz="2000" b="1" dirty="0">
              <a:solidFill>
                <a:srgbClr val="FFFFFF"/>
              </a:solidFill>
              <a:latin typeface="Verdana" pitchFamily="34" charset="0"/>
            </a:endParaRP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sz="2000" dirty="0">
                <a:solidFill>
                  <a:srgbClr val="005A9E"/>
                </a:solidFill>
                <a:latin typeface="Verdana" pitchFamily="34" charset="0"/>
              </a:rPr>
              <a:t>Федеральное агентство</a:t>
            </a:r>
            <a:br>
              <a:rPr lang="ru-RU" altLang="ru-RU" sz="2000" dirty="0">
                <a:solidFill>
                  <a:srgbClr val="005A9E"/>
                </a:solidFill>
                <a:latin typeface="Verdana" pitchFamily="34" charset="0"/>
              </a:rPr>
            </a:br>
            <a:r>
              <a:rPr lang="ru-RU" altLang="ru-RU" sz="2000" dirty="0">
                <a:solidFill>
                  <a:srgbClr val="005A9E"/>
                </a:solidFill>
                <a:latin typeface="Verdana" pitchFamily="34" charset="0"/>
              </a:rPr>
              <a:t>по техническому регулированию и метрологии</a:t>
            </a:r>
            <a:endParaRPr lang="en-US" altLang="ru-RU" sz="2000" dirty="0">
              <a:solidFill>
                <a:srgbClr val="005A9E"/>
              </a:solidFill>
              <a:latin typeface="Verdana" pitchFamily="34" charset="0"/>
            </a:endParaRP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altLang="ru-RU" sz="2000" dirty="0">
              <a:solidFill>
                <a:srgbClr val="005A9E"/>
              </a:solidFill>
              <a:latin typeface="Verdana" pitchFamily="34" charset="0"/>
            </a:endParaRP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sz="2000" dirty="0">
                <a:solidFill>
                  <a:srgbClr val="005A9E"/>
                </a:solidFill>
                <a:latin typeface="Verdana" pitchFamily="34" charset="0"/>
              </a:rPr>
              <a:t>Тел.</a:t>
            </a:r>
            <a:r>
              <a:rPr lang="en-US" altLang="ru-RU" sz="2000" dirty="0">
                <a:solidFill>
                  <a:srgbClr val="005A9E"/>
                </a:solidFill>
                <a:latin typeface="Verdana" pitchFamily="34" charset="0"/>
              </a:rPr>
              <a:t>: </a:t>
            </a:r>
            <a:r>
              <a:rPr lang="ru-RU" altLang="ru-RU" sz="2000" dirty="0">
                <a:solidFill>
                  <a:srgbClr val="005A9E"/>
                </a:solidFill>
                <a:latin typeface="Verdana" pitchFamily="34" charset="0"/>
              </a:rPr>
              <a:t>+7</a:t>
            </a:r>
            <a:r>
              <a:rPr lang="en-US" altLang="ru-RU" sz="2000" dirty="0">
                <a:solidFill>
                  <a:srgbClr val="005A9E"/>
                </a:solidFill>
                <a:latin typeface="Verdana" pitchFamily="34" charset="0"/>
              </a:rPr>
              <a:t> (495) 236-0</a:t>
            </a:r>
            <a:r>
              <a:rPr lang="ru-RU" altLang="ru-RU" sz="2000" dirty="0">
                <a:solidFill>
                  <a:srgbClr val="005A9E"/>
                </a:solidFill>
                <a:latin typeface="Verdana" pitchFamily="34" charset="0"/>
              </a:rPr>
              <a:t>5</a:t>
            </a:r>
            <a:r>
              <a:rPr lang="en-US" altLang="ru-RU" sz="2000" dirty="0">
                <a:solidFill>
                  <a:srgbClr val="005A9E"/>
                </a:solidFill>
                <a:latin typeface="Verdana" pitchFamily="34" charset="0"/>
              </a:rPr>
              <a:t>-</a:t>
            </a:r>
            <a:r>
              <a:rPr lang="ru-RU" altLang="ru-RU" sz="2000" dirty="0">
                <a:solidFill>
                  <a:srgbClr val="005A9E"/>
                </a:solidFill>
                <a:latin typeface="Verdana" pitchFamily="34" charset="0"/>
              </a:rPr>
              <a:t>53</a:t>
            </a: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ru-RU" sz="2000" dirty="0" err="1">
                <a:solidFill>
                  <a:srgbClr val="005A9E"/>
                </a:solidFill>
                <a:latin typeface="Verdana" pitchFamily="34" charset="0"/>
              </a:rPr>
              <a:t>shalaev@gost</a:t>
            </a:r>
            <a:r>
              <a:rPr lang="en-US" altLang="ru-RU" sz="2000" dirty="0">
                <a:solidFill>
                  <a:srgbClr val="005A9E"/>
                </a:solidFill>
                <a:latin typeface="Verdana" pitchFamily="34" charset="0"/>
              </a:rPr>
              <a:t>/</a:t>
            </a:r>
            <a:r>
              <a:rPr lang="en-US" altLang="ru-RU" sz="2000" dirty="0" err="1">
                <a:solidFill>
                  <a:srgbClr val="005A9E"/>
                </a:solidFill>
                <a:latin typeface="Verdana" pitchFamily="34" charset="0"/>
              </a:rPr>
              <a:t>ru</a:t>
            </a:r>
            <a:endParaRPr lang="en-US" altLang="ru-RU" sz="2000" dirty="0">
              <a:solidFill>
                <a:srgbClr val="005A9E"/>
              </a:solidFill>
              <a:latin typeface="Verdana" pitchFamily="34" charset="0"/>
            </a:endParaRP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ru-RU" sz="2000" dirty="0">
                <a:solidFill>
                  <a:srgbClr val="005A9E"/>
                </a:solidFill>
                <a:latin typeface="Verdana" pitchFamily="34" charset="0"/>
              </a:rPr>
              <a:t>www.gost.ru</a:t>
            </a: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ru-RU" sz="2000" dirty="0">
                <a:solidFill>
                  <a:srgbClr val="005A9E"/>
                </a:solidFill>
                <a:latin typeface="Verdana" pitchFamily="34" charset="0"/>
              </a:rPr>
              <a:t>www.росстандарт.рф</a:t>
            </a:r>
            <a:br>
              <a:rPr lang="en-US" altLang="ru-RU" sz="2000" dirty="0">
                <a:solidFill>
                  <a:srgbClr val="005A9E"/>
                </a:solidFill>
                <a:latin typeface="Verdana" pitchFamily="34" charset="0"/>
              </a:rPr>
            </a:br>
            <a:endParaRPr lang="en-US" altLang="ru-RU" sz="2000" dirty="0">
              <a:solidFill>
                <a:srgbClr val="005A9E"/>
              </a:solidFill>
              <a:latin typeface="Verdana" pitchFamily="34" charset="0"/>
            </a:endParaRPr>
          </a:p>
          <a:p>
            <a:pPr algn="r">
              <a:spcBef>
                <a:spcPts val="90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altLang="ru-RU" sz="2000" dirty="0">
              <a:solidFill>
                <a:srgbClr val="262626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 txBox="1">
            <a:spLocks noGrp="1"/>
          </p:cNvSpPr>
          <p:nvPr/>
        </p:nvSpPr>
        <p:spPr bwMode="auto">
          <a:xfrm>
            <a:off x="6553200" y="6446044"/>
            <a:ext cx="24749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endParaRPr lang="ru-RU" sz="1400">
              <a:solidFill>
                <a:schemeClr val="bg1"/>
              </a:solidFill>
            </a:endParaRPr>
          </a:p>
          <a:p>
            <a:pPr algn="r" eaLnBrk="1" hangingPunct="1"/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944242" y="2805956"/>
            <a:ext cx="7072412" cy="324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sz="2000" b="1" dirty="0"/>
              <a:t>1. Нормативная база в области стандартизации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/>
              <a:t>2. Нововведения в законодательстве в области стандартизации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/>
              <a:t>3. Приоритетные направления в практической реализации федерального законодательства</a:t>
            </a:r>
          </a:p>
        </p:txBody>
      </p:sp>
      <p:sp>
        <p:nvSpPr>
          <p:cNvPr id="22535" name="Rectangle 3"/>
          <p:cNvSpPr>
            <a:spLocks noChangeArrowheads="1"/>
          </p:cNvSpPr>
          <p:nvPr/>
        </p:nvSpPr>
        <p:spPr bwMode="auto">
          <a:xfrm>
            <a:off x="0" y="6165850"/>
            <a:ext cx="8459788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2000" b="1" dirty="0">
              <a:solidFill>
                <a:srgbClr val="0C29F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4688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2000" b="1" dirty="0">
              <a:solidFill>
                <a:srgbClr val="005A9E"/>
              </a:solidFill>
              <a:latin typeface="Verdana" pitchFamily="34" charset="0"/>
              <a:ea typeface="+mn-ea"/>
              <a:cs typeface="Arial" charset="0"/>
            </a:endParaRPr>
          </a:p>
          <a:p>
            <a:pPr algn="l">
              <a:defRPr/>
            </a:pPr>
            <a:r>
              <a:rPr lang="ru-RU" sz="2400" b="1" dirty="0">
                <a:solidFill>
                  <a:srgbClr val="005A9E"/>
                </a:solidFill>
                <a:latin typeface="Verdana" pitchFamily="34" charset="0"/>
                <a:ea typeface="+mn-ea"/>
                <a:cs typeface="Arial" charset="0"/>
              </a:rPr>
              <a:t>Структура доклада</a:t>
            </a:r>
          </a:p>
        </p:txBody>
      </p:sp>
    </p:spTree>
    <p:extLst>
      <p:ext uri="{BB962C8B-B14F-4D97-AF65-F5344CB8AC3E}">
        <p14:creationId xmlns:p14="http://schemas.microsoft.com/office/powerpoint/2010/main" val="130988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7E00-B748-4A99-BC81-B0454B176F8E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971600" y="1412776"/>
          <a:ext cx="7085577" cy="4300962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210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Годы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2015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2016*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Всего в</a:t>
                      </a:r>
                      <a:r>
                        <a:rPr lang="ru-RU" sz="1400" b="1" baseline="0" dirty="0">
                          <a:effectLst/>
                        </a:rPr>
                        <a:t> работе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4723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4955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Переходящие темы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2757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2539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Новые темы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1966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2416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Вводимые в действие ГОСТ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944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978</a:t>
                      </a: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Утверждаемые ГОСТ Р и ПНСТ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907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1228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Федеральный бюджет (всего / новые)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3542 / </a:t>
                      </a:r>
                      <a:r>
                        <a:rPr lang="ru-RU" sz="1400" b="1" dirty="0">
                          <a:effectLst/>
                        </a:rPr>
                        <a:t>1229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3570 / </a:t>
                      </a:r>
                      <a:r>
                        <a:rPr lang="ru-RU" sz="1400" b="1" dirty="0">
                          <a:effectLst/>
                        </a:rPr>
                        <a:t>1752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Средства разработчика (всего / новые)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1181 / </a:t>
                      </a:r>
                      <a:r>
                        <a:rPr lang="ru-RU" sz="1400" b="1" dirty="0">
                          <a:effectLst/>
                        </a:rPr>
                        <a:t>737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1385 / </a:t>
                      </a:r>
                      <a:r>
                        <a:rPr lang="ru-RU" sz="1400" b="1" dirty="0">
                          <a:effectLst/>
                        </a:rPr>
                        <a:t>664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Уровень гармонизации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47,6 %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45,6 %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5877272"/>
            <a:ext cx="7201432" cy="252000"/>
          </a:xfrm>
        </p:spPr>
        <p:txBody>
          <a:bodyPr/>
          <a:lstStyle/>
          <a:p>
            <a:pPr algn="just"/>
            <a:r>
              <a:rPr lang="ru-RU" b="1" dirty="0"/>
              <a:t>*   Прогноз</a:t>
            </a:r>
          </a:p>
          <a:p>
            <a:pPr algn="just"/>
            <a:endParaRPr lang="ru-RU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4688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2000" b="1" dirty="0">
              <a:solidFill>
                <a:srgbClr val="005A9E"/>
              </a:solidFill>
              <a:latin typeface="Verdana" pitchFamily="34" charset="0"/>
              <a:ea typeface="+mn-ea"/>
              <a:cs typeface="Arial" charset="0"/>
            </a:endParaRPr>
          </a:p>
          <a:p>
            <a:pPr algn="l">
              <a:defRPr/>
            </a:pPr>
            <a:r>
              <a:rPr lang="ru-RU" sz="2000" b="1" dirty="0">
                <a:solidFill>
                  <a:srgbClr val="005A9E"/>
                </a:solidFill>
                <a:latin typeface="Verdana" pitchFamily="34" charset="0"/>
                <a:ea typeface="+mn-ea"/>
                <a:cs typeface="Arial" charset="0"/>
              </a:rPr>
              <a:t>Программа национальной стандартизации </a:t>
            </a:r>
          </a:p>
          <a:p>
            <a:pPr algn="l">
              <a:defRPr/>
            </a:pPr>
            <a:r>
              <a:rPr lang="ru-RU" sz="2000" b="1" dirty="0">
                <a:solidFill>
                  <a:srgbClr val="005A9E"/>
                </a:solidFill>
                <a:latin typeface="Verdana" pitchFamily="34" charset="0"/>
                <a:ea typeface="+mn-ea"/>
                <a:cs typeface="Arial" charset="0"/>
              </a:rPr>
              <a:t>в 2015-2016 годах</a:t>
            </a:r>
          </a:p>
        </p:txBody>
      </p:sp>
    </p:spTree>
    <p:extLst>
      <p:ext uri="{BB962C8B-B14F-4D97-AF65-F5344CB8AC3E}">
        <p14:creationId xmlns:p14="http://schemas.microsoft.com/office/powerpoint/2010/main" val="267039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874814" y="3209925"/>
            <a:ext cx="14160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871538"/>
            <a:endParaRPr lang="ru-RU" sz="2800" b="1">
              <a:solidFill>
                <a:srgbClr val="222268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706914" y="2098675"/>
            <a:ext cx="14160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871538"/>
            <a:endParaRPr lang="ru-RU" sz="2800" b="1">
              <a:solidFill>
                <a:srgbClr val="222268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768826" y="3275013"/>
            <a:ext cx="141605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871538"/>
            <a:endParaRPr lang="ru-RU" sz="2800" b="1">
              <a:solidFill>
                <a:srgbClr val="222268"/>
              </a:solidFill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2874814" y="4319588"/>
            <a:ext cx="141605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871538"/>
            <a:endParaRPr lang="ru-RU" sz="2800" b="1">
              <a:solidFill>
                <a:srgbClr val="222268"/>
              </a:solidFill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5768826" y="4384675"/>
            <a:ext cx="14160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871538"/>
            <a:endParaRPr lang="ru-RU" sz="2800" b="1">
              <a:solidFill>
                <a:srgbClr val="222268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514" y="1223706"/>
            <a:ext cx="517525" cy="77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13" name="Прямоугольник 12"/>
          <p:cNvSpPr/>
          <p:nvPr/>
        </p:nvSpPr>
        <p:spPr bwMode="auto">
          <a:xfrm>
            <a:off x="1342705" y="2179417"/>
            <a:ext cx="6911975" cy="66833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47" tIns="40074" rIns="80147" bIns="40074"/>
          <a:lstStyle/>
          <a:p>
            <a:pPr algn="ctr" defTabSz="872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Федеральный закон «О стандартизации в Российской Федерации»                                                    от 29.06.2015 г. № 162-ФЗ 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314" y="2141605"/>
            <a:ext cx="561975" cy="817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15" name="Прямоугольник 14"/>
          <p:cNvSpPr/>
          <p:nvPr/>
        </p:nvSpPr>
        <p:spPr bwMode="auto">
          <a:xfrm>
            <a:off x="1257151" y="1340149"/>
            <a:ext cx="6899275" cy="55562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47" tIns="40074" rIns="80147" bIns="40074"/>
          <a:lstStyle/>
          <a:p>
            <a:pPr algn="ctr" defTabSz="872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Федеральный закон  «О техническом регулировании»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</a:p>
          <a:p>
            <a:pPr algn="ctr" defTabSz="872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от 27.12.2002 </a:t>
            </a:r>
            <a:r>
              <a:rPr lang="en-US" sz="1400" b="1" dirty="0">
                <a:solidFill>
                  <a:srgbClr val="002060"/>
                </a:solidFill>
              </a:rPr>
              <a:t>N 184-</a:t>
            </a:r>
            <a:r>
              <a:rPr lang="ru-RU" sz="1400" b="1" dirty="0">
                <a:solidFill>
                  <a:srgbClr val="002060"/>
                </a:solidFill>
              </a:rPr>
              <a:t>ФЗ</a:t>
            </a:r>
          </a:p>
          <a:p>
            <a:pPr defTabSz="87243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98770" y="5319931"/>
            <a:ext cx="6807200" cy="78898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47" tIns="40074" rIns="80147" bIns="40074"/>
          <a:lstStyle/>
          <a:p>
            <a:pPr algn="ctr" defTabSz="872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Концепция развития национальной системы стандартизации Российской Федерации на период до 2020 года (одобрена распоряжением Правительства Российской Федерации от 24.09.2012 N 1762-р)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476101" y="1179057"/>
            <a:ext cx="76962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476101" y="1984783"/>
            <a:ext cx="76962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 bwMode="auto">
          <a:xfrm>
            <a:off x="1278133" y="4235669"/>
            <a:ext cx="6827837" cy="76835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47" tIns="40074" rIns="80147" bIns="40074"/>
          <a:lstStyle/>
          <a:p>
            <a:pPr algn="ctr" defTabSz="872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Статья 264 Налогового кодекса Российской Федерации (относит расходы по разработке национальных и региональных стандартов к прочим расходам, связанным с производством и реализацией)</a:t>
            </a:r>
            <a:endParaRPr lang="ru-RU" sz="1400" b="1" dirty="0">
              <a:solidFill>
                <a:srgbClr val="002060"/>
              </a:solidFill>
            </a:endParaRPr>
          </a:p>
          <a:p>
            <a:pPr defTabSz="87243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2060"/>
              </a:solidFill>
              <a:cs typeface="Arial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476101" y="3021232"/>
            <a:ext cx="76962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314" y="4222923"/>
            <a:ext cx="512762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22" name="Прямоугольник 21"/>
          <p:cNvSpPr/>
          <p:nvPr/>
        </p:nvSpPr>
        <p:spPr bwMode="auto">
          <a:xfrm>
            <a:off x="1325549" y="3017578"/>
            <a:ext cx="6807200" cy="101758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47" tIns="40074" rIns="80147" bIns="40074"/>
          <a:lstStyle/>
          <a:p>
            <a:pPr algn="ctr"/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Статья 33 (п.2) Федерального закона от 05.04.2013 </a:t>
            </a:r>
            <a:r>
              <a:rPr lang="en-US" sz="1400" b="1" dirty="0">
                <a:solidFill>
                  <a:srgbClr val="002060"/>
                </a:solidFill>
                <a:cs typeface="Arial" charset="0"/>
              </a:rPr>
              <a:t>N 44-</a:t>
            </a: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ФЗ «О контрактной системе в сфере закупок товаров, работ, услуг для обеспечения государственных и муниципальных нужд» (позволяет делать ссылки на стандарты в конкурсной документации)</a:t>
            </a:r>
          </a:p>
          <a:p>
            <a:endParaRPr lang="ru-RU" sz="1400" b="1" dirty="0">
              <a:solidFill>
                <a:srgbClr val="002060"/>
              </a:solidFill>
              <a:cs typeface="Arial" charset="0"/>
            </a:endParaRPr>
          </a:p>
          <a:p>
            <a:endParaRPr lang="ru-RU" sz="1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019" y="3137381"/>
            <a:ext cx="544513" cy="86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cxnSp>
        <p:nvCxnSpPr>
          <p:cNvPr id="24" name="Прямая соединительная линия 23"/>
          <p:cNvCxnSpPr/>
          <p:nvPr/>
        </p:nvCxnSpPr>
        <p:spPr bwMode="auto">
          <a:xfrm>
            <a:off x="460226" y="4057650"/>
            <a:ext cx="76962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436549" y="5170967"/>
            <a:ext cx="76962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64" y="5311409"/>
            <a:ext cx="8143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единительная линия 26"/>
          <p:cNvCxnSpPr/>
          <p:nvPr/>
        </p:nvCxnSpPr>
        <p:spPr bwMode="auto">
          <a:xfrm>
            <a:off x="474514" y="6273214"/>
            <a:ext cx="76962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Заголовок 1"/>
          <p:cNvSpPr txBox="1">
            <a:spLocks/>
          </p:cNvSpPr>
          <p:nvPr/>
        </p:nvSpPr>
        <p:spPr>
          <a:xfrm>
            <a:off x="-4688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2000" b="1" dirty="0">
              <a:solidFill>
                <a:srgbClr val="005A9E"/>
              </a:solidFill>
              <a:latin typeface="Verdana" pitchFamily="34" charset="0"/>
              <a:ea typeface="+mn-ea"/>
              <a:cs typeface="Arial" charset="0"/>
            </a:endParaRPr>
          </a:p>
          <a:p>
            <a:pPr algn="l">
              <a:defRPr/>
            </a:pPr>
            <a:r>
              <a:rPr lang="ru-RU" sz="2000" b="1" dirty="0">
                <a:solidFill>
                  <a:srgbClr val="005A9E"/>
                </a:solidFill>
                <a:latin typeface="Verdana" pitchFamily="34" charset="0"/>
                <a:ea typeface="+mn-ea"/>
                <a:cs typeface="Arial" charset="0"/>
              </a:rPr>
              <a:t>Нормативная база для планирования и осуществления работ по стандартизации</a:t>
            </a:r>
          </a:p>
        </p:txBody>
      </p:sp>
    </p:spTree>
    <p:extLst>
      <p:ext uri="{BB962C8B-B14F-4D97-AF65-F5344CB8AC3E}">
        <p14:creationId xmlns:p14="http://schemas.microsoft.com/office/powerpoint/2010/main" val="254334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06819" y="3620849"/>
            <a:ext cx="4810125" cy="588963"/>
          </a:xfrm>
          <a:prstGeom prst="rect">
            <a:avLst/>
          </a:prstGeom>
          <a:solidFill>
            <a:srgbClr val="00B0F0"/>
          </a:solidFill>
          <a:ln w="2857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8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FFFFF"/>
                </a:solidFill>
                <a:latin typeface="Helvetica"/>
                <a:cs typeface="Helvetica"/>
              </a:rPr>
              <a:t>Федеральный орган по стандартизации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06819" y="4971879"/>
            <a:ext cx="2126488" cy="854548"/>
            <a:chOff x="434842" y="4727441"/>
            <a:chExt cx="2784860" cy="1119121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770853" y="4727441"/>
              <a:ext cx="2448849" cy="820153"/>
            </a:xfrm>
            <a:prstGeom prst="rect">
              <a:avLst/>
            </a:prstGeom>
            <a:solidFill>
              <a:srgbClr val="ECECFA"/>
            </a:solidFill>
            <a:ln w="19050">
              <a:solidFill>
                <a:srgbClr val="7F7F7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200">
                <a:solidFill>
                  <a:srgbClr val="00007A"/>
                </a:solidFill>
                <a:latin typeface="Helvetica"/>
                <a:cs typeface="Helvetica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602847" y="4876925"/>
              <a:ext cx="2448849" cy="820153"/>
            </a:xfrm>
            <a:prstGeom prst="rect">
              <a:avLst/>
            </a:prstGeom>
            <a:solidFill>
              <a:srgbClr val="ECECFA"/>
            </a:solidFill>
            <a:ln w="19050">
              <a:solidFill>
                <a:srgbClr val="7F7F7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200">
                <a:solidFill>
                  <a:srgbClr val="00007A"/>
                </a:solidFill>
                <a:latin typeface="Helvetica"/>
                <a:cs typeface="Helvetica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34842" y="5026409"/>
              <a:ext cx="2448849" cy="820153"/>
            </a:xfrm>
            <a:prstGeom prst="rect">
              <a:avLst/>
            </a:prstGeom>
            <a:solidFill>
              <a:srgbClr val="ECECFA"/>
            </a:solidFill>
            <a:ln w="1905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ТК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по стандартизации</a:t>
              </a:r>
            </a:p>
          </p:txBody>
        </p:sp>
      </p:grp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403452" y="3620849"/>
            <a:ext cx="2056375" cy="588963"/>
          </a:xfrm>
          <a:prstGeom prst="rect">
            <a:avLst/>
          </a:prstGeom>
          <a:noFill/>
          <a:ln w="12700" cmpd="sng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B0F0"/>
                </a:solidFill>
                <a:latin typeface="Helvetica"/>
                <a:cs typeface="Helvetica"/>
              </a:rPr>
              <a:t>Комиссия  </a:t>
            </a:r>
            <a:br>
              <a:rPr lang="en-US" altLang="ru-RU" sz="1600" dirty="0">
                <a:solidFill>
                  <a:srgbClr val="00B0F0"/>
                </a:solidFill>
                <a:latin typeface="Helvetica"/>
                <a:cs typeface="Helvetica"/>
              </a:rPr>
            </a:br>
            <a:r>
              <a:rPr lang="ru-RU" altLang="ru-RU" sz="1600" dirty="0">
                <a:solidFill>
                  <a:srgbClr val="00B0F0"/>
                </a:solidFill>
                <a:latin typeface="Helvetica"/>
                <a:cs typeface="Helvetica"/>
              </a:rPr>
              <a:t>по апелляциям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90456" y="4971879"/>
            <a:ext cx="2126488" cy="854548"/>
            <a:chOff x="3607277" y="4727441"/>
            <a:chExt cx="2784860" cy="1119121"/>
          </a:xfrm>
        </p:grpSpPr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3943288" y="4727441"/>
              <a:ext cx="2448849" cy="820153"/>
            </a:xfrm>
            <a:prstGeom prst="rect">
              <a:avLst/>
            </a:prstGeom>
            <a:solidFill>
              <a:srgbClr val="7F7F7F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200">
                <a:solidFill>
                  <a:srgbClr val="00007A"/>
                </a:solidFill>
                <a:latin typeface="Helvetica"/>
                <a:cs typeface="Helvetica"/>
              </a:endParaRPr>
            </a:p>
          </p:txBody>
        </p: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3775282" y="4876925"/>
              <a:ext cx="2448849" cy="820153"/>
            </a:xfrm>
            <a:prstGeom prst="rect">
              <a:avLst/>
            </a:prstGeom>
            <a:solidFill>
              <a:srgbClr val="7F7F7F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200">
                <a:solidFill>
                  <a:srgbClr val="00007A"/>
                </a:solidFill>
                <a:latin typeface="Helvetica"/>
                <a:cs typeface="Helvetica"/>
              </a:endParaRP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3607277" y="5026409"/>
              <a:ext cx="2448849" cy="820153"/>
            </a:xfrm>
            <a:prstGeom prst="rect">
              <a:avLst/>
            </a:prstGeom>
            <a:solidFill>
              <a:srgbClr val="7F7F7F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dirty="0">
                  <a:solidFill>
                    <a:srgbClr val="FFFFFF"/>
                  </a:solidFill>
                  <a:latin typeface="Helvetica"/>
                  <a:cs typeface="Helvetica"/>
                </a:rPr>
                <a:t>Проектные</a:t>
              </a:r>
              <a:r>
                <a:rPr lang="en-US" altLang="ru-RU" sz="1200" dirty="0">
                  <a:solidFill>
                    <a:srgbClr val="FFFFFF"/>
                  </a:solidFill>
                  <a:latin typeface="Helvetica"/>
                  <a:cs typeface="Helvetica"/>
                </a:rPr>
                <a:t> </a:t>
              </a:r>
              <a:r>
                <a:rPr lang="ru-RU" altLang="ru-RU" sz="1200" dirty="0">
                  <a:solidFill>
                    <a:srgbClr val="FFFFFF"/>
                  </a:solidFill>
                  <a:latin typeface="Helvetica"/>
                  <a:cs typeface="Helvetica"/>
                </a:rPr>
                <a:t>ТК </a:t>
              </a:r>
              <a:br>
                <a:rPr lang="en-US" altLang="ru-RU" sz="1200" dirty="0">
                  <a:solidFill>
                    <a:srgbClr val="FFFFFF"/>
                  </a:solidFill>
                  <a:latin typeface="Helvetica"/>
                  <a:cs typeface="Helvetica"/>
                </a:rPr>
              </a:br>
              <a:r>
                <a:rPr lang="ru-RU" altLang="ru-RU" sz="1200" dirty="0">
                  <a:solidFill>
                    <a:srgbClr val="FFFFFF"/>
                  </a:solidFill>
                  <a:latin typeface="Helvetica"/>
                  <a:cs typeface="Helvetica"/>
                </a:rPr>
                <a:t>по стандартизации</a:t>
              </a:r>
            </a:p>
          </p:txBody>
        </p:sp>
      </p:grpSp>
      <p:cxnSp>
        <p:nvCxnSpPr>
          <p:cNvPr id="25" name="Elbow Connector 24"/>
          <p:cNvCxnSpPr>
            <a:stCxn id="7" idx="2"/>
            <a:endCxn id="9" idx="0"/>
          </p:cNvCxnSpPr>
          <p:nvPr/>
        </p:nvCxnSpPr>
        <p:spPr>
          <a:xfrm rot="5400000">
            <a:off x="2224083" y="3984079"/>
            <a:ext cx="762067" cy="1213532"/>
          </a:xfrm>
          <a:prstGeom prst="bentConnector3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7" idx="2"/>
            <a:endCxn id="20" idx="0"/>
          </p:cNvCxnSpPr>
          <p:nvPr/>
        </p:nvCxnSpPr>
        <p:spPr>
          <a:xfrm rot="16200000" flipH="1">
            <a:off x="3565901" y="3855792"/>
            <a:ext cx="762067" cy="1470105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3"/>
            <a:endCxn id="12" idx="1"/>
          </p:cNvCxnSpPr>
          <p:nvPr/>
        </p:nvCxnSpPr>
        <p:spPr>
          <a:xfrm>
            <a:off x="5616944" y="3915331"/>
            <a:ext cx="78650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5" name="Group 1024"/>
          <p:cNvGrpSpPr/>
          <p:nvPr/>
        </p:nvGrpSpPr>
        <p:grpSpPr>
          <a:xfrm>
            <a:off x="806820" y="2001023"/>
            <a:ext cx="7653007" cy="1617616"/>
            <a:chOff x="434843" y="1756586"/>
            <a:chExt cx="7653007" cy="1617616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34843" y="1756586"/>
              <a:ext cx="7653007" cy="1036637"/>
            </a:xfrm>
            <a:prstGeom prst="rect">
              <a:avLst/>
            </a:prstGeom>
            <a:solidFill>
              <a:srgbClr val="00B0F0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srgbClr val="FFFFFF"/>
                  </a:solidFill>
                  <a:latin typeface="Helvetica"/>
                  <a:cs typeface="Helvetica"/>
                </a:rPr>
                <a:t>Федеральный орган исполнительной власти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srgbClr val="FFFFFF"/>
                  </a:solidFill>
                  <a:latin typeface="Helvetica"/>
                  <a:cs typeface="Helvetica"/>
                </a:rPr>
                <a:t>по нормативно-правовому регулированию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srgbClr val="FFFFFF"/>
                  </a:solidFill>
                  <a:latin typeface="Helvetica"/>
                  <a:cs typeface="Helvetica"/>
                </a:rPr>
                <a:t>в области стандартизации</a:t>
              </a:r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2641039" y="2789695"/>
              <a:ext cx="310459" cy="584507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-4688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2000" b="1" dirty="0">
              <a:solidFill>
                <a:srgbClr val="005A9E"/>
              </a:solidFill>
              <a:latin typeface="Verdana" pitchFamily="34" charset="0"/>
              <a:ea typeface="+mn-ea"/>
              <a:cs typeface="Arial" charset="0"/>
            </a:endParaRPr>
          </a:p>
          <a:p>
            <a:pPr algn="l">
              <a:defRPr/>
            </a:pPr>
            <a:r>
              <a:rPr lang="ru-RU" sz="2000" b="1" dirty="0">
                <a:solidFill>
                  <a:srgbClr val="005A9E"/>
                </a:solidFill>
                <a:latin typeface="Verdana" pitchFamily="34" charset="0"/>
                <a:ea typeface="+mn-ea"/>
                <a:cs typeface="Arial" charset="0"/>
              </a:rPr>
              <a:t>Структура национальной системы стандартизации</a:t>
            </a:r>
          </a:p>
        </p:txBody>
      </p:sp>
    </p:spTree>
    <p:extLst>
      <p:ext uri="{BB962C8B-B14F-4D97-AF65-F5344CB8AC3E}">
        <p14:creationId xmlns:p14="http://schemas.microsoft.com/office/powerpoint/2010/main" val="154906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/>
        </p:nvSpPr>
        <p:spPr>
          <a:xfrm>
            <a:off x="-4688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2000" b="1" dirty="0">
              <a:solidFill>
                <a:srgbClr val="005A9E"/>
              </a:solidFill>
              <a:latin typeface="Verdana" pitchFamily="34" charset="0"/>
              <a:ea typeface="+mn-ea"/>
              <a:cs typeface="Arial" charset="0"/>
            </a:endParaRPr>
          </a:p>
          <a:p>
            <a:pPr algn="l">
              <a:defRPr/>
            </a:pPr>
            <a:r>
              <a:rPr lang="ru-RU" sz="2000" b="1" dirty="0">
                <a:solidFill>
                  <a:srgbClr val="005A9E"/>
                </a:solidFill>
                <a:latin typeface="Verdana" pitchFamily="34" charset="0"/>
                <a:ea typeface="+mn-ea"/>
                <a:cs typeface="Arial" charset="0"/>
              </a:rPr>
              <a:t>Базовые принципы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75" y="1376609"/>
            <a:ext cx="8341669" cy="50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3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8565" y="1530707"/>
            <a:ext cx="1228126" cy="482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dirty="0">
                <a:solidFill>
                  <a:schemeClr val="tx2"/>
                </a:solidFill>
                <a:latin typeface="Helvetica"/>
                <a:cs typeface="Helvetica"/>
              </a:rPr>
              <a:t>Глава 1</a:t>
            </a:r>
            <a:endParaRPr lang="ru-RU" sz="1600" i="1" dirty="0">
              <a:solidFill>
                <a:schemeClr val="tx2"/>
              </a:solidFill>
              <a:latin typeface="Helvetica"/>
              <a:cs typeface="Helvetica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chemeClr val="tx2"/>
                </a:solidFill>
                <a:latin typeface="Helvetica"/>
                <a:cs typeface="Helvetica"/>
              </a:rPr>
              <a:t>Глава 2</a:t>
            </a:r>
            <a:br>
              <a:rPr lang="en-US" sz="1600" dirty="0">
                <a:solidFill>
                  <a:schemeClr val="tx2"/>
                </a:solidFill>
                <a:latin typeface="Helvetica"/>
                <a:cs typeface="Helvetica"/>
              </a:rPr>
            </a:br>
            <a:endParaRPr lang="en-US" sz="1600" dirty="0">
              <a:solidFill>
                <a:schemeClr val="tx2"/>
              </a:solidFill>
              <a:latin typeface="Helvetica"/>
              <a:cs typeface="Helvetica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chemeClr val="tx2"/>
                </a:solidFill>
                <a:latin typeface="Helvetica"/>
                <a:cs typeface="Helvetica"/>
              </a:rPr>
              <a:t>Глава 3 </a:t>
            </a:r>
            <a:endParaRPr lang="en-US" sz="1600" dirty="0">
              <a:solidFill>
                <a:schemeClr val="tx2"/>
              </a:solidFill>
              <a:latin typeface="Helvetica"/>
              <a:cs typeface="Helvetica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chemeClr val="tx2"/>
                </a:solidFill>
                <a:latin typeface="Helvetica"/>
                <a:cs typeface="Helvetica"/>
              </a:rPr>
              <a:t>Глава 4 </a:t>
            </a:r>
            <a:endParaRPr lang="en-US" sz="1600" dirty="0">
              <a:solidFill>
                <a:schemeClr val="tx2"/>
              </a:solidFill>
              <a:latin typeface="Helvetica"/>
              <a:cs typeface="Helvetica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chemeClr val="tx2"/>
                </a:solidFill>
                <a:latin typeface="Helvetica"/>
                <a:cs typeface="Helvetica"/>
              </a:rPr>
              <a:t>Глава 5</a:t>
            </a:r>
            <a:br>
              <a:rPr lang="en-US" sz="1600" dirty="0">
                <a:solidFill>
                  <a:schemeClr val="tx2"/>
                </a:solidFill>
                <a:latin typeface="Helvetica"/>
                <a:cs typeface="Helvetica"/>
              </a:rPr>
            </a:br>
            <a:r>
              <a:rPr lang="ru-RU" sz="1600" dirty="0">
                <a:solidFill>
                  <a:schemeClr val="tx2"/>
                </a:solidFill>
                <a:latin typeface="Helvetica"/>
                <a:cs typeface="Helvetica"/>
              </a:rPr>
              <a:t> </a:t>
            </a:r>
            <a:endParaRPr lang="en-US" sz="1600" i="1" dirty="0">
              <a:solidFill>
                <a:schemeClr val="tx2"/>
              </a:solidFill>
              <a:latin typeface="Helvetica"/>
              <a:cs typeface="Helvetica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chemeClr val="tx2"/>
                </a:solidFill>
                <a:latin typeface="Helvetica"/>
                <a:cs typeface="Helvetica"/>
              </a:rPr>
              <a:t>Глава 6 </a:t>
            </a:r>
            <a:endParaRPr lang="en-US" sz="1600" dirty="0">
              <a:solidFill>
                <a:schemeClr val="tx2"/>
              </a:solidFill>
              <a:latin typeface="Helvetica"/>
              <a:cs typeface="Helvetica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chemeClr val="tx2"/>
                </a:solidFill>
                <a:latin typeface="Helvetica"/>
                <a:cs typeface="Helvetica"/>
              </a:rPr>
              <a:t>Глава 7 </a:t>
            </a:r>
            <a:endParaRPr lang="en-US" sz="1600" i="1" dirty="0">
              <a:solidFill>
                <a:schemeClr val="tx2"/>
              </a:solidFill>
              <a:latin typeface="Helvetica"/>
              <a:cs typeface="Helvetica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chemeClr val="tx2"/>
                </a:solidFill>
                <a:latin typeface="Helvetica"/>
                <a:cs typeface="Helvetica"/>
              </a:rPr>
              <a:t>Глава 8</a:t>
            </a:r>
            <a:br>
              <a:rPr lang="en-US" sz="1600" dirty="0">
                <a:solidFill>
                  <a:schemeClr val="tx2"/>
                </a:solidFill>
                <a:latin typeface="Helvetica"/>
                <a:cs typeface="Helvetica"/>
              </a:rPr>
            </a:br>
            <a:r>
              <a:rPr lang="ru-RU" sz="1600" dirty="0">
                <a:solidFill>
                  <a:schemeClr val="tx2"/>
                </a:solidFill>
                <a:latin typeface="Helvetica"/>
                <a:cs typeface="Helvetica"/>
              </a:rPr>
              <a:t> </a:t>
            </a:r>
            <a:endParaRPr lang="en-US" sz="1600" i="1" dirty="0">
              <a:solidFill>
                <a:schemeClr val="tx2"/>
              </a:solidFill>
              <a:latin typeface="Helvetica"/>
              <a:cs typeface="Helvetica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chemeClr val="tx2"/>
                </a:solidFill>
                <a:latin typeface="Helvetica"/>
                <a:cs typeface="Helvetica"/>
              </a:rPr>
              <a:t>Глава 9 </a:t>
            </a:r>
            <a:endParaRPr lang="en-US" sz="1600" i="1" dirty="0">
              <a:solidFill>
                <a:schemeClr val="tx2"/>
              </a:solidFill>
              <a:latin typeface="Helvetica"/>
              <a:cs typeface="Helvetica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chemeClr val="tx2"/>
                </a:solidFill>
                <a:latin typeface="Helvetica"/>
                <a:cs typeface="Helvetica"/>
              </a:rPr>
              <a:t>Глава 10 </a:t>
            </a:r>
            <a:endParaRPr lang="en-US" sz="1600" i="1" dirty="0">
              <a:solidFill>
                <a:schemeClr val="tx2"/>
              </a:solidFill>
              <a:latin typeface="Helvetica"/>
              <a:cs typeface="Helvetica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chemeClr val="tx2"/>
                </a:solidFill>
                <a:latin typeface="Helvetica"/>
                <a:cs typeface="Helvetica"/>
              </a:rPr>
              <a:t>Глава 11 </a:t>
            </a:r>
            <a:endParaRPr lang="ru-RU" sz="1600" i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6" name="Прямоугольник 4"/>
          <p:cNvSpPr/>
          <p:nvPr/>
        </p:nvSpPr>
        <p:spPr>
          <a:xfrm>
            <a:off x="1263579" y="1530707"/>
            <a:ext cx="7012704" cy="482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i="1" dirty="0">
                <a:solidFill>
                  <a:schemeClr val="tx2"/>
                </a:solidFill>
                <a:latin typeface="Helvetica"/>
                <a:cs typeface="Helvetica"/>
              </a:rPr>
              <a:t>«Общие положения»</a:t>
            </a:r>
          </a:p>
          <a:p>
            <a:pPr>
              <a:spcAft>
                <a:spcPts val="1000"/>
              </a:spcAft>
            </a:pPr>
            <a:r>
              <a:rPr lang="ru-RU" sz="1600" i="1" dirty="0">
                <a:solidFill>
                  <a:schemeClr val="tx2"/>
                </a:solidFill>
                <a:latin typeface="Helvetica"/>
                <a:cs typeface="Helvetica"/>
              </a:rPr>
              <a:t>«Государственная политика Российской  Федерации в сфере</a:t>
            </a:r>
            <a:r>
              <a:rPr lang="en-US" sz="1600" i="1" dirty="0">
                <a:solidFill>
                  <a:schemeClr val="tx2"/>
                </a:solidFill>
                <a:latin typeface="Helvetica"/>
                <a:cs typeface="Helvetica"/>
              </a:rPr>
              <a:t> </a:t>
            </a:r>
            <a:br>
              <a:rPr lang="en-US" sz="1600" i="1" dirty="0">
                <a:solidFill>
                  <a:schemeClr val="tx2"/>
                </a:solidFill>
                <a:latin typeface="Helvetica"/>
                <a:cs typeface="Helvetica"/>
              </a:rPr>
            </a:br>
            <a:r>
              <a:rPr lang="ru-RU" sz="1600" i="1" dirty="0">
                <a:solidFill>
                  <a:schemeClr val="tx2"/>
                </a:solidFill>
                <a:latin typeface="Helvetica"/>
                <a:cs typeface="Helvetica"/>
              </a:rPr>
              <a:t>стандартизации»</a:t>
            </a:r>
          </a:p>
          <a:p>
            <a:pPr>
              <a:spcAft>
                <a:spcPts val="1000"/>
              </a:spcAft>
            </a:pPr>
            <a:r>
              <a:rPr lang="ru-RU" sz="1600" i="1" dirty="0">
                <a:solidFill>
                  <a:schemeClr val="tx2"/>
                </a:solidFill>
                <a:latin typeface="Helvetica"/>
                <a:cs typeface="Helvetica"/>
              </a:rPr>
              <a:t>«Участники работ по стандартизации»</a:t>
            </a:r>
          </a:p>
          <a:p>
            <a:pPr>
              <a:spcAft>
                <a:spcPts val="1000"/>
              </a:spcAft>
            </a:pPr>
            <a:r>
              <a:rPr lang="ru-RU" sz="1600" i="1" dirty="0">
                <a:solidFill>
                  <a:schemeClr val="tx2"/>
                </a:solidFill>
                <a:latin typeface="Helvetica"/>
                <a:cs typeface="Helvetica"/>
              </a:rPr>
              <a:t>«Документы по стандартизации»</a:t>
            </a:r>
          </a:p>
          <a:p>
            <a:pPr>
              <a:spcAft>
                <a:spcPts val="1000"/>
              </a:spcAft>
            </a:pPr>
            <a:r>
              <a:rPr lang="ru-RU" sz="1600" i="1" dirty="0">
                <a:solidFill>
                  <a:schemeClr val="tx2"/>
                </a:solidFill>
                <a:latin typeface="Helvetica"/>
                <a:cs typeface="Helvetica"/>
              </a:rPr>
              <a:t>«Планирование работ по стандартизации, разработка</a:t>
            </a:r>
            <a:r>
              <a:rPr lang="en-US" sz="1600" i="1" dirty="0">
                <a:solidFill>
                  <a:schemeClr val="tx2"/>
                </a:solidFill>
                <a:latin typeface="Helvetica"/>
                <a:cs typeface="Helvetica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Helvetica"/>
                <a:cs typeface="Helvetica"/>
              </a:rPr>
              <a:t>и утверждение</a:t>
            </a:r>
            <a:r>
              <a:rPr lang="en-US" sz="1600" i="1" dirty="0">
                <a:solidFill>
                  <a:schemeClr val="tx2"/>
                </a:solidFill>
                <a:latin typeface="Helvetica"/>
                <a:cs typeface="Helvetica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Helvetica"/>
                <a:cs typeface="Helvetica"/>
              </a:rPr>
              <a:t>документов национальной системы</a:t>
            </a:r>
            <a:r>
              <a:rPr lang="en-US" sz="1600" i="1" dirty="0">
                <a:solidFill>
                  <a:schemeClr val="tx2"/>
                </a:solidFill>
                <a:latin typeface="Helvetica"/>
                <a:cs typeface="Helvetica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Helvetica"/>
                <a:cs typeface="Helvetica"/>
              </a:rPr>
              <a:t>стандартизации»</a:t>
            </a:r>
          </a:p>
          <a:p>
            <a:pPr>
              <a:spcAft>
                <a:spcPts val="1000"/>
              </a:spcAft>
            </a:pPr>
            <a:r>
              <a:rPr lang="ru-RU" sz="1600" i="1" dirty="0">
                <a:solidFill>
                  <a:schemeClr val="tx2"/>
                </a:solidFill>
                <a:latin typeface="Helvetica"/>
                <a:cs typeface="Helvetica"/>
              </a:rPr>
              <a:t>«Применение документов национальной системы</a:t>
            </a:r>
            <a:r>
              <a:rPr lang="en-US" sz="1600" i="1" dirty="0">
                <a:solidFill>
                  <a:schemeClr val="tx2"/>
                </a:solidFill>
                <a:latin typeface="Helvetica"/>
                <a:cs typeface="Helvetica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Helvetica"/>
                <a:cs typeface="Helvetica"/>
              </a:rPr>
              <a:t>стандартизации»</a:t>
            </a:r>
          </a:p>
          <a:p>
            <a:pPr>
              <a:spcAft>
                <a:spcPts val="1000"/>
              </a:spcAft>
            </a:pPr>
            <a:r>
              <a:rPr lang="ru-RU" sz="1600" i="1" dirty="0">
                <a:solidFill>
                  <a:schemeClr val="tx2"/>
                </a:solidFill>
                <a:latin typeface="Helvetica"/>
                <a:cs typeface="Helvetica"/>
              </a:rPr>
              <a:t>«Информационное обеспечение стандартизации»</a:t>
            </a:r>
          </a:p>
          <a:p>
            <a:pPr>
              <a:spcAft>
                <a:spcPts val="1000"/>
              </a:spcAft>
            </a:pPr>
            <a:r>
              <a:rPr lang="ru-RU" sz="1600" i="1" dirty="0">
                <a:solidFill>
                  <a:schemeClr val="tx2"/>
                </a:solidFill>
                <a:latin typeface="Helvetica"/>
                <a:cs typeface="Helvetica"/>
              </a:rPr>
              <a:t>«Международное и региональное сотрудничество в сфере</a:t>
            </a:r>
            <a:r>
              <a:rPr lang="en-US" sz="1600" i="1" dirty="0">
                <a:solidFill>
                  <a:schemeClr val="tx2"/>
                </a:solidFill>
                <a:latin typeface="Helvetica"/>
                <a:cs typeface="Helvetica"/>
              </a:rPr>
              <a:t> </a:t>
            </a:r>
            <a:br>
              <a:rPr lang="en-US" sz="1600" i="1" dirty="0">
                <a:solidFill>
                  <a:schemeClr val="tx2"/>
                </a:solidFill>
                <a:latin typeface="Helvetica"/>
                <a:cs typeface="Helvetica"/>
              </a:rPr>
            </a:br>
            <a:r>
              <a:rPr lang="ru-RU" sz="1600" i="1" dirty="0">
                <a:solidFill>
                  <a:schemeClr val="tx2"/>
                </a:solidFill>
                <a:latin typeface="Helvetica"/>
                <a:cs typeface="Helvetica"/>
              </a:rPr>
              <a:t>стандартизации»</a:t>
            </a:r>
          </a:p>
          <a:p>
            <a:pPr>
              <a:spcAft>
                <a:spcPts val="1000"/>
              </a:spcAft>
            </a:pPr>
            <a:r>
              <a:rPr lang="ru-RU" sz="1600" i="1" dirty="0">
                <a:solidFill>
                  <a:schemeClr val="tx2"/>
                </a:solidFill>
                <a:latin typeface="Helvetica"/>
                <a:cs typeface="Helvetica"/>
              </a:rPr>
              <a:t>«Финансирование в сфере стандартизации»</a:t>
            </a:r>
          </a:p>
          <a:p>
            <a:pPr>
              <a:spcAft>
                <a:spcPts val="1000"/>
              </a:spcAft>
            </a:pPr>
            <a:r>
              <a:rPr lang="ru-RU" sz="1600" i="1" dirty="0">
                <a:solidFill>
                  <a:schemeClr val="tx2"/>
                </a:solidFill>
                <a:latin typeface="Helvetica"/>
                <a:cs typeface="Helvetica"/>
              </a:rPr>
              <a:t>«Ответственность в сфере стандартизации»</a:t>
            </a:r>
          </a:p>
          <a:p>
            <a:pPr>
              <a:spcAft>
                <a:spcPts val="1000"/>
              </a:spcAft>
            </a:pPr>
            <a:r>
              <a:rPr lang="ru-RU" sz="1600" i="1" dirty="0">
                <a:solidFill>
                  <a:schemeClr val="tx2"/>
                </a:solidFill>
                <a:latin typeface="Helvetica"/>
                <a:cs typeface="Helvetica"/>
              </a:rPr>
              <a:t>«Заключительные положения»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8825" y="122239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2000" b="1" dirty="0">
              <a:solidFill>
                <a:srgbClr val="005A9E"/>
              </a:solidFill>
              <a:latin typeface="Verdana" pitchFamily="34" charset="0"/>
              <a:ea typeface="+mn-ea"/>
              <a:cs typeface="Arial" charset="0"/>
            </a:endParaRPr>
          </a:p>
          <a:p>
            <a:pPr algn="l">
              <a:defRPr/>
            </a:pPr>
            <a:r>
              <a:rPr lang="ru-RU" sz="2000" b="1" dirty="0">
                <a:solidFill>
                  <a:srgbClr val="005A9E"/>
                </a:solidFill>
                <a:latin typeface="Verdana" pitchFamily="34" charset="0"/>
                <a:ea typeface="+mn-ea"/>
                <a:cs typeface="Arial" charset="0"/>
              </a:rPr>
              <a:t>Структура Федерального закона №162-ФЗ</a:t>
            </a:r>
          </a:p>
        </p:txBody>
      </p:sp>
    </p:spTree>
    <p:extLst>
      <p:ext uri="{BB962C8B-B14F-4D97-AF65-F5344CB8AC3E}">
        <p14:creationId xmlns:p14="http://schemas.microsoft.com/office/powerpoint/2010/main" val="173482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788" y="195944"/>
            <a:ext cx="7692628" cy="765110"/>
          </a:xfrm>
        </p:spPr>
        <p:txBody>
          <a:bodyPr rtlCol="0">
            <a:noAutofit/>
          </a:bodyPr>
          <a:lstStyle/>
          <a:p>
            <a:pPr marL="36000" indent="0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pitchFamily="34" charset="0"/>
              </a:rPr>
              <a:t>Технические комитеты по стандартизации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3" y="1511559"/>
            <a:ext cx="7308996" cy="40572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13541" y="5834206"/>
            <a:ext cx="6062663" cy="737501"/>
          </a:xfrm>
          <a:prstGeom prst="rect">
            <a:avLst/>
          </a:prstGeom>
        </p:spPr>
        <p:txBody>
          <a:bodyPr lIns="36000" tIns="36000" rIns="36000" bIns="3600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FF0000"/>
                </a:solidFill>
              </a:rPr>
              <a:t>Ключевая роль при разработке стандартов </a:t>
            </a:r>
          </a:p>
        </p:txBody>
      </p:sp>
    </p:spTree>
    <p:extLst>
      <p:ext uri="{BB962C8B-B14F-4D97-AF65-F5344CB8AC3E}">
        <p14:creationId xmlns:p14="http://schemas.microsoft.com/office/powerpoint/2010/main" val="45939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4"/>
          <p:cNvSpPr/>
          <p:nvPr/>
        </p:nvSpPr>
        <p:spPr>
          <a:xfrm>
            <a:off x="530352" y="1390748"/>
            <a:ext cx="8266176" cy="4575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i="1" dirty="0">
                <a:solidFill>
                  <a:schemeClr val="tx2"/>
                </a:solidFill>
                <a:latin typeface="Helvetica"/>
                <a:cs typeface="Helvetica"/>
              </a:rPr>
              <a:t>Основанием для предоставления субсидий из федерального бюджета является:</a:t>
            </a:r>
          </a:p>
          <a:p>
            <a:pPr>
              <a:spcAft>
                <a:spcPts val="1000"/>
              </a:spcAft>
            </a:pPr>
            <a:r>
              <a:rPr lang="ru-RU" sz="1600" i="1" dirty="0">
                <a:solidFill>
                  <a:schemeClr val="tx2"/>
                </a:solidFill>
                <a:latin typeface="Helvetica"/>
                <a:cs typeface="Helvetica"/>
              </a:rPr>
              <a:t> 1. Федеральный закон от 14.12.2015 № ФЗ-359 «О федеральном бюджете на 2016  год».</a:t>
            </a:r>
          </a:p>
          <a:p>
            <a:pPr>
              <a:spcAft>
                <a:spcPts val="1000"/>
              </a:spcAft>
            </a:pPr>
            <a:r>
              <a:rPr lang="ru-RU" sz="1600" i="1" dirty="0">
                <a:solidFill>
                  <a:schemeClr val="tx2"/>
                </a:solidFill>
                <a:latin typeface="Helvetica"/>
                <a:cs typeface="Helvetica"/>
              </a:rPr>
              <a:t>КБК 172 0401 16 Д 0167400 800</a:t>
            </a:r>
          </a:p>
          <a:p>
            <a:pPr>
              <a:spcAft>
                <a:spcPts val="1000"/>
              </a:spcAft>
            </a:pPr>
            <a:endParaRPr lang="ru-RU" sz="1600" i="1" dirty="0">
              <a:solidFill>
                <a:schemeClr val="tx2"/>
              </a:solidFill>
              <a:latin typeface="Helvetica"/>
              <a:cs typeface="Helvetica"/>
            </a:endParaRPr>
          </a:p>
          <a:p>
            <a:pPr>
              <a:spcAft>
                <a:spcPts val="1000"/>
              </a:spcAft>
            </a:pPr>
            <a:endParaRPr lang="ru-RU" sz="1600" i="1" dirty="0">
              <a:solidFill>
                <a:schemeClr val="tx2"/>
              </a:solidFill>
              <a:latin typeface="Helvetica"/>
              <a:cs typeface="Helvetica"/>
            </a:endParaRPr>
          </a:p>
          <a:p>
            <a:pPr>
              <a:spcAft>
                <a:spcPts val="1000"/>
              </a:spcAft>
            </a:pPr>
            <a:endParaRPr lang="ru-RU" sz="1600" i="1" dirty="0">
              <a:solidFill>
                <a:schemeClr val="tx2"/>
              </a:solidFill>
              <a:latin typeface="Helvetica"/>
              <a:cs typeface="Helvetica"/>
            </a:endParaRPr>
          </a:p>
          <a:p>
            <a:pPr>
              <a:spcAft>
                <a:spcPts val="1000"/>
              </a:spcAft>
            </a:pPr>
            <a:endParaRPr lang="ru-RU" sz="1600" i="1" dirty="0">
              <a:solidFill>
                <a:schemeClr val="tx2"/>
              </a:solidFill>
              <a:latin typeface="Helvetica"/>
              <a:cs typeface="Helvetica"/>
            </a:endParaRPr>
          </a:p>
          <a:p>
            <a:pPr>
              <a:spcAft>
                <a:spcPts val="1000"/>
              </a:spcAft>
            </a:pPr>
            <a:endParaRPr lang="ru-RU" sz="1600" i="1" dirty="0">
              <a:solidFill>
                <a:schemeClr val="tx2"/>
              </a:solidFill>
              <a:latin typeface="Helvetica"/>
              <a:cs typeface="Helvetica"/>
            </a:endParaRPr>
          </a:p>
          <a:p>
            <a:pPr>
              <a:spcAft>
                <a:spcPts val="1000"/>
              </a:spcAft>
            </a:pPr>
            <a:r>
              <a:rPr lang="ru-RU" sz="1600" i="1" dirty="0">
                <a:solidFill>
                  <a:schemeClr val="tx2"/>
                </a:solidFill>
                <a:latin typeface="Helvetica"/>
                <a:cs typeface="Helvetica"/>
              </a:rPr>
              <a:t>2. Приказ </a:t>
            </a:r>
            <a:r>
              <a:rPr lang="ru-RU" sz="1600" i="1" dirty="0" err="1">
                <a:solidFill>
                  <a:schemeClr val="tx2"/>
                </a:solidFill>
                <a:latin typeface="Helvetica"/>
                <a:cs typeface="Helvetica"/>
              </a:rPr>
              <a:t>Росстандарта</a:t>
            </a:r>
            <a:r>
              <a:rPr lang="ru-RU" sz="1600" i="1" dirty="0">
                <a:solidFill>
                  <a:schemeClr val="tx2"/>
                </a:solidFill>
                <a:latin typeface="Helvetica"/>
                <a:cs typeface="Helvetica"/>
              </a:rPr>
              <a:t> от 20 октября 2015 г. N 1216 (зарегистрирован Минюстом России 17 ноября 2015 г., регистрационный N 39732) Об утверждении правил предоставления субсидий…»</a:t>
            </a:r>
          </a:p>
          <a:p>
            <a:pPr>
              <a:spcAft>
                <a:spcPts val="1000"/>
              </a:spcAft>
            </a:pPr>
            <a:endParaRPr lang="ru-RU" sz="1600" i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623758"/>
              </p:ext>
            </p:extLst>
          </p:nvPr>
        </p:nvGraphicFramePr>
        <p:xfrm>
          <a:off x="294663" y="2736316"/>
          <a:ext cx="8501865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2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9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709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национальных стандартов и (или) межгосударственных стандартов, включенных в программу национальной стандартизации с финансированием за счет средств разработчика, обеспечивающих применение и исполнение требований технических регламентов и международных договоров, в том числе в рамках Евразийского экономического союза, а также содержащих правила и методы исследований (испытаний) и измерений, правила отбора образцов и осуществления оценки соответствия, необходимых для применения и исполнения требований технических регламентов и международных договоров, в том числе в рамках Евразийского экономического союза;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международных стандартов ИСО и (или) МЭК, включенных по предложению Российской Федерации в план работы технического комитета (подкомитета) ИСО и (или) МЭК от Российской Федерации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до 500 тыс. за стандарт</a:t>
                      </a:r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до 750 тыс.</a:t>
                      </a:r>
                      <a:r>
                        <a:rPr lang="ru-RU" baseline="0" dirty="0"/>
                        <a:t> за стандарт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788" y="195944"/>
            <a:ext cx="7692628" cy="765110"/>
          </a:xfrm>
        </p:spPr>
        <p:txBody>
          <a:bodyPr rtlCol="0">
            <a:noAutofit/>
          </a:bodyPr>
          <a:lstStyle/>
          <a:p>
            <a:pPr marL="36000" indent="0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pitchFamily="34" charset="0"/>
              </a:rPr>
              <a:t>Субсидирование разработки национальных стандартов</a:t>
            </a:r>
          </a:p>
        </p:txBody>
      </p:sp>
    </p:spTree>
    <p:extLst>
      <p:ext uri="{BB962C8B-B14F-4D97-AF65-F5344CB8AC3E}">
        <p14:creationId xmlns:p14="http://schemas.microsoft.com/office/powerpoint/2010/main" val="3956091370"/>
      </p:ext>
    </p:extLst>
  </p:cSld>
  <p:clrMapOvr>
    <a:masterClrMapping/>
  </p:clrMapOvr>
</p:sld>
</file>

<file path=ppt/theme/theme1.xml><?xml version="1.0" encoding="utf-8"?>
<a:theme xmlns:a="http://schemas.openxmlformats.org/drawingml/2006/main" name="RS_tamplate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4110</TotalTime>
  <Words>649</Words>
  <Application>Microsoft Office PowerPoint</Application>
  <PresentationFormat>Экран (4:3)</PresentationFormat>
  <Paragraphs>152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Corbel</vt:lpstr>
      <vt:lpstr>Helvetica</vt:lpstr>
      <vt:lpstr>Times New Roman</vt:lpstr>
      <vt:lpstr>Verdana</vt:lpstr>
      <vt:lpstr>Wingdings</vt:lpstr>
      <vt:lpstr>RS_tamplate_presentation</vt:lpstr>
      <vt:lpstr>Основные положения Федерального закона от 29.06.2015  «О стандартизации в Российской Федерации» №162-ФЗ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Технические комитеты по стандартизации</vt:lpstr>
      <vt:lpstr>Субсидирование разработки национальных стандартов</vt:lpstr>
      <vt:lpstr>Презентация PowerPoint</vt:lpstr>
      <vt:lpstr>Презентация PowerPoint</vt:lpstr>
      <vt:lpstr>Информатизация и автоматизация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блаблабла</dc:title>
  <dc:creator>MR</dc:creator>
  <cp:lastModifiedBy>Антон</cp:lastModifiedBy>
  <cp:revision>122</cp:revision>
  <cp:lastPrinted>2016-11-07T14:01:22Z</cp:lastPrinted>
  <dcterms:created xsi:type="dcterms:W3CDTF">2016-09-22T08:57:00Z</dcterms:created>
  <dcterms:modified xsi:type="dcterms:W3CDTF">2016-11-10T01:12:58Z</dcterms:modified>
</cp:coreProperties>
</file>