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3" r:id="rId4"/>
    <p:sldId id="301" r:id="rId5"/>
    <p:sldId id="295" r:id="rId6"/>
    <p:sldId id="302" r:id="rId7"/>
    <p:sldId id="296" r:id="rId8"/>
    <p:sldId id="297" r:id="rId9"/>
    <p:sldId id="298" r:id="rId10"/>
    <p:sldId id="294" r:id="rId11"/>
    <p:sldId id="300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92" autoAdjust="0"/>
    <p:restoredTop sz="89873" autoAdjust="0"/>
  </p:normalViewPr>
  <p:slideViewPr>
    <p:cSldViewPr snapToGrid="0">
      <p:cViewPr varScale="1">
        <p:scale>
          <a:sx n="101" d="100"/>
          <a:sy n="101" d="100"/>
        </p:scale>
        <p:origin x="16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D647-1D20-4EC6-92A6-CF6970E8333B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BDC0-0686-4402-87EE-CA0855C85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86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D647-1D20-4EC6-92A6-CF6970E8333B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BDC0-0686-4402-87EE-CA0855C85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43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D647-1D20-4EC6-92A6-CF6970E8333B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BDC0-0686-4402-87EE-CA0855C85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20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D647-1D20-4EC6-92A6-CF6970E8333B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BDC0-0686-4402-87EE-CA0855C85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95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D647-1D20-4EC6-92A6-CF6970E8333B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BDC0-0686-4402-87EE-CA0855C85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96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D647-1D20-4EC6-92A6-CF6970E8333B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BDC0-0686-4402-87EE-CA0855C85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670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D647-1D20-4EC6-92A6-CF6970E8333B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BDC0-0686-4402-87EE-CA0855C85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48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D647-1D20-4EC6-92A6-CF6970E8333B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BDC0-0686-4402-87EE-CA0855C85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73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D647-1D20-4EC6-92A6-CF6970E8333B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BDC0-0686-4402-87EE-CA0855C85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42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D647-1D20-4EC6-92A6-CF6970E8333B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BDC0-0686-4402-87EE-CA0855C85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84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D647-1D20-4EC6-92A6-CF6970E8333B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BDC0-0686-4402-87EE-CA0855C85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51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ED647-1D20-4EC6-92A6-CF6970E8333B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BDC0-0686-4402-87EE-CA0855C85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49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4018" y="3874083"/>
            <a:ext cx="8545154" cy="1387577"/>
          </a:xfrm>
        </p:spPr>
        <p:txBody>
          <a:bodyPr>
            <a:normAutofit/>
          </a:bodyPr>
          <a:lstStyle/>
          <a:p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экспертизы в электронном виде</a:t>
            </a: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1159882"/>
            <a:ext cx="7480591" cy="23730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33350" y="114300"/>
            <a:ext cx="8764315" cy="654153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7" name="Прямоугольник 6"/>
          <p:cNvSpPr/>
          <p:nvPr/>
        </p:nvSpPr>
        <p:spPr>
          <a:xfrm>
            <a:off x="247357" y="229739"/>
            <a:ext cx="8772818" cy="653301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9550" y="142875"/>
            <a:ext cx="8669083" cy="643666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631" y="258277"/>
            <a:ext cx="8677494" cy="642827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80609" y="717640"/>
            <a:ext cx="5352016" cy="63310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3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проекты успешно прошедшие экспертизу в электронном виде</a:t>
            </a:r>
            <a:endParaRPr lang="ru-RU" sz="23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44" y="2336608"/>
            <a:ext cx="2079662" cy="2941135"/>
          </a:xfrm>
          <a:prstGeom prst="rect">
            <a:avLst/>
          </a:prstGeom>
          <a:ln>
            <a:noFill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833" y="2346133"/>
            <a:ext cx="2069033" cy="2926351"/>
          </a:xfrm>
          <a:prstGeom prst="rect">
            <a:avLst/>
          </a:prstGeom>
          <a:ln>
            <a:noFill/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093" y="2320644"/>
            <a:ext cx="2087053" cy="2951840"/>
          </a:xfrm>
          <a:prstGeom prst="rect">
            <a:avLst/>
          </a:prstGeom>
          <a:ln>
            <a:noFill/>
          </a:ln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671" y="2327084"/>
            <a:ext cx="2055562" cy="2907300"/>
          </a:xfrm>
          <a:prstGeom prst="rect">
            <a:avLst/>
          </a:prstGeom>
          <a:ln>
            <a:noFill/>
          </a:ln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625" y="327536"/>
            <a:ext cx="2861673" cy="90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4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785" y="2796204"/>
            <a:ext cx="7815944" cy="143289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В ЭЛЕКТРОННОМ ВИДЕ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АКТУАЛЬНАЯ НЕОБХОДИМОСЬ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0947" y="573692"/>
            <a:ext cx="378625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РЕЗЮМЕ</a:t>
            </a:r>
            <a:endParaRPr lang="ru-RU" sz="2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0975" y="161924"/>
            <a:ext cx="8640563" cy="641761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5029" y="277302"/>
            <a:ext cx="8648946" cy="640924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625" y="327536"/>
            <a:ext cx="2861673" cy="90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2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288" y="631425"/>
            <a:ext cx="5927982" cy="923504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прохождения экспертизы </a:t>
            </a:r>
            <a:b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документации и результатов инженерных изысканий в электронном виде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301" y="123825"/>
            <a:ext cx="8792880" cy="652247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288" y="239251"/>
            <a:ext cx="8801411" cy="651397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625" y="327536"/>
            <a:ext cx="2861673" cy="90781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95124" y="1716854"/>
            <a:ext cx="717725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Оперативность подготовки проектной 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 для сдачи в экспертизу; Сокращение трудоемкости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123" y="3305037"/>
            <a:ext cx="83202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Информативность этапов взаимодействия с ФАУ «</a:t>
            </a:r>
            <a:r>
              <a:rPr lang="ru-RU" sz="21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Главгосэкспертиза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5123" y="4835615"/>
            <a:ext cx="552273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Оперативность получения заключения</a:t>
            </a:r>
            <a:endParaRPr lang="ru-RU" sz="2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6958" y="5438767"/>
            <a:ext cx="77092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Невозможность корректировки проектной </a:t>
            </a:r>
            <a:r>
              <a:rPr lang="ru-RU" sz="21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документациии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после прохождения экспертизы</a:t>
            </a:r>
            <a:endParaRPr lang="ru-RU" sz="2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5124" y="2674732"/>
            <a:ext cx="778056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Оперативность доставки проектной документации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7433" y="4208738"/>
            <a:ext cx="779825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Оперативность взаимодействия экспертов между собой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3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46191" y="420425"/>
            <a:ext cx="5856515" cy="1203322"/>
          </a:xfrm>
        </p:spPr>
        <p:txBody>
          <a:bodyPr>
            <a:noAutofit/>
          </a:bodyPr>
          <a:lstStyle/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прохождения экспертизы </a:t>
            </a:r>
            <a:b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документации и результатов инженерных изысканий в электронном виде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191" y="2638425"/>
            <a:ext cx="8221558" cy="3810000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подготовки проектной документации для сдачи в экспертизу.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необходимости доставлять документацию в ФАУ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Главгосэкспертиза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Обычно это десятки коробок, которые необходимо упаковать, привезти, выгрузить.     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документацию вносятся в электронном виде без распечатки по замечаниям. Нет необходимости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 перепечатывать документацию по результатам замечаний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для загрузки открыт круглосуточно без выходных и праздничных дней.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единый портал независимо 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местанахождения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филиала экспертизы.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5175" y="1718997"/>
            <a:ext cx="80868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Оперативность подготовки проектной документации; Сокращение трудоемкости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0975" y="142875"/>
            <a:ext cx="8688144" cy="645573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5027" y="258277"/>
            <a:ext cx="8696573" cy="644732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625" y="327536"/>
            <a:ext cx="2861673" cy="90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55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191" y="2464428"/>
            <a:ext cx="8240609" cy="3202947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необходимости распечатывать документацию для сдачи в  экспертизу  на бумажных носителях.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необходимости предоставления в бумажном виде в процессе прохождения и согласования с экспертами изменений  в рассматриваемой документации.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необходимости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в экспертизу в бумажном виде откорректированной документации по замечаниям экспертизы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6191" y="1776227"/>
            <a:ext cx="728689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Оперативность 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доставки проектной документации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75" y="123824"/>
            <a:ext cx="8726243" cy="644617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6891" y="239251"/>
            <a:ext cx="8734709" cy="643777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625" y="327536"/>
            <a:ext cx="2861673" cy="907811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46191" y="420425"/>
            <a:ext cx="5856515" cy="1203322"/>
          </a:xfrm>
        </p:spPr>
        <p:txBody>
          <a:bodyPr>
            <a:noAutofit/>
          </a:bodyPr>
          <a:lstStyle/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прохождения экспертизы </a:t>
            </a:r>
            <a:b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документации и результатов инженерных изысканий в электронном виде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44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190" y="2360123"/>
            <a:ext cx="8278709" cy="409782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чётко регламентирован. Все сроки выставляются автоматически. </a:t>
            </a: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каждого этапа: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анкеты </a:t>
            </a:r>
          </a:p>
          <a:p>
            <a:pPr marL="342900" indent="-342900">
              <a:buAutoNum type="arabicParenR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Загрузка документации</a:t>
            </a:r>
          </a:p>
          <a:p>
            <a:pPr marL="342900" indent="-342900">
              <a:buAutoNum type="arabicParenR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комплектности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</a:t>
            </a:r>
          </a:p>
          <a:p>
            <a:pPr marL="342900" indent="-342900">
              <a:buAutoNum type="arabicParenR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и выставление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счетов</a:t>
            </a:r>
          </a:p>
          <a:p>
            <a:pPr marL="342900" indent="-342900">
              <a:buAutoNum type="arabicParenR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документации</a:t>
            </a:r>
          </a:p>
          <a:p>
            <a:pPr marL="342900" indent="-342900">
              <a:buAutoNum type="arabicParenR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Исправление замечаний</a:t>
            </a:r>
          </a:p>
          <a:p>
            <a:pPr marL="342900" indent="-342900">
              <a:buAutoNum type="arabicParenR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Загрузка откорректированной документации</a:t>
            </a:r>
          </a:p>
          <a:p>
            <a:pPr marL="342900" indent="-342900">
              <a:buAutoNum type="arabicParenR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Отображается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и нет необходимости постоянно контактировать с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экспертами</a:t>
            </a:r>
          </a:p>
          <a:p>
            <a:pPr marL="0" indent="0">
              <a:buNone/>
            </a:pPr>
            <a:endParaRPr lang="ru-RU" sz="8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данных этапов: договорные документы, замечания проверки комплектности, замечания к проектной документации, заключение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публикуются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электронном виде.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4684" y="1601294"/>
            <a:ext cx="82977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Информативность этапов </a:t>
            </a:r>
            <a:r>
              <a:rPr lang="ru-RU" sz="2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ФАУ «</a:t>
            </a:r>
            <a:r>
              <a:rPr lang="ru-RU" sz="21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Главгосэкспертиза</a:t>
            </a:r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5" y="133350"/>
            <a:ext cx="8726243" cy="643665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6891" y="248765"/>
            <a:ext cx="8734709" cy="64282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625" y="327536"/>
            <a:ext cx="2861673" cy="907811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46191" y="420425"/>
            <a:ext cx="5856515" cy="1203322"/>
          </a:xfrm>
        </p:spPr>
        <p:txBody>
          <a:bodyPr>
            <a:noAutofit/>
          </a:bodyPr>
          <a:lstStyle/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прохождения экспертизы </a:t>
            </a:r>
            <a:b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документации и результатов инженерных изысканий в электронном виде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58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8508" y="2400162"/>
            <a:ext cx="7815944" cy="1312787"/>
          </a:xfrm>
        </p:spPr>
        <p:txBody>
          <a:bodyPr>
            <a:no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Удобство одновременного использования проектной документации всеми экспертами. Позволяет всем экспертам в один временной период пользваваться любым разделом проектной документации.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4164" y="1640552"/>
            <a:ext cx="821203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Оперативность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экспертов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собой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5" y="161925"/>
            <a:ext cx="8707211" cy="639853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6891" y="277302"/>
            <a:ext cx="8715659" cy="63901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588508" y="4032148"/>
            <a:ext cx="7815944" cy="13685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эксперт не выходя из своего кабинета в каждый временной период видит количество заключений по разделам или их отсутствие. А также видит положительное заключение или отрицательное.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625" y="327536"/>
            <a:ext cx="2861673" cy="907811"/>
          </a:xfrm>
          <a:prstGeom prst="rect">
            <a:avLst/>
          </a:prstGeom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46191" y="420425"/>
            <a:ext cx="5856515" cy="1203322"/>
          </a:xfrm>
        </p:spPr>
        <p:txBody>
          <a:bodyPr>
            <a:noAutofit/>
          </a:bodyPr>
          <a:lstStyle/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прохождения экспертизы </a:t>
            </a:r>
            <a:b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документации и результатов инженерных изысканий в электронном виде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8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4974" y="2504139"/>
            <a:ext cx="8107137" cy="1733181"/>
          </a:xfrm>
        </p:spPr>
        <p:txBody>
          <a:bodyPr>
            <a:noAutofit/>
          </a:bodyPr>
          <a:lstStyle/>
          <a:p>
            <a:pPr lvl="0"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Заключение, подписанное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электронной цифровой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подписью,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публикуется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портале ФАУ «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Главгосэкспертиза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сразу же, в то время как на бумажном носителе на несколько дней позднее.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в электронном виде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юридическую силу.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8715" y="1729600"/>
            <a:ext cx="82514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Оперативность получения заключения</a:t>
            </a:r>
            <a:endParaRPr lang="ru-R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925" y="161924"/>
            <a:ext cx="8716707" cy="641761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5961" y="277302"/>
            <a:ext cx="8725164" cy="640924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625" y="327536"/>
            <a:ext cx="2861673" cy="907811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46191" y="420425"/>
            <a:ext cx="5856515" cy="1203322"/>
          </a:xfrm>
        </p:spPr>
        <p:txBody>
          <a:bodyPr>
            <a:noAutofit/>
          </a:bodyPr>
          <a:lstStyle/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прохождения экспертизы </a:t>
            </a:r>
            <a:b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документации и результатов инженерных изысканий в электронном виде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52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124" y="2541564"/>
            <a:ext cx="7907816" cy="3742008"/>
          </a:xfrm>
        </p:spPr>
        <p:txBody>
          <a:bodyPr>
            <a:noAutofit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загрузки откорректированной документации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закрывается и внесение каких-либо изменений становится невозможным</a:t>
            </a:r>
          </a:p>
          <a:p>
            <a:pPr lvl="0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создана окончательная версия проекта, «загруженная на портал»</a:t>
            </a:r>
          </a:p>
          <a:p>
            <a:pPr lvl="0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распечатку ставится, без сомнения, вариант Проектной документации, откорректированной по замечаниям экспертизы, для передачи Заказчику.</a:t>
            </a:r>
          </a:p>
          <a:p>
            <a:pPr lvl="0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 же версия в электронном виде передается Заказчику.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4125" y="1652322"/>
            <a:ext cx="835017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Невозможность корректировки проектной документации после прохождения экспертизы</a:t>
            </a:r>
            <a:endParaRPr lang="ru-R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142875"/>
            <a:ext cx="8745265" cy="644620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6425" y="258277"/>
            <a:ext cx="8753750" cy="643779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625" y="327536"/>
            <a:ext cx="2861673" cy="907811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46191" y="420425"/>
            <a:ext cx="5856515" cy="1203322"/>
          </a:xfrm>
        </p:spPr>
        <p:txBody>
          <a:bodyPr>
            <a:noAutofit/>
          </a:bodyPr>
          <a:lstStyle/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прохождения экспертизы </a:t>
            </a:r>
            <a:b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проектной документации и результатов инженерных изысканий в электронном виде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67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4701" y="1329474"/>
            <a:ext cx="8117205" cy="5136862"/>
          </a:xfrm>
        </p:spPr>
        <p:txBody>
          <a:bodyPr>
            <a:noAutofit/>
          </a:bodyPr>
          <a:lstStyle/>
          <a:p>
            <a:pPr lv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в электронном виде проектной документации и результатов инженерных изысканий – актуальная жизненная необходимость</a:t>
            </a:r>
          </a:p>
          <a:p>
            <a:pPr lv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в электронном виде является переходом на полный электронный технический документооборот.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в электронном виде один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этапов электронного жизненного цикла объекта, что соответствует современному подходу к моделированию объекта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0978" y="665618"/>
            <a:ext cx="552273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endParaRPr lang="ru-RU" sz="2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925" y="152400"/>
            <a:ext cx="8726223" cy="640806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5960" y="267789"/>
            <a:ext cx="8734689" cy="639971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625" y="327536"/>
            <a:ext cx="2861673" cy="90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3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24803</TotalTime>
  <Words>510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Прохождение экспертизы в электронном виде</vt:lpstr>
      <vt:lpstr>Преимущества прохождения экспертизы  проектной документации и результатов инженерных изысканий в электронном виде: </vt:lpstr>
      <vt:lpstr>Преимущества прохождения экспертизы  проектной документации и результатов инженерных изысканий в электронном виде: </vt:lpstr>
      <vt:lpstr>Преимущества прохождения экспертизы  проектной документации и результатов инженерных изысканий в электронном виде: </vt:lpstr>
      <vt:lpstr>Преимущества прохождения экспертизы  проектной документации и результатов инженерных изысканий в электронном виде: </vt:lpstr>
      <vt:lpstr>Преимущества прохождения экспертизы  проектной документации и результатов инженерных изысканий в электронном виде: </vt:lpstr>
      <vt:lpstr>Преимущества прохождения экспертизы  проектной документации и результатов инженерных изысканий в электронном виде: </vt:lpstr>
      <vt:lpstr>Преимущества прохождения экспертизы  проектной документации и результатов инженерных изысканий в электронном виде: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Прохождение экспертизы в электронном виде</dc:title>
  <dc:creator>Андрей А. Серебряков</dc:creator>
  <cp:lastModifiedBy>Андрей А. Серебряков</cp:lastModifiedBy>
  <cp:revision>125</cp:revision>
  <cp:lastPrinted>2016-06-09T06:21:43Z</cp:lastPrinted>
  <dcterms:created xsi:type="dcterms:W3CDTF">2015-09-16T06:43:52Z</dcterms:created>
  <dcterms:modified xsi:type="dcterms:W3CDTF">2016-06-09T06:22:08Z</dcterms:modified>
</cp:coreProperties>
</file>