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00" r:id="rId4"/>
    <p:sldId id="301" r:id="rId5"/>
    <p:sldId id="302" r:id="rId6"/>
    <p:sldId id="293" r:id="rId7"/>
    <p:sldId id="287" r:id="rId8"/>
    <p:sldId id="297" r:id="rId9"/>
    <p:sldId id="298" r:id="rId10"/>
    <p:sldId id="295" r:id="rId11"/>
    <p:sldId id="303" r:id="rId1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 userDrawn="1">
          <p15:clr>
            <a:srgbClr val="A4A3A4"/>
          </p15:clr>
        </p15:guide>
        <p15:guide id="2" pos="7401" userDrawn="1">
          <p15:clr>
            <a:srgbClr val="A4A3A4"/>
          </p15:clr>
        </p15:guide>
        <p15:guide id="3" orient="horz" pos="5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8" pos="7" userDrawn="1">
          <p15:clr>
            <a:srgbClr val="A4A3A4"/>
          </p15:clr>
        </p15:guide>
        <p15:guide id="9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F7F7F"/>
    <a:srgbClr val="ABDB77"/>
    <a:srgbClr val="EED355"/>
    <a:srgbClr val="FF7979"/>
    <a:srgbClr val="525252"/>
    <a:srgbClr val="262626"/>
    <a:srgbClr val="FFFFFF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6433" autoAdjust="0"/>
  </p:normalViewPr>
  <p:slideViewPr>
    <p:cSldViewPr snapToGrid="0">
      <p:cViewPr>
        <p:scale>
          <a:sx n="63" d="100"/>
          <a:sy n="63" d="100"/>
        </p:scale>
        <p:origin x="-138" y="174"/>
      </p:cViewPr>
      <p:guideLst>
        <p:guide orient="horz" pos="527"/>
        <p:guide orient="horz" pos="5"/>
        <p:guide orient="horz" pos="4315"/>
        <p:guide orient="horz" pos="731"/>
        <p:guide pos="7401"/>
        <p:guide pos="7680"/>
        <p:guide pos="483"/>
        <p:guide pos="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explosion val="3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4747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5"/>
            <c:bubble3D val="0"/>
            <c:spPr>
              <a:solidFill>
                <a:srgbClr val="FF4747"/>
              </a:solidFill>
            </c:spPr>
          </c:dPt>
          <c:dPt>
            <c:idx val="6"/>
            <c:bubble3D val="0"/>
            <c:spPr>
              <a:solidFill>
                <a:srgbClr val="FFC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Кв. 1</c:v>
                </c:pt>
                <c:pt idx="1">
                  <c:v>Кв.2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  <c:pt idx="6">
                  <c:v>Кв. 6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78AD6-A349-4E4E-94AD-CCA91A7AB377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248C-1893-4F42-B840-9FB3A5CCD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3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8AE4-105D-444C-B703-4A88E96C0B8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E9543-EEAD-4FBF-A785-15ECB225A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7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2016</a:t>
            </a:r>
            <a:r>
              <a:rPr lang="ru-RU" baseline="0" dirty="0" smtClean="0"/>
              <a:t> году начата эксплуатация ГИС «Стройкомплекс РТ», обеспечивающей учетные функции в процессах строительства и планирование потребностей в капитальных вложениях за счет республиканского бюджета.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этапе проектирования в текущий момент отсутствует сквозной</a:t>
            </a:r>
            <a:r>
              <a:rPr lang="ru-RU" baseline="0" dirty="0" smtClean="0"/>
              <a:t> процесс прохождения государственной экспертизы проектно-сметной документации (ПСД) в одной системе: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в систему загружаются комплекты утвержденной ПСД уже по факту прохождения экспертизы, а не на начальном этапе согласования ПСД между проектной организацией и заказчиком строительства (ГКУ «ГИСУ РТ»);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ввиду учета уже случившегося факта размещения готовой документации в ГИС «Стройкомплекс РТ» не используются процессы согласования ПСД внутри системы.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документация передается в ГАУ «УГЭЦ РТ» нарочным на бумажных носителях и/или в виде файлов на электронных носителях.</a:t>
            </a:r>
          </a:p>
          <a:p>
            <a:pPr marL="0" indent="0">
              <a:buFont typeface="Arial" pitchFamily="34" charset="0"/>
              <a:buNone/>
            </a:pPr>
            <a:endParaRPr lang="ru-RU" baseline="0" dirty="0" smtClean="0"/>
          </a:p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>С 1 января 2017 г. в</a:t>
            </a:r>
            <a:r>
              <a:rPr lang="ru-RU" baseline="0" dirty="0" smtClean="0"/>
              <a:t>ступает в действие Постановление Правительства РФ, обязывающее предоставлять документацию на экспертизу в электронной форме.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происходит подготовка ПСД и экспертиза сейчас:</a:t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baseline="0" dirty="0" smtClean="0"/>
              <a:t> текущей схеме взаимодействия в ГИС «Стройкомплекс РТ» осуществляется только сбор документации необходимой для проектирования.</a:t>
            </a:r>
          </a:p>
          <a:p>
            <a:r>
              <a:rPr lang="ru-RU" baseline="0" dirty="0" smtClean="0"/>
              <a:t>Подготовка ПСД и передача на экспертизу происходят вне ГИС «Стройкомплекс РТ».</a:t>
            </a:r>
          </a:p>
          <a:p>
            <a:r>
              <a:rPr lang="ru-RU" baseline="0" dirty="0" smtClean="0"/>
              <a:t>В ГИС «Стройкомплекс РТ» прикрепляется ПСД уже по факту прохождения экспертизы.</a:t>
            </a:r>
          </a:p>
          <a:p>
            <a:r>
              <a:rPr lang="ru-RU" baseline="0" dirty="0" smtClean="0"/>
              <a:t>Исполнители не замотивированы проводить согласование ПСД внутри ГИС «Стройкомплекс» так как отсутствует весь процесс подготовки ПСД в системе.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7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устранения разрыва в процессах проектирования и экспертизы мы предлагаем: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Производить размещение комплектов ПСД в статусе «Проект» в ГИС «Стройкомплекс РТ»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 автоматизированном режиме производить передачу данных с АС «</a:t>
            </a:r>
            <a:r>
              <a:rPr lang="ru-RU" baseline="0" dirty="0" err="1" smtClean="0"/>
              <a:t>Госэкспертиза</a:t>
            </a:r>
            <a:r>
              <a:rPr lang="ru-RU" baseline="0" dirty="0" smtClean="0"/>
              <a:t>» комплектов ПСД, минуя подсистему «Личный кабинет. АС «</a:t>
            </a:r>
            <a:r>
              <a:rPr lang="ru-RU" baseline="0" dirty="0" err="1" smtClean="0"/>
              <a:t>Госэкспертиза</a:t>
            </a:r>
            <a:r>
              <a:rPr lang="ru-RU" baseline="0" dirty="0" smtClean="0"/>
              <a:t>»». Таким образом мы исключаем двойной ввод данных о проекте строительства в двух системах (ГИС «Стройкомплекс РТ» и АС «</a:t>
            </a:r>
            <a:r>
              <a:rPr lang="ru-RU" baseline="0" dirty="0" err="1" smtClean="0"/>
              <a:t>Госэкспертиза</a:t>
            </a:r>
            <a:r>
              <a:rPr lang="ru-RU" baseline="0" dirty="0" smtClean="0"/>
              <a:t>»).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 автоматизированном режиме получать из АС «</a:t>
            </a:r>
            <a:r>
              <a:rPr lang="ru-RU" baseline="0" dirty="0" err="1" smtClean="0"/>
              <a:t>Госэкспертиза</a:t>
            </a:r>
            <a:r>
              <a:rPr lang="ru-RU" baseline="0" dirty="0" smtClean="0"/>
              <a:t>» в ГИС «Стройкомплекс РТ» замечания. Таким образом заказчики строительства и проектные организации в реальном времени смогут отслеживать состояние прохождения экспертизы.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 автоматизированном режиме получать заключения ГАУ «УГЭЦ РТ» и сопутствующую документацию с электронной подписью. Таким образом этап проектирования и экспертизы будет осуществляться полностью в электронном виде.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5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9543-EEAD-4FBF-A785-15ECB225AF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2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9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9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9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2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5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7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7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F23F-A96F-4CBF-8A27-F792A6F19708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12D2-B909-4048-B75B-46C4BDA99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93403"/>
            <a:ext cx="12192000" cy="2291711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17246" y="5224848"/>
            <a:ext cx="10113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информационная система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СТРОЙКОМПЛЕКС РЕСПУБЛИКИ ТАТАРСТАН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246" y="1553465"/>
            <a:ext cx="9431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3200" dirty="0"/>
              <a:t>Схема информационного взаимодействия с автоматизированной системой </a:t>
            </a:r>
            <a:r>
              <a:rPr lang="ru-RU" sz="3200" dirty="0" smtClean="0"/>
              <a:t>«ГОСЭКСПЕРТИЗА»</a:t>
            </a:r>
          </a:p>
          <a:p>
            <a:pPr algn="ctr"/>
            <a:r>
              <a:rPr lang="ru-RU" sz="3200" dirty="0" smtClean="0"/>
              <a:t>ГАУ </a:t>
            </a:r>
            <a:r>
              <a:rPr lang="ru-RU" sz="3200" dirty="0"/>
              <a:t>"УГЭЦ РТ" </a:t>
            </a:r>
          </a:p>
        </p:txBody>
      </p:sp>
    </p:spTree>
    <p:extLst>
      <p:ext uri="{BB962C8B-B14F-4D97-AF65-F5344CB8AC3E}">
        <p14:creationId xmlns:p14="http://schemas.microsoft.com/office/powerpoint/2010/main" val="26608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8567517" y="3108440"/>
            <a:ext cx="3169374" cy="541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36" b="16103"/>
          <a:stretch/>
        </p:blipFill>
        <p:spPr>
          <a:xfrm>
            <a:off x="0" y="13644"/>
            <a:ext cx="12192000" cy="29069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4"/>
            <a:ext cx="12192000" cy="2916522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50677" y="1237695"/>
            <a:ext cx="1399641" cy="1399641"/>
            <a:chOff x="927770" y="202500"/>
            <a:chExt cx="2049214" cy="2049214"/>
          </a:xfrm>
        </p:grpSpPr>
        <p:sp>
          <p:nvSpPr>
            <p:cNvPr id="11" name="Овал 10"/>
            <p:cNvSpPr/>
            <p:nvPr/>
          </p:nvSpPr>
          <p:spPr>
            <a:xfrm>
              <a:off x="927770" y="202500"/>
              <a:ext cx="2049214" cy="2049214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553662" y="775814"/>
              <a:ext cx="797430" cy="902587"/>
              <a:chOff x="2119313" y="6010275"/>
              <a:chExt cx="577850" cy="654051"/>
            </a:xfrm>
            <a:solidFill>
              <a:schemeClr val="bg1"/>
            </a:solidFill>
          </p:grpSpPr>
          <p:sp>
            <p:nvSpPr>
              <p:cNvPr id="48" name="Freeform 929"/>
              <p:cNvSpPr>
                <a:spLocks noEditPoints="1"/>
              </p:cNvSpPr>
              <p:nvPr/>
            </p:nvSpPr>
            <p:spPr bwMode="auto">
              <a:xfrm>
                <a:off x="2243138" y="6134100"/>
                <a:ext cx="338138" cy="393700"/>
              </a:xfrm>
              <a:custGeom>
                <a:avLst/>
                <a:gdLst/>
                <a:ahLst/>
                <a:cxnLst>
                  <a:cxn ang="0">
                    <a:pos x="180" y="24"/>
                  </a:cxn>
                  <a:cxn ang="0">
                    <a:pos x="117" y="48"/>
                  </a:cxn>
                  <a:cxn ang="0">
                    <a:pos x="67" y="89"/>
                  </a:cxn>
                  <a:cxn ang="0">
                    <a:pos x="34" y="145"/>
                  </a:cxn>
                  <a:cxn ang="0">
                    <a:pos x="22" y="212"/>
                  </a:cxn>
                  <a:cxn ang="0">
                    <a:pos x="31" y="272"/>
                  </a:cxn>
                  <a:cxn ang="0">
                    <a:pos x="59" y="326"/>
                  </a:cxn>
                  <a:cxn ang="0">
                    <a:pos x="79" y="350"/>
                  </a:cxn>
                  <a:cxn ang="0">
                    <a:pos x="97" y="380"/>
                  </a:cxn>
                  <a:cxn ang="0">
                    <a:pos x="118" y="442"/>
                  </a:cxn>
                  <a:cxn ang="0">
                    <a:pos x="304" y="475"/>
                  </a:cxn>
                  <a:cxn ang="0">
                    <a:pos x="316" y="410"/>
                  </a:cxn>
                  <a:cxn ang="0">
                    <a:pos x="346" y="350"/>
                  </a:cxn>
                  <a:cxn ang="0">
                    <a:pos x="348" y="349"/>
                  </a:cxn>
                  <a:cxn ang="0">
                    <a:pos x="383" y="300"/>
                  </a:cxn>
                  <a:cxn ang="0">
                    <a:pos x="402" y="243"/>
                  </a:cxn>
                  <a:cxn ang="0">
                    <a:pos x="401" y="178"/>
                  </a:cxn>
                  <a:cxn ang="0">
                    <a:pos x="378" y="116"/>
                  </a:cxn>
                  <a:cxn ang="0">
                    <a:pos x="336" y="66"/>
                  </a:cxn>
                  <a:cxn ang="0">
                    <a:pos x="280" y="33"/>
                  </a:cxn>
                  <a:cxn ang="0">
                    <a:pos x="214" y="21"/>
                  </a:cxn>
                  <a:cxn ang="0">
                    <a:pos x="252" y="4"/>
                  </a:cxn>
                  <a:cxn ang="0">
                    <a:pos x="320" y="29"/>
                  </a:cxn>
                  <a:cxn ang="0">
                    <a:pos x="375" y="76"/>
                  </a:cxn>
                  <a:cxn ang="0">
                    <a:pos x="413" y="139"/>
                  </a:cxn>
                  <a:cxn ang="0">
                    <a:pos x="426" y="212"/>
                  </a:cxn>
                  <a:cxn ang="0">
                    <a:pos x="416" y="278"/>
                  </a:cxn>
                  <a:cxn ang="0">
                    <a:pos x="385" y="338"/>
                  </a:cxn>
                  <a:cxn ang="0">
                    <a:pos x="347" y="392"/>
                  </a:cxn>
                  <a:cxn ang="0">
                    <a:pos x="328" y="454"/>
                  </a:cxn>
                  <a:cxn ang="0">
                    <a:pos x="326" y="497"/>
                  </a:cxn>
                  <a:cxn ang="0">
                    <a:pos x="100" y="486"/>
                  </a:cxn>
                  <a:cxn ang="0">
                    <a:pos x="90" y="423"/>
                  </a:cxn>
                  <a:cxn ang="0">
                    <a:pos x="63" y="363"/>
                  </a:cxn>
                  <a:cxn ang="0">
                    <a:pos x="23" y="309"/>
                  </a:cxn>
                  <a:cxn ang="0">
                    <a:pos x="2" y="247"/>
                  </a:cxn>
                  <a:cxn ang="0">
                    <a:pos x="4" y="174"/>
                  </a:cxn>
                  <a:cxn ang="0">
                    <a:pos x="30" y="106"/>
                  </a:cxn>
                  <a:cxn ang="0">
                    <a:pos x="76" y="51"/>
                  </a:cxn>
                  <a:cxn ang="0">
                    <a:pos x="139" y="13"/>
                  </a:cxn>
                  <a:cxn ang="0">
                    <a:pos x="214" y="0"/>
                  </a:cxn>
                </a:cxnLst>
                <a:rect l="0" t="0" r="r" b="b"/>
                <a:pathLst>
                  <a:path w="426" h="497">
                    <a:moveTo>
                      <a:pt x="214" y="21"/>
                    </a:moveTo>
                    <a:lnTo>
                      <a:pt x="180" y="24"/>
                    </a:lnTo>
                    <a:lnTo>
                      <a:pt x="147" y="33"/>
                    </a:lnTo>
                    <a:lnTo>
                      <a:pt x="117" y="48"/>
                    </a:lnTo>
                    <a:lnTo>
                      <a:pt x="90" y="66"/>
                    </a:lnTo>
                    <a:lnTo>
                      <a:pt x="67" y="89"/>
                    </a:lnTo>
                    <a:lnTo>
                      <a:pt x="49" y="116"/>
                    </a:lnTo>
                    <a:lnTo>
                      <a:pt x="34" y="145"/>
                    </a:lnTo>
                    <a:lnTo>
                      <a:pt x="26" y="178"/>
                    </a:lnTo>
                    <a:lnTo>
                      <a:pt x="22" y="212"/>
                    </a:lnTo>
                    <a:lnTo>
                      <a:pt x="24" y="243"/>
                    </a:lnTo>
                    <a:lnTo>
                      <a:pt x="31" y="272"/>
                    </a:lnTo>
                    <a:lnTo>
                      <a:pt x="43" y="300"/>
                    </a:lnTo>
                    <a:lnTo>
                      <a:pt x="59" y="326"/>
                    </a:lnTo>
                    <a:lnTo>
                      <a:pt x="78" y="349"/>
                    </a:lnTo>
                    <a:lnTo>
                      <a:pt x="79" y="350"/>
                    </a:lnTo>
                    <a:lnTo>
                      <a:pt x="81" y="350"/>
                    </a:lnTo>
                    <a:lnTo>
                      <a:pt x="97" y="380"/>
                    </a:lnTo>
                    <a:lnTo>
                      <a:pt x="110" y="410"/>
                    </a:lnTo>
                    <a:lnTo>
                      <a:pt x="118" y="442"/>
                    </a:lnTo>
                    <a:lnTo>
                      <a:pt x="122" y="475"/>
                    </a:lnTo>
                    <a:lnTo>
                      <a:pt x="304" y="475"/>
                    </a:lnTo>
                    <a:lnTo>
                      <a:pt x="308" y="442"/>
                    </a:lnTo>
                    <a:lnTo>
                      <a:pt x="316" y="410"/>
                    </a:lnTo>
                    <a:lnTo>
                      <a:pt x="329" y="380"/>
                    </a:lnTo>
                    <a:lnTo>
                      <a:pt x="346" y="350"/>
                    </a:lnTo>
                    <a:lnTo>
                      <a:pt x="347" y="350"/>
                    </a:lnTo>
                    <a:lnTo>
                      <a:pt x="348" y="349"/>
                    </a:lnTo>
                    <a:lnTo>
                      <a:pt x="368" y="326"/>
                    </a:lnTo>
                    <a:lnTo>
                      <a:pt x="383" y="300"/>
                    </a:lnTo>
                    <a:lnTo>
                      <a:pt x="395" y="272"/>
                    </a:lnTo>
                    <a:lnTo>
                      <a:pt x="402" y="243"/>
                    </a:lnTo>
                    <a:lnTo>
                      <a:pt x="404" y="212"/>
                    </a:lnTo>
                    <a:lnTo>
                      <a:pt x="401" y="178"/>
                    </a:lnTo>
                    <a:lnTo>
                      <a:pt x="392" y="145"/>
                    </a:lnTo>
                    <a:lnTo>
                      <a:pt x="378" y="116"/>
                    </a:lnTo>
                    <a:lnTo>
                      <a:pt x="359" y="89"/>
                    </a:lnTo>
                    <a:lnTo>
                      <a:pt x="336" y="66"/>
                    </a:lnTo>
                    <a:lnTo>
                      <a:pt x="309" y="48"/>
                    </a:lnTo>
                    <a:lnTo>
                      <a:pt x="280" y="33"/>
                    </a:lnTo>
                    <a:lnTo>
                      <a:pt x="248" y="24"/>
                    </a:lnTo>
                    <a:lnTo>
                      <a:pt x="214" y="21"/>
                    </a:lnTo>
                    <a:close/>
                    <a:moveTo>
                      <a:pt x="214" y="0"/>
                    </a:moveTo>
                    <a:lnTo>
                      <a:pt x="252" y="4"/>
                    </a:lnTo>
                    <a:lnTo>
                      <a:pt x="287" y="13"/>
                    </a:lnTo>
                    <a:lnTo>
                      <a:pt x="320" y="29"/>
                    </a:lnTo>
                    <a:lnTo>
                      <a:pt x="350" y="51"/>
                    </a:lnTo>
                    <a:lnTo>
                      <a:pt x="375" y="76"/>
                    </a:lnTo>
                    <a:lnTo>
                      <a:pt x="397" y="106"/>
                    </a:lnTo>
                    <a:lnTo>
                      <a:pt x="413" y="139"/>
                    </a:lnTo>
                    <a:lnTo>
                      <a:pt x="423" y="174"/>
                    </a:lnTo>
                    <a:lnTo>
                      <a:pt x="426" y="212"/>
                    </a:lnTo>
                    <a:lnTo>
                      <a:pt x="424" y="247"/>
                    </a:lnTo>
                    <a:lnTo>
                      <a:pt x="416" y="278"/>
                    </a:lnTo>
                    <a:lnTo>
                      <a:pt x="403" y="309"/>
                    </a:lnTo>
                    <a:lnTo>
                      <a:pt x="385" y="338"/>
                    </a:lnTo>
                    <a:lnTo>
                      <a:pt x="363" y="363"/>
                    </a:lnTo>
                    <a:lnTo>
                      <a:pt x="347" y="392"/>
                    </a:lnTo>
                    <a:lnTo>
                      <a:pt x="336" y="423"/>
                    </a:lnTo>
                    <a:lnTo>
                      <a:pt x="328" y="454"/>
                    </a:lnTo>
                    <a:lnTo>
                      <a:pt x="326" y="486"/>
                    </a:lnTo>
                    <a:lnTo>
                      <a:pt x="326" y="497"/>
                    </a:lnTo>
                    <a:lnTo>
                      <a:pt x="100" y="497"/>
                    </a:lnTo>
                    <a:lnTo>
                      <a:pt x="100" y="486"/>
                    </a:lnTo>
                    <a:lnTo>
                      <a:pt x="98" y="454"/>
                    </a:lnTo>
                    <a:lnTo>
                      <a:pt x="90" y="423"/>
                    </a:lnTo>
                    <a:lnTo>
                      <a:pt x="79" y="392"/>
                    </a:lnTo>
                    <a:lnTo>
                      <a:pt x="63" y="363"/>
                    </a:lnTo>
                    <a:lnTo>
                      <a:pt x="41" y="338"/>
                    </a:lnTo>
                    <a:lnTo>
                      <a:pt x="23" y="309"/>
                    </a:lnTo>
                    <a:lnTo>
                      <a:pt x="10" y="278"/>
                    </a:lnTo>
                    <a:lnTo>
                      <a:pt x="2" y="247"/>
                    </a:lnTo>
                    <a:lnTo>
                      <a:pt x="0" y="212"/>
                    </a:lnTo>
                    <a:lnTo>
                      <a:pt x="4" y="174"/>
                    </a:lnTo>
                    <a:lnTo>
                      <a:pt x="13" y="139"/>
                    </a:lnTo>
                    <a:lnTo>
                      <a:pt x="30" y="106"/>
                    </a:lnTo>
                    <a:lnTo>
                      <a:pt x="51" y="76"/>
                    </a:lnTo>
                    <a:lnTo>
                      <a:pt x="76" y="51"/>
                    </a:lnTo>
                    <a:lnTo>
                      <a:pt x="106" y="29"/>
                    </a:lnTo>
                    <a:lnTo>
                      <a:pt x="139" y="13"/>
                    </a:lnTo>
                    <a:lnTo>
                      <a:pt x="175" y="4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930"/>
              <p:cNvSpPr>
                <a:spLocks/>
              </p:cNvSpPr>
              <p:nvPr/>
            </p:nvSpPr>
            <p:spPr bwMode="auto">
              <a:xfrm>
                <a:off x="2322513" y="6519863"/>
                <a:ext cx="179388" cy="144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2" y="8"/>
                  </a:cxn>
                  <a:cxn ang="0">
                    <a:pos x="22" y="103"/>
                  </a:cxn>
                  <a:cxn ang="0">
                    <a:pos x="26" y="121"/>
                  </a:cxn>
                  <a:cxn ang="0">
                    <a:pos x="33" y="138"/>
                  </a:cxn>
                  <a:cxn ang="0">
                    <a:pos x="45" y="151"/>
                  </a:cxn>
                  <a:cxn ang="0">
                    <a:pos x="61" y="159"/>
                  </a:cxn>
                  <a:cxn ang="0">
                    <a:pos x="78" y="162"/>
                  </a:cxn>
                  <a:cxn ang="0">
                    <a:pos x="149" y="162"/>
                  </a:cxn>
                  <a:cxn ang="0">
                    <a:pos x="166" y="159"/>
                  </a:cxn>
                  <a:cxn ang="0">
                    <a:pos x="181" y="151"/>
                  </a:cxn>
                  <a:cxn ang="0">
                    <a:pos x="193" y="138"/>
                  </a:cxn>
                  <a:cxn ang="0">
                    <a:pos x="201" y="121"/>
                  </a:cxn>
                  <a:cxn ang="0">
                    <a:pos x="204" y="103"/>
                  </a:cxn>
                  <a:cxn ang="0">
                    <a:pos x="204" y="8"/>
                  </a:cxn>
                  <a:cxn ang="0">
                    <a:pos x="206" y="5"/>
                  </a:cxn>
                  <a:cxn ang="0">
                    <a:pos x="208" y="3"/>
                  </a:cxn>
                  <a:cxn ang="0">
                    <a:pos x="212" y="0"/>
                  </a:cxn>
                  <a:cxn ang="0">
                    <a:pos x="218" y="0"/>
                  </a:cxn>
                  <a:cxn ang="0">
                    <a:pos x="221" y="3"/>
                  </a:cxn>
                  <a:cxn ang="0">
                    <a:pos x="224" y="5"/>
                  </a:cxn>
                  <a:cxn ang="0">
                    <a:pos x="226" y="11"/>
                  </a:cxn>
                  <a:cxn ang="0">
                    <a:pos x="226" y="103"/>
                  </a:cxn>
                  <a:cxn ang="0">
                    <a:pos x="223" y="125"/>
                  </a:cxn>
                  <a:cxn ang="0">
                    <a:pos x="215" y="143"/>
                  </a:cxn>
                  <a:cxn ang="0">
                    <a:pos x="203" y="160"/>
                  </a:cxn>
                  <a:cxn ang="0">
                    <a:pos x="187" y="173"/>
                  </a:cxn>
                  <a:cxn ang="0">
                    <a:pos x="169" y="181"/>
                  </a:cxn>
                  <a:cxn ang="0">
                    <a:pos x="149" y="184"/>
                  </a:cxn>
                  <a:cxn ang="0">
                    <a:pos x="78" y="184"/>
                  </a:cxn>
                  <a:cxn ang="0">
                    <a:pos x="58" y="181"/>
                  </a:cxn>
                  <a:cxn ang="0">
                    <a:pos x="39" y="173"/>
                  </a:cxn>
                  <a:cxn ang="0">
                    <a:pos x="23" y="160"/>
                  </a:cxn>
                  <a:cxn ang="0">
                    <a:pos x="11" y="143"/>
                  </a:cxn>
                  <a:cxn ang="0">
                    <a:pos x="4" y="125"/>
                  </a:cxn>
                  <a:cxn ang="0">
                    <a:pos x="0" y="103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0"/>
                  </a:cxn>
                </a:cxnLst>
                <a:rect l="0" t="0" r="r" b="b"/>
                <a:pathLst>
                  <a:path w="226" h="184">
                    <a:moveTo>
                      <a:pt x="8" y="0"/>
                    </a:moveTo>
                    <a:lnTo>
                      <a:pt x="15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103"/>
                    </a:lnTo>
                    <a:lnTo>
                      <a:pt x="26" y="121"/>
                    </a:lnTo>
                    <a:lnTo>
                      <a:pt x="33" y="138"/>
                    </a:lnTo>
                    <a:lnTo>
                      <a:pt x="45" y="151"/>
                    </a:lnTo>
                    <a:lnTo>
                      <a:pt x="61" y="159"/>
                    </a:lnTo>
                    <a:lnTo>
                      <a:pt x="78" y="162"/>
                    </a:lnTo>
                    <a:lnTo>
                      <a:pt x="149" y="162"/>
                    </a:lnTo>
                    <a:lnTo>
                      <a:pt x="166" y="159"/>
                    </a:lnTo>
                    <a:lnTo>
                      <a:pt x="181" y="151"/>
                    </a:lnTo>
                    <a:lnTo>
                      <a:pt x="193" y="138"/>
                    </a:lnTo>
                    <a:lnTo>
                      <a:pt x="201" y="121"/>
                    </a:lnTo>
                    <a:lnTo>
                      <a:pt x="204" y="103"/>
                    </a:lnTo>
                    <a:lnTo>
                      <a:pt x="204" y="8"/>
                    </a:lnTo>
                    <a:lnTo>
                      <a:pt x="206" y="5"/>
                    </a:lnTo>
                    <a:lnTo>
                      <a:pt x="208" y="3"/>
                    </a:lnTo>
                    <a:lnTo>
                      <a:pt x="212" y="0"/>
                    </a:lnTo>
                    <a:lnTo>
                      <a:pt x="218" y="0"/>
                    </a:lnTo>
                    <a:lnTo>
                      <a:pt x="221" y="3"/>
                    </a:lnTo>
                    <a:lnTo>
                      <a:pt x="224" y="5"/>
                    </a:lnTo>
                    <a:lnTo>
                      <a:pt x="226" y="11"/>
                    </a:lnTo>
                    <a:lnTo>
                      <a:pt x="226" y="103"/>
                    </a:lnTo>
                    <a:lnTo>
                      <a:pt x="223" y="125"/>
                    </a:lnTo>
                    <a:lnTo>
                      <a:pt x="215" y="143"/>
                    </a:lnTo>
                    <a:lnTo>
                      <a:pt x="203" y="160"/>
                    </a:lnTo>
                    <a:lnTo>
                      <a:pt x="187" y="173"/>
                    </a:lnTo>
                    <a:lnTo>
                      <a:pt x="169" y="181"/>
                    </a:lnTo>
                    <a:lnTo>
                      <a:pt x="149" y="184"/>
                    </a:lnTo>
                    <a:lnTo>
                      <a:pt x="78" y="184"/>
                    </a:lnTo>
                    <a:lnTo>
                      <a:pt x="58" y="181"/>
                    </a:lnTo>
                    <a:lnTo>
                      <a:pt x="39" y="173"/>
                    </a:lnTo>
                    <a:lnTo>
                      <a:pt x="23" y="160"/>
                    </a:lnTo>
                    <a:lnTo>
                      <a:pt x="11" y="143"/>
                    </a:lnTo>
                    <a:lnTo>
                      <a:pt x="4" y="125"/>
                    </a:lnTo>
                    <a:lnTo>
                      <a:pt x="0" y="103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931"/>
              <p:cNvSpPr>
                <a:spLocks/>
              </p:cNvSpPr>
              <p:nvPr/>
            </p:nvSpPr>
            <p:spPr bwMode="auto">
              <a:xfrm>
                <a:off x="2366963" y="6269038"/>
                <a:ext cx="90488" cy="257175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4" y="20"/>
                  </a:cxn>
                  <a:cxn ang="0">
                    <a:pos x="88" y="37"/>
                  </a:cxn>
                  <a:cxn ang="0">
                    <a:pos x="51" y="47"/>
                  </a:cxn>
                  <a:cxn ang="0">
                    <a:pos x="23" y="57"/>
                  </a:cxn>
                  <a:cxn ang="0">
                    <a:pos x="51" y="67"/>
                  </a:cxn>
                  <a:cxn ang="0">
                    <a:pos x="88" y="76"/>
                  </a:cxn>
                  <a:cxn ang="0">
                    <a:pos x="114" y="94"/>
                  </a:cxn>
                  <a:cxn ang="0">
                    <a:pos x="108" y="119"/>
                  </a:cxn>
                  <a:cxn ang="0">
                    <a:pos x="75" y="133"/>
                  </a:cxn>
                  <a:cxn ang="0">
                    <a:pos x="40" y="142"/>
                  </a:cxn>
                  <a:cxn ang="0">
                    <a:pos x="30" y="153"/>
                  </a:cxn>
                  <a:cxn ang="0">
                    <a:pos x="61" y="161"/>
                  </a:cxn>
                  <a:cxn ang="0">
                    <a:pos x="99" y="174"/>
                  </a:cxn>
                  <a:cxn ang="0">
                    <a:pos x="116" y="194"/>
                  </a:cxn>
                  <a:cxn ang="0">
                    <a:pos x="99" y="216"/>
                  </a:cxn>
                  <a:cxn ang="0">
                    <a:pos x="61" y="229"/>
                  </a:cxn>
                  <a:cxn ang="0">
                    <a:pos x="29" y="237"/>
                  </a:cxn>
                  <a:cxn ang="0">
                    <a:pos x="39" y="248"/>
                  </a:cxn>
                  <a:cxn ang="0">
                    <a:pos x="75" y="257"/>
                  </a:cxn>
                  <a:cxn ang="0">
                    <a:pos x="108" y="273"/>
                  </a:cxn>
                  <a:cxn ang="0">
                    <a:pos x="114" y="297"/>
                  </a:cxn>
                  <a:cxn ang="0">
                    <a:pos x="88" y="314"/>
                  </a:cxn>
                  <a:cxn ang="0">
                    <a:pos x="58" y="322"/>
                  </a:cxn>
                  <a:cxn ang="0">
                    <a:pos x="45" y="318"/>
                  </a:cxn>
                  <a:cxn ang="0">
                    <a:pos x="47" y="304"/>
                  </a:cxn>
                  <a:cxn ang="0">
                    <a:pos x="65" y="298"/>
                  </a:cxn>
                  <a:cxn ang="0">
                    <a:pos x="93" y="288"/>
                  </a:cxn>
                  <a:cxn ang="0">
                    <a:pos x="65" y="278"/>
                  </a:cxn>
                  <a:cxn ang="0">
                    <a:pos x="28" y="268"/>
                  </a:cxn>
                  <a:cxn ang="0">
                    <a:pos x="3" y="251"/>
                  </a:cxn>
                  <a:cxn ang="0">
                    <a:pos x="3" y="232"/>
                  </a:cxn>
                  <a:cxn ang="0">
                    <a:pos x="29" y="214"/>
                  </a:cxn>
                  <a:cxn ang="0">
                    <a:pos x="76" y="201"/>
                  </a:cxn>
                  <a:cxn ang="0">
                    <a:pos x="86" y="191"/>
                  </a:cxn>
                  <a:cxn ang="0">
                    <a:pos x="55" y="182"/>
                  </a:cxn>
                  <a:cxn ang="0">
                    <a:pos x="8" y="165"/>
                  </a:cxn>
                  <a:cxn ang="0">
                    <a:pos x="3" y="139"/>
                  </a:cxn>
                  <a:cxn ang="0">
                    <a:pos x="29" y="122"/>
                  </a:cxn>
                  <a:cxn ang="0">
                    <a:pos x="76" y="110"/>
                  </a:cxn>
                  <a:cxn ang="0">
                    <a:pos x="86" y="99"/>
                  </a:cxn>
                  <a:cxn ang="0">
                    <a:pos x="55" y="90"/>
                  </a:cxn>
                  <a:cxn ang="0">
                    <a:pos x="17" y="79"/>
                  </a:cxn>
                  <a:cxn ang="0">
                    <a:pos x="0" y="57"/>
                  </a:cxn>
                  <a:cxn ang="0">
                    <a:pos x="17" y="35"/>
                  </a:cxn>
                  <a:cxn ang="0">
                    <a:pos x="55" y="23"/>
                  </a:cxn>
                  <a:cxn ang="0">
                    <a:pos x="88" y="14"/>
                  </a:cxn>
                  <a:cxn ang="0">
                    <a:pos x="98" y="3"/>
                  </a:cxn>
                </a:cxnLst>
                <a:rect l="0" t="0" r="r" b="b"/>
                <a:pathLst>
                  <a:path w="116" h="322">
                    <a:moveTo>
                      <a:pt x="105" y="0"/>
                    </a:moveTo>
                    <a:lnTo>
                      <a:pt x="111" y="2"/>
                    </a:lnTo>
                    <a:lnTo>
                      <a:pt x="114" y="4"/>
                    </a:lnTo>
                    <a:lnTo>
                      <a:pt x="116" y="7"/>
                    </a:lnTo>
                    <a:lnTo>
                      <a:pt x="116" y="11"/>
                    </a:lnTo>
                    <a:lnTo>
                      <a:pt x="114" y="20"/>
                    </a:lnTo>
                    <a:lnTo>
                      <a:pt x="108" y="26"/>
                    </a:lnTo>
                    <a:lnTo>
                      <a:pt x="99" y="33"/>
                    </a:lnTo>
                    <a:lnTo>
                      <a:pt x="88" y="37"/>
                    </a:lnTo>
                    <a:lnTo>
                      <a:pt x="75" y="42"/>
                    </a:lnTo>
                    <a:lnTo>
                      <a:pt x="61" y="45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30" y="54"/>
                    </a:lnTo>
                    <a:lnTo>
                      <a:pt x="23" y="57"/>
                    </a:lnTo>
                    <a:lnTo>
                      <a:pt x="30" y="60"/>
                    </a:lnTo>
                    <a:lnTo>
                      <a:pt x="40" y="64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75" y="72"/>
                    </a:lnTo>
                    <a:lnTo>
                      <a:pt x="88" y="76"/>
                    </a:lnTo>
                    <a:lnTo>
                      <a:pt x="99" y="81"/>
                    </a:lnTo>
                    <a:lnTo>
                      <a:pt x="108" y="87"/>
                    </a:lnTo>
                    <a:lnTo>
                      <a:pt x="114" y="94"/>
                    </a:lnTo>
                    <a:lnTo>
                      <a:pt x="116" y="103"/>
                    </a:lnTo>
                    <a:lnTo>
                      <a:pt x="114" y="112"/>
                    </a:lnTo>
                    <a:lnTo>
                      <a:pt x="108" y="119"/>
                    </a:lnTo>
                    <a:lnTo>
                      <a:pt x="99" y="125"/>
                    </a:lnTo>
                    <a:lnTo>
                      <a:pt x="88" y="130"/>
                    </a:lnTo>
                    <a:lnTo>
                      <a:pt x="75" y="133"/>
                    </a:lnTo>
                    <a:lnTo>
                      <a:pt x="61" y="136"/>
                    </a:lnTo>
                    <a:lnTo>
                      <a:pt x="51" y="138"/>
                    </a:lnTo>
                    <a:lnTo>
                      <a:pt x="40" y="142"/>
                    </a:lnTo>
                    <a:lnTo>
                      <a:pt x="30" y="145"/>
                    </a:lnTo>
                    <a:lnTo>
                      <a:pt x="23" y="148"/>
                    </a:lnTo>
                    <a:lnTo>
                      <a:pt x="30" y="153"/>
                    </a:lnTo>
                    <a:lnTo>
                      <a:pt x="40" y="156"/>
                    </a:lnTo>
                    <a:lnTo>
                      <a:pt x="51" y="159"/>
                    </a:lnTo>
                    <a:lnTo>
                      <a:pt x="61" y="161"/>
                    </a:lnTo>
                    <a:lnTo>
                      <a:pt x="75" y="165"/>
                    </a:lnTo>
                    <a:lnTo>
                      <a:pt x="88" y="168"/>
                    </a:lnTo>
                    <a:lnTo>
                      <a:pt x="99" y="174"/>
                    </a:lnTo>
                    <a:lnTo>
                      <a:pt x="108" y="179"/>
                    </a:lnTo>
                    <a:lnTo>
                      <a:pt x="114" y="186"/>
                    </a:lnTo>
                    <a:lnTo>
                      <a:pt x="116" y="194"/>
                    </a:lnTo>
                    <a:lnTo>
                      <a:pt x="114" y="203"/>
                    </a:lnTo>
                    <a:lnTo>
                      <a:pt x="108" y="210"/>
                    </a:lnTo>
                    <a:lnTo>
                      <a:pt x="99" y="216"/>
                    </a:lnTo>
                    <a:lnTo>
                      <a:pt x="88" y="221"/>
                    </a:lnTo>
                    <a:lnTo>
                      <a:pt x="75" y="225"/>
                    </a:lnTo>
                    <a:lnTo>
                      <a:pt x="61" y="229"/>
                    </a:lnTo>
                    <a:lnTo>
                      <a:pt x="50" y="231"/>
                    </a:lnTo>
                    <a:lnTo>
                      <a:pt x="39" y="234"/>
                    </a:lnTo>
                    <a:lnTo>
                      <a:pt x="29" y="237"/>
                    </a:lnTo>
                    <a:lnTo>
                      <a:pt x="22" y="242"/>
                    </a:lnTo>
                    <a:lnTo>
                      <a:pt x="29" y="245"/>
                    </a:lnTo>
                    <a:lnTo>
                      <a:pt x="39" y="248"/>
                    </a:lnTo>
                    <a:lnTo>
                      <a:pt x="50" y="252"/>
                    </a:lnTo>
                    <a:lnTo>
                      <a:pt x="61" y="254"/>
                    </a:lnTo>
                    <a:lnTo>
                      <a:pt x="75" y="257"/>
                    </a:lnTo>
                    <a:lnTo>
                      <a:pt x="88" y="262"/>
                    </a:lnTo>
                    <a:lnTo>
                      <a:pt x="99" y="266"/>
                    </a:lnTo>
                    <a:lnTo>
                      <a:pt x="108" y="273"/>
                    </a:lnTo>
                    <a:lnTo>
                      <a:pt x="114" y="279"/>
                    </a:lnTo>
                    <a:lnTo>
                      <a:pt x="116" y="288"/>
                    </a:lnTo>
                    <a:lnTo>
                      <a:pt x="114" y="297"/>
                    </a:lnTo>
                    <a:lnTo>
                      <a:pt x="108" y="303"/>
                    </a:lnTo>
                    <a:lnTo>
                      <a:pt x="99" y="310"/>
                    </a:lnTo>
                    <a:lnTo>
                      <a:pt x="88" y="314"/>
                    </a:lnTo>
                    <a:lnTo>
                      <a:pt x="75" y="318"/>
                    </a:lnTo>
                    <a:lnTo>
                      <a:pt x="61" y="321"/>
                    </a:lnTo>
                    <a:lnTo>
                      <a:pt x="58" y="322"/>
                    </a:lnTo>
                    <a:lnTo>
                      <a:pt x="54" y="322"/>
                    </a:lnTo>
                    <a:lnTo>
                      <a:pt x="48" y="320"/>
                    </a:lnTo>
                    <a:lnTo>
                      <a:pt x="45" y="318"/>
                    </a:lnTo>
                    <a:lnTo>
                      <a:pt x="43" y="311"/>
                    </a:lnTo>
                    <a:lnTo>
                      <a:pt x="44" y="308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5" y="300"/>
                    </a:lnTo>
                    <a:lnTo>
                      <a:pt x="65" y="298"/>
                    </a:lnTo>
                    <a:lnTo>
                      <a:pt x="76" y="295"/>
                    </a:lnTo>
                    <a:lnTo>
                      <a:pt x="86" y="291"/>
                    </a:lnTo>
                    <a:lnTo>
                      <a:pt x="93" y="288"/>
                    </a:lnTo>
                    <a:lnTo>
                      <a:pt x="86" y="285"/>
                    </a:lnTo>
                    <a:lnTo>
                      <a:pt x="76" y="281"/>
                    </a:lnTo>
                    <a:lnTo>
                      <a:pt x="65" y="278"/>
                    </a:lnTo>
                    <a:lnTo>
                      <a:pt x="55" y="276"/>
                    </a:lnTo>
                    <a:lnTo>
                      <a:pt x="41" y="273"/>
                    </a:lnTo>
                    <a:lnTo>
                      <a:pt x="28" y="268"/>
                    </a:lnTo>
                    <a:lnTo>
                      <a:pt x="17" y="264"/>
                    </a:lnTo>
                    <a:lnTo>
                      <a:pt x="8" y="257"/>
                    </a:lnTo>
                    <a:lnTo>
                      <a:pt x="3" y="251"/>
                    </a:lnTo>
                    <a:lnTo>
                      <a:pt x="0" y="242"/>
                    </a:lnTo>
                    <a:lnTo>
                      <a:pt x="0" y="241"/>
                    </a:lnTo>
                    <a:lnTo>
                      <a:pt x="3" y="232"/>
                    </a:lnTo>
                    <a:lnTo>
                      <a:pt x="8" y="225"/>
                    </a:lnTo>
                    <a:lnTo>
                      <a:pt x="18" y="220"/>
                    </a:lnTo>
                    <a:lnTo>
                      <a:pt x="29" y="214"/>
                    </a:lnTo>
                    <a:lnTo>
                      <a:pt x="55" y="208"/>
                    </a:lnTo>
                    <a:lnTo>
                      <a:pt x="65" y="204"/>
                    </a:lnTo>
                    <a:lnTo>
                      <a:pt x="76" y="201"/>
                    </a:lnTo>
                    <a:lnTo>
                      <a:pt x="86" y="198"/>
                    </a:lnTo>
                    <a:lnTo>
                      <a:pt x="93" y="194"/>
                    </a:lnTo>
                    <a:lnTo>
                      <a:pt x="86" y="191"/>
                    </a:lnTo>
                    <a:lnTo>
                      <a:pt x="76" y="188"/>
                    </a:lnTo>
                    <a:lnTo>
                      <a:pt x="65" y="185"/>
                    </a:lnTo>
                    <a:lnTo>
                      <a:pt x="55" y="182"/>
                    </a:lnTo>
                    <a:lnTo>
                      <a:pt x="29" y="176"/>
                    </a:lnTo>
                    <a:lnTo>
                      <a:pt x="18" y="170"/>
                    </a:lnTo>
                    <a:lnTo>
                      <a:pt x="8" y="165"/>
                    </a:lnTo>
                    <a:lnTo>
                      <a:pt x="3" y="157"/>
                    </a:lnTo>
                    <a:lnTo>
                      <a:pt x="0" y="148"/>
                    </a:lnTo>
                    <a:lnTo>
                      <a:pt x="3" y="139"/>
                    </a:lnTo>
                    <a:lnTo>
                      <a:pt x="8" y="133"/>
                    </a:lnTo>
                    <a:lnTo>
                      <a:pt x="18" y="127"/>
                    </a:lnTo>
                    <a:lnTo>
                      <a:pt x="29" y="122"/>
                    </a:lnTo>
                    <a:lnTo>
                      <a:pt x="55" y="115"/>
                    </a:lnTo>
                    <a:lnTo>
                      <a:pt x="65" y="113"/>
                    </a:lnTo>
                    <a:lnTo>
                      <a:pt x="76" y="110"/>
                    </a:lnTo>
                    <a:lnTo>
                      <a:pt x="86" y="106"/>
                    </a:lnTo>
                    <a:lnTo>
                      <a:pt x="93" y="103"/>
                    </a:lnTo>
                    <a:lnTo>
                      <a:pt x="86" y="99"/>
                    </a:lnTo>
                    <a:lnTo>
                      <a:pt x="76" y="95"/>
                    </a:lnTo>
                    <a:lnTo>
                      <a:pt x="65" y="92"/>
                    </a:lnTo>
                    <a:lnTo>
                      <a:pt x="55" y="90"/>
                    </a:lnTo>
                    <a:lnTo>
                      <a:pt x="41" y="87"/>
                    </a:lnTo>
                    <a:lnTo>
                      <a:pt x="28" y="83"/>
                    </a:lnTo>
                    <a:lnTo>
                      <a:pt x="17" y="79"/>
                    </a:lnTo>
                    <a:lnTo>
                      <a:pt x="8" y="72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3" y="48"/>
                    </a:lnTo>
                    <a:lnTo>
                      <a:pt x="8" y="42"/>
                    </a:lnTo>
                    <a:lnTo>
                      <a:pt x="17" y="35"/>
                    </a:lnTo>
                    <a:lnTo>
                      <a:pt x="28" y="31"/>
                    </a:lnTo>
                    <a:lnTo>
                      <a:pt x="41" y="26"/>
                    </a:lnTo>
                    <a:lnTo>
                      <a:pt x="55" y="23"/>
                    </a:lnTo>
                    <a:lnTo>
                      <a:pt x="66" y="21"/>
                    </a:lnTo>
                    <a:lnTo>
                      <a:pt x="78" y="17"/>
                    </a:lnTo>
                    <a:lnTo>
                      <a:pt x="88" y="14"/>
                    </a:lnTo>
                    <a:lnTo>
                      <a:pt x="94" y="10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100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932"/>
              <p:cNvSpPr>
                <a:spLocks/>
              </p:cNvSpPr>
              <p:nvPr/>
            </p:nvSpPr>
            <p:spPr bwMode="auto">
              <a:xfrm>
                <a:off x="2327275" y="6600825"/>
                <a:ext cx="169863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7" y="0"/>
                  </a:cxn>
                  <a:cxn ang="0">
                    <a:pos x="210" y="2"/>
                  </a:cxn>
                  <a:cxn ang="0">
                    <a:pos x="212" y="4"/>
                  </a:cxn>
                  <a:cxn ang="0">
                    <a:pos x="214" y="11"/>
                  </a:cxn>
                  <a:cxn ang="0">
                    <a:pos x="213" y="14"/>
                  </a:cxn>
                  <a:cxn ang="0">
                    <a:pos x="212" y="16"/>
                  </a:cxn>
                  <a:cxn ang="0">
                    <a:pos x="210" y="18"/>
                  </a:cxn>
                  <a:cxn ang="0">
                    <a:pos x="207" y="21"/>
                  </a:cxn>
                  <a:cxn ang="0">
                    <a:pos x="8" y="21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214" h="21">
                    <a:moveTo>
                      <a:pt x="8" y="0"/>
                    </a:moveTo>
                    <a:lnTo>
                      <a:pt x="207" y="0"/>
                    </a:lnTo>
                    <a:lnTo>
                      <a:pt x="210" y="2"/>
                    </a:lnTo>
                    <a:lnTo>
                      <a:pt x="212" y="4"/>
                    </a:lnTo>
                    <a:lnTo>
                      <a:pt x="214" y="11"/>
                    </a:lnTo>
                    <a:lnTo>
                      <a:pt x="213" y="14"/>
                    </a:lnTo>
                    <a:lnTo>
                      <a:pt x="212" y="16"/>
                    </a:lnTo>
                    <a:lnTo>
                      <a:pt x="210" y="18"/>
                    </a:lnTo>
                    <a:lnTo>
                      <a:pt x="207" y="21"/>
                    </a:lnTo>
                    <a:lnTo>
                      <a:pt x="8" y="21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933"/>
              <p:cNvSpPr>
                <a:spLocks/>
              </p:cNvSpPr>
              <p:nvPr/>
            </p:nvSpPr>
            <p:spPr bwMode="auto">
              <a:xfrm>
                <a:off x="2325688" y="6557963"/>
                <a:ext cx="173038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0"/>
                  </a:cxn>
                  <a:cxn ang="0">
                    <a:pos x="214" y="2"/>
                  </a:cxn>
                  <a:cxn ang="0">
                    <a:pos x="216" y="4"/>
                  </a:cxn>
                  <a:cxn ang="0">
                    <a:pos x="219" y="7"/>
                  </a:cxn>
                  <a:cxn ang="0">
                    <a:pos x="219" y="14"/>
                  </a:cxn>
                  <a:cxn ang="0">
                    <a:pos x="216" y="17"/>
                  </a:cxn>
                  <a:cxn ang="0">
                    <a:pos x="214" y="19"/>
                  </a:cxn>
                  <a:cxn ang="0">
                    <a:pos x="208" y="22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19" h="22">
                    <a:moveTo>
                      <a:pt x="7" y="0"/>
                    </a:moveTo>
                    <a:lnTo>
                      <a:pt x="211" y="0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19" y="7"/>
                    </a:lnTo>
                    <a:lnTo>
                      <a:pt x="219" y="14"/>
                    </a:lnTo>
                    <a:lnTo>
                      <a:pt x="216" y="17"/>
                    </a:lnTo>
                    <a:lnTo>
                      <a:pt x="214" y="19"/>
                    </a:lnTo>
                    <a:lnTo>
                      <a:pt x="208" y="22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934"/>
              <p:cNvSpPr>
                <a:spLocks/>
              </p:cNvSpPr>
              <p:nvPr/>
            </p:nvSpPr>
            <p:spPr bwMode="auto">
              <a:xfrm>
                <a:off x="2119313" y="6289675"/>
                <a:ext cx="79375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1" y="0"/>
                  </a:cxn>
                  <a:cxn ang="0">
                    <a:pos x="95" y="2"/>
                  </a:cxn>
                  <a:cxn ang="0">
                    <a:pos x="97" y="4"/>
                  </a:cxn>
                  <a:cxn ang="0">
                    <a:pos x="99" y="8"/>
                  </a:cxn>
                  <a:cxn ang="0">
                    <a:pos x="99" y="14"/>
                  </a:cxn>
                  <a:cxn ang="0">
                    <a:pos x="97" y="18"/>
                  </a:cxn>
                  <a:cxn ang="0">
                    <a:pos x="95" y="20"/>
                  </a:cxn>
                  <a:cxn ang="0">
                    <a:pos x="88" y="22"/>
                  </a:cxn>
                  <a:cxn ang="0">
                    <a:pos x="11" y="22"/>
                  </a:cxn>
                  <a:cxn ang="0">
                    <a:pos x="7" y="21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99" h="22">
                    <a:moveTo>
                      <a:pt x="8" y="0"/>
                    </a:moveTo>
                    <a:lnTo>
                      <a:pt x="91" y="0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97" y="18"/>
                    </a:lnTo>
                    <a:lnTo>
                      <a:pt x="95" y="20"/>
                    </a:lnTo>
                    <a:lnTo>
                      <a:pt x="88" y="22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935"/>
              <p:cNvSpPr>
                <a:spLocks/>
              </p:cNvSpPr>
              <p:nvPr/>
            </p:nvSpPr>
            <p:spPr bwMode="auto">
              <a:xfrm>
                <a:off x="2400300" y="6010275"/>
                <a:ext cx="17463" cy="77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2" y="8"/>
                  </a:cxn>
                  <a:cxn ang="0">
                    <a:pos x="22" y="90"/>
                  </a:cxn>
                  <a:cxn ang="0">
                    <a:pos x="20" y="94"/>
                  </a:cxn>
                  <a:cxn ang="0">
                    <a:pos x="18" y="96"/>
                  </a:cxn>
                  <a:cxn ang="0">
                    <a:pos x="15" y="98"/>
                  </a:cxn>
                  <a:cxn ang="0">
                    <a:pos x="8" y="98"/>
                  </a:cxn>
                  <a:cxn ang="0">
                    <a:pos x="5" y="96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98">
                    <a:moveTo>
                      <a:pt x="8" y="0"/>
                    </a:moveTo>
                    <a:lnTo>
                      <a:pt x="15" y="0"/>
                    </a:lnTo>
                    <a:lnTo>
                      <a:pt x="18" y="2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90"/>
                    </a:lnTo>
                    <a:lnTo>
                      <a:pt x="20" y="94"/>
                    </a:lnTo>
                    <a:lnTo>
                      <a:pt x="18" y="96"/>
                    </a:lnTo>
                    <a:lnTo>
                      <a:pt x="15" y="98"/>
                    </a:lnTo>
                    <a:lnTo>
                      <a:pt x="8" y="98"/>
                    </a:lnTo>
                    <a:lnTo>
                      <a:pt x="5" y="96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936"/>
              <p:cNvSpPr>
                <a:spLocks/>
              </p:cNvSpPr>
              <p:nvPr/>
            </p:nvSpPr>
            <p:spPr bwMode="auto">
              <a:xfrm>
                <a:off x="2174875" y="6437313"/>
                <a:ext cx="60325" cy="603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70" y="1"/>
                  </a:cxn>
                  <a:cxn ang="0">
                    <a:pos x="73" y="3"/>
                  </a:cxn>
                  <a:cxn ang="0">
                    <a:pos x="75" y="7"/>
                  </a:cxn>
                  <a:cxn ang="0">
                    <a:pos x="76" y="10"/>
                  </a:cxn>
                  <a:cxn ang="0">
                    <a:pos x="76" y="12"/>
                  </a:cxn>
                  <a:cxn ang="0">
                    <a:pos x="75" y="15"/>
                  </a:cxn>
                  <a:cxn ang="0">
                    <a:pos x="73" y="19"/>
                  </a:cxn>
                  <a:cxn ang="0">
                    <a:pos x="17" y="75"/>
                  </a:cxn>
                  <a:cxn ang="0">
                    <a:pos x="14" y="76"/>
                  </a:cxn>
                  <a:cxn ang="0">
                    <a:pos x="8" y="76"/>
                  </a:cxn>
                  <a:cxn ang="0">
                    <a:pos x="6" y="75"/>
                  </a:cxn>
                  <a:cxn ang="0">
                    <a:pos x="4" y="73"/>
                  </a:cxn>
                  <a:cxn ang="0">
                    <a:pos x="2" y="69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58" y="3"/>
                  </a:cxn>
                  <a:cxn ang="0">
                    <a:pos x="61" y="1"/>
                  </a:cxn>
                  <a:cxn ang="0">
                    <a:pos x="64" y="0"/>
                  </a:cxn>
                </a:cxnLst>
                <a:rect l="0" t="0" r="r" b="b"/>
                <a:pathLst>
                  <a:path w="76" h="76">
                    <a:moveTo>
                      <a:pt x="64" y="0"/>
                    </a:moveTo>
                    <a:lnTo>
                      <a:pt x="66" y="0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5" y="7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3" y="19"/>
                    </a:lnTo>
                    <a:lnTo>
                      <a:pt x="17" y="75"/>
                    </a:lnTo>
                    <a:lnTo>
                      <a:pt x="14" y="76"/>
                    </a:lnTo>
                    <a:lnTo>
                      <a:pt x="8" y="76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58" y="3"/>
                    </a:lnTo>
                    <a:lnTo>
                      <a:pt x="61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937"/>
              <p:cNvSpPr>
                <a:spLocks/>
              </p:cNvSpPr>
              <p:nvPr/>
            </p:nvSpPr>
            <p:spPr bwMode="auto">
              <a:xfrm>
                <a:off x="2173288" y="6099175"/>
                <a:ext cx="60325" cy="603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19" y="4"/>
                  </a:cxn>
                  <a:cxn ang="0">
                    <a:pos x="73" y="58"/>
                  </a:cxn>
                  <a:cxn ang="0">
                    <a:pos x="75" y="61"/>
                  </a:cxn>
                  <a:cxn ang="0">
                    <a:pos x="76" y="64"/>
                  </a:cxn>
                  <a:cxn ang="0">
                    <a:pos x="76" y="66"/>
                  </a:cxn>
                  <a:cxn ang="0">
                    <a:pos x="75" y="70"/>
                  </a:cxn>
                  <a:cxn ang="0">
                    <a:pos x="73" y="73"/>
                  </a:cxn>
                  <a:cxn ang="0">
                    <a:pos x="71" y="75"/>
                  </a:cxn>
                  <a:cxn ang="0">
                    <a:pos x="67" y="76"/>
                  </a:cxn>
                  <a:cxn ang="0">
                    <a:pos x="62" y="76"/>
                  </a:cxn>
                  <a:cxn ang="0">
                    <a:pos x="60" y="75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4" y="4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76">
                    <a:moveTo>
                      <a:pt x="10" y="0"/>
                    </a:moveTo>
                    <a:lnTo>
                      <a:pt x="12" y="0"/>
                    </a:lnTo>
                    <a:lnTo>
                      <a:pt x="16" y="1"/>
                    </a:lnTo>
                    <a:lnTo>
                      <a:pt x="19" y="4"/>
                    </a:lnTo>
                    <a:lnTo>
                      <a:pt x="73" y="58"/>
                    </a:lnTo>
                    <a:lnTo>
                      <a:pt x="75" y="61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70"/>
                    </a:lnTo>
                    <a:lnTo>
                      <a:pt x="73" y="73"/>
                    </a:lnTo>
                    <a:lnTo>
                      <a:pt x="71" y="75"/>
                    </a:lnTo>
                    <a:lnTo>
                      <a:pt x="67" y="76"/>
                    </a:lnTo>
                    <a:lnTo>
                      <a:pt x="62" y="76"/>
                    </a:lnTo>
                    <a:lnTo>
                      <a:pt x="60" y="75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938"/>
              <p:cNvSpPr>
                <a:spLocks/>
              </p:cNvSpPr>
              <p:nvPr/>
            </p:nvSpPr>
            <p:spPr bwMode="auto">
              <a:xfrm>
                <a:off x="2619375" y="6289675"/>
                <a:ext cx="77788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0" y="0"/>
                  </a:cxn>
                  <a:cxn ang="0">
                    <a:pos x="94" y="2"/>
                  </a:cxn>
                  <a:cxn ang="0">
                    <a:pos x="96" y="4"/>
                  </a:cxn>
                  <a:cxn ang="0">
                    <a:pos x="98" y="8"/>
                  </a:cxn>
                  <a:cxn ang="0">
                    <a:pos x="98" y="14"/>
                  </a:cxn>
                  <a:cxn ang="0">
                    <a:pos x="96" y="18"/>
                  </a:cxn>
                  <a:cxn ang="0">
                    <a:pos x="94" y="20"/>
                  </a:cxn>
                  <a:cxn ang="0">
                    <a:pos x="87" y="22"/>
                  </a:cxn>
                  <a:cxn ang="0">
                    <a:pos x="11" y="22"/>
                  </a:cxn>
                  <a:cxn ang="0">
                    <a:pos x="5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98" h="22">
                    <a:moveTo>
                      <a:pt x="8" y="0"/>
                    </a:moveTo>
                    <a:lnTo>
                      <a:pt x="90" y="0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87" y="22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939"/>
              <p:cNvSpPr>
                <a:spLocks/>
              </p:cNvSpPr>
              <p:nvPr/>
            </p:nvSpPr>
            <p:spPr bwMode="auto">
              <a:xfrm>
                <a:off x="2582863" y="6437313"/>
                <a:ext cx="60325" cy="603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73" y="57"/>
                  </a:cxn>
                  <a:cxn ang="0">
                    <a:pos x="75" y="60"/>
                  </a:cxn>
                  <a:cxn ang="0">
                    <a:pos x="76" y="64"/>
                  </a:cxn>
                  <a:cxn ang="0">
                    <a:pos x="76" y="66"/>
                  </a:cxn>
                  <a:cxn ang="0">
                    <a:pos x="75" y="69"/>
                  </a:cxn>
                  <a:cxn ang="0">
                    <a:pos x="73" y="73"/>
                  </a:cxn>
                  <a:cxn ang="0">
                    <a:pos x="70" y="75"/>
                  </a:cxn>
                  <a:cxn ang="0">
                    <a:pos x="67" y="76"/>
                  </a:cxn>
                  <a:cxn ang="0">
                    <a:pos x="62" y="76"/>
                  </a:cxn>
                  <a:cxn ang="0">
                    <a:pos x="59" y="75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76">
                    <a:moveTo>
                      <a:pt x="10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73" y="57"/>
                    </a:lnTo>
                    <a:lnTo>
                      <a:pt x="75" y="60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9"/>
                    </a:lnTo>
                    <a:lnTo>
                      <a:pt x="73" y="73"/>
                    </a:lnTo>
                    <a:lnTo>
                      <a:pt x="70" y="75"/>
                    </a:lnTo>
                    <a:lnTo>
                      <a:pt x="67" y="76"/>
                    </a:lnTo>
                    <a:lnTo>
                      <a:pt x="62" y="76"/>
                    </a:lnTo>
                    <a:lnTo>
                      <a:pt x="59" y="75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940"/>
              <p:cNvSpPr>
                <a:spLocks/>
              </p:cNvSpPr>
              <p:nvPr/>
            </p:nvSpPr>
            <p:spPr bwMode="auto">
              <a:xfrm>
                <a:off x="2584450" y="6099175"/>
                <a:ext cx="60325" cy="603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70" y="1"/>
                  </a:cxn>
                  <a:cxn ang="0">
                    <a:pos x="73" y="4"/>
                  </a:cxn>
                  <a:cxn ang="0">
                    <a:pos x="75" y="7"/>
                  </a:cxn>
                  <a:cxn ang="0">
                    <a:pos x="76" y="10"/>
                  </a:cxn>
                  <a:cxn ang="0">
                    <a:pos x="76" y="12"/>
                  </a:cxn>
                  <a:cxn ang="0">
                    <a:pos x="75" y="16"/>
                  </a:cxn>
                  <a:cxn ang="0">
                    <a:pos x="73" y="19"/>
                  </a:cxn>
                  <a:cxn ang="0">
                    <a:pos x="17" y="75"/>
                  </a:cxn>
                  <a:cxn ang="0">
                    <a:pos x="13" y="76"/>
                  </a:cxn>
                  <a:cxn ang="0">
                    <a:pos x="8" y="76"/>
                  </a:cxn>
                  <a:cxn ang="0">
                    <a:pos x="6" y="75"/>
                  </a:cxn>
                  <a:cxn ang="0">
                    <a:pos x="4" y="73"/>
                  </a:cxn>
                  <a:cxn ang="0">
                    <a:pos x="1" y="70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1" y="61"/>
                  </a:cxn>
                  <a:cxn ang="0">
                    <a:pos x="4" y="58"/>
                  </a:cxn>
                  <a:cxn ang="0">
                    <a:pos x="57" y="4"/>
                  </a:cxn>
                  <a:cxn ang="0">
                    <a:pos x="61" y="1"/>
                  </a:cxn>
                  <a:cxn ang="0">
                    <a:pos x="64" y="0"/>
                  </a:cxn>
                </a:cxnLst>
                <a:rect l="0" t="0" r="r" b="b"/>
                <a:pathLst>
                  <a:path w="76" h="76">
                    <a:moveTo>
                      <a:pt x="64" y="0"/>
                    </a:moveTo>
                    <a:lnTo>
                      <a:pt x="66" y="0"/>
                    </a:lnTo>
                    <a:lnTo>
                      <a:pt x="70" y="1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5" y="16"/>
                    </a:lnTo>
                    <a:lnTo>
                      <a:pt x="73" y="19"/>
                    </a:lnTo>
                    <a:lnTo>
                      <a:pt x="17" y="75"/>
                    </a:lnTo>
                    <a:lnTo>
                      <a:pt x="13" y="76"/>
                    </a:lnTo>
                    <a:lnTo>
                      <a:pt x="8" y="76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1" y="61"/>
                    </a:lnTo>
                    <a:lnTo>
                      <a:pt x="4" y="58"/>
                    </a:lnTo>
                    <a:lnTo>
                      <a:pt x="57" y="4"/>
                    </a:lnTo>
                    <a:lnTo>
                      <a:pt x="61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3" name="Объект 2"/>
          <p:cNvSpPr txBox="1">
            <a:spLocks/>
          </p:cNvSpPr>
          <p:nvPr/>
        </p:nvSpPr>
        <p:spPr>
          <a:xfrm>
            <a:off x="1150677" y="3381430"/>
            <a:ext cx="10586214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 на 15% сроков подготовки, согласования ПСД и передачи ее на экспертизу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AutoNum type="arabicPeriod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сроков исполнения и мониторинг текущего состояния ПСД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AutoNum type="arabicPeriod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прогнозирования загрузки проектных организаций и других участников на этапе проектирования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>
              <a:spcAft>
                <a:spcPts val="800"/>
              </a:spcAft>
            </a:pPr>
            <a:endParaRPr lang="ru-RU" dirty="0"/>
          </a:p>
          <a:p>
            <a:pPr>
              <a:spcAft>
                <a:spcPts val="800"/>
              </a:spcAft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547704"/>
            <a:ext cx="12192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-660"/>
            <a:ext cx="12192000" cy="5483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96570" y="92702"/>
            <a:ext cx="1638013" cy="36163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93403"/>
            <a:ext cx="12192000" cy="2291711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17246" y="5224848"/>
            <a:ext cx="10113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информационная система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СТРОЙКОМПЛЕКС РЕСПУБЛИКИ ТАТАРСТАН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246" y="1553465"/>
            <a:ext cx="943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9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361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50837"/>
            <a:ext cx="12192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837690" y="4479280"/>
            <a:ext cx="3638242" cy="7367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229" y="2966937"/>
            <a:ext cx="1321310" cy="2054864"/>
          </a:xfrm>
          <a:prstGeom prst="rect">
            <a:avLst/>
          </a:prstGeom>
          <a:ln>
            <a:solidFill>
              <a:srgbClr val="FFCD2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5144" y="319424"/>
            <a:ext cx="11117262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ru-RU" alt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ПЕРЕХОД К ЕДИНОЙ СИСТЕМЕ ТЕРРИТОРИАЛЬНОГО ПЛАНИРОВАНИЯ И УПРАВЛЕНИЮ ЖИЗНЕННЫМИ ЦИКЛАМИ ЗДАНИЙ И СООРУЖЕНИЙ РТ</a:t>
            </a:r>
            <a:endParaRPr lang="ru-RU" alt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5314" y="3616878"/>
            <a:ext cx="3638242" cy="736781"/>
          </a:xfrm>
          <a:prstGeom prst="rect">
            <a:avLst/>
          </a:prstGeom>
          <a:pattFill prst="wdUpDiag">
            <a:fgClr>
              <a:srgbClr val="414141"/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3698" y="3623482"/>
            <a:ext cx="1649104" cy="1729685"/>
          </a:xfrm>
          <a:prstGeom prst="rect">
            <a:avLst/>
          </a:prstGeom>
          <a:pattFill prst="wdUpDiag">
            <a:fgClr>
              <a:srgbClr val="414141"/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704135" y="3961698"/>
            <a:ext cx="1597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капитального строительства РТ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1679999" y="5282057"/>
            <a:ext cx="0" cy="14525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291637" y="6723233"/>
            <a:ext cx="11378467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291637" y="5293442"/>
            <a:ext cx="0" cy="142979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E:\Tanya\WORK WORK\фирм стиль\Брендбук\Новый концепт лого\БАРС.СтройКомплекс\БАРС.СтройКомплекс_логотип\БАРС.СтройКомплекс_пиктограмма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3" y="480367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134697" y="3831786"/>
            <a:ext cx="1743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ГИС ЖКХ РТ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E:\Tanya\WORK WORK\фирм стиль\Брендбук\Новый концепт лого\БАРС.ЖКХ\БАРС.ЖКХ_логотип\БАРС.ЖКХ_пиктограмма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85" y="3820045"/>
            <a:ext cx="428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29"/>
          <p:cNvGrpSpPr/>
          <p:nvPr/>
        </p:nvGrpSpPr>
        <p:grpSpPr>
          <a:xfrm>
            <a:off x="5898253" y="4608029"/>
            <a:ext cx="506190" cy="445767"/>
            <a:chOff x="2560638" y="801688"/>
            <a:chExt cx="479425" cy="441325"/>
          </a:xfrm>
          <a:solidFill>
            <a:schemeClr val="bg1"/>
          </a:solidFill>
        </p:grpSpPr>
        <p:sp>
          <p:nvSpPr>
            <p:cNvPr id="19" name="Freeform 82"/>
            <p:cNvSpPr>
              <a:spLocks noEditPoints="1"/>
            </p:cNvSpPr>
            <p:nvPr/>
          </p:nvSpPr>
          <p:spPr bwMode="auto">
            <a:xfrm>
              <a:off x="2560638" y="944563"/>
              <a:ext cx="296863" cy="298450"/>
            </a:xfrm>
            <a:custGeom>
              <a:avLst/>
              <a:gdLst/>
              <a:ahLst/>
              <a:cxnLst>
                <a:cxn ang="0">
                  <a:pos x="203" y="44"/>
                </a:cxn>
                <a:cxn ang="0">
                  <a:pos x="165" y="45"/>
                </a:cxn>
                <a:cxn ang="0">
                  <a:pos x="120" y="31"/>
                </a:cxn>
                <a:cxn ang="0">
                  <a:pos x="98" y="74"/>
                </a:cxn>
                <a:cxn ang="0">
                  <a:pos x="55" y="108"/>
                </a:cxn>
                <a:cxn ang="0">
                  <a:pos x="23" y="140"/>
                </a:cxn>
                <a:cxn ang="0">
                  <a:pos x="47" y="189"/>
                </a:cxn>
                <a:cxn ang="0">
                  <a:pos x="25" y="240"/>
                </a:cxn>
                <a:cxn ang="0">
                  <a:pos x="74" y="276"/>
                </a:cxn>
                <a:cxn ang="0">
                  <a:pos x="109" y="320"/>
                </a:cxn>
                <a:cxn ang="0">
                  <a:pos x="139" y="352"/>
                </a:cxn>
                <a:cxn ang="0">
                  <a:pos x="188" y="327"/>
                </a:cxn>
                <a:cxn ang="0">
                  <a:pos x="227" y="338"/>
                </a:cxn>
                <a:cxn ang="0">
                  <a:pos x="269" y="319"/>
                </a:cxn>
                <a:cxn ang="0">
                  <a:pos x="302" y="272"/>
                </a:cxn>
                <a:cxn ang="0">
                  <a:pos x="346" y="250"/>
                </a:cxn>
                <a:cxn ang="0">
                  <a:pos x="330" y="205"/>
                </a:cxn>
                <a:cxn ang="0">
                  <a:pos x="337" y="148"/>
                </a:cxn>
                <a:cxn ang="0">
                  <a:pos x="334" y="106"/>
                </a:cxn>
                <a:cxn ang="0">
                  <a:pos x="298" y="97"/>
                </a:cxn>
                <a:cxn ang="0">
                  <a:pos x="265" y="55"/>
                </a:cxn>
                <a:cxn ang="0">
                  <a:pos x="234" y="23"/>
                </a:cxn>
                <a:cxn ang="0">
                  <a:pos x="257" y="7"/>
                </a:cxn>
                <a:cxn ang="0">
                  <a:pos x="287" y="27"/>
                </a:cxn>
                <a:cxn ang="0">
                  <a:pos x="300" y="70"/>
                </a:cxn>
                <a:cxn ang="0">
                  <a:pos x="337" y="82"/>
                </a:cxn>
                <a:cxn ang="0">
                  <a:pos x="349" y="84"/>
                </a:cxn>
                <a:cxn ang="0">
                  <a:pos x="374" y="134"/>
                </a:cxn>
                <a:cxn ang="0">
                  <a:pos x="357" y="156"/>
                </a:cxn>
                <a:cxn ang="0">
                  <a:pos x="352" y="199"/>
                </a:cxn>
                <a:cxn ang="0">
                  <a:pos x="375" y="227"/>
                </a:cxn>
                <a:cxn ang="0">
                  <a:pos x="356" y="283"/>
                </a:cxn>
                <a:cxn ang="0">
                  <a:pos x="344" y="288"/>
                </a:cxn>
                <a:cxn ang="0">
                  <a:pos x="317" y="290"/>
                </a:cxn>
                <a:cxn ang="0">
                  <a:pos x="291" y="326"/>
                </a:cxn>
                <a:cxn ang="0">
                  <a:pos x="287" y="353"/>
                </a:cxn>
                <a:cxn ang="0">
                  <a:pos x="232" y="374"/>
                </a:cxn>
                <a:cxn ang="0">
                  <a:pos x="217" y="359"/>
                </a:cxn>
                <a:cxn ang="0">
                  <a:pos x="175" y="352"/>
                </a:cxn>
                <a:cxn ang="0">
                  <a:pos x="151" y="372"/>
                </a:cxn>
                <a:cxn ang="0">
                  <a:pos x="116" y="367"/>
                </a:cxn>
                <a:cxn ang="0">
                  <a:pos x="87" y="328"/>
                </a:cxn>
                <a:cxn ang="0">
                  <a:pos x="61" y="294"/>
                </a:cxn>
                <a:cxn ang="0">
                  <a:pos x="37" y="293"/>
                </a:cxn>
                <a:cxn ang="0">
                  <a:pos x="22" y="287"/>
                </a:cxn>
                <a:cxn ang="0">
                  <a:pos x="0" y="235"/>
                </a:cxn>
                <a:cxn ang="0">
                  <a:pos x="17" y="217"/>
                </a:cxn>
                <a:cxn ang="0">
                  <a:pos x="22" y="176"/>
                </a:cxn>
                <a:cxn ang="0">
                  <a:pos x="1" y="151"/>
                </a:cxn>
                <a:cxn ang="0">
                  <a:pos x="7" y="117"/>
                </a:cxn>
                <a:cxn ang="0">
                  <a:pos x="28" y="86"/>
                </a:cxn>
                <a:cxn ang="0">
                  <a:pos x="39" y="88"/>
                </a:cxn>
                <a:cxn ang="0">
                  <a:pos x="78" y="62"/>
                </a:cxn>
                <a:cxn ang="0">
                  <a:pos x="84" y="24"/>
                </a:cxn>
                <a:cxn ang="0">
                  <a:pos x="135" y="1"/>
                </a:cxn>
                <a:cxn ang="0">
                  <a:pos x="147" y="5"/>
                </a:cxn>
                <a:cxn ang="0">
                  <a:pos x="183" y="24"/>
                </a:cxn>
                <a:cxn ang="0">
                  <a:pos x="210" y="15"/>
                </a:cxn>
                <a:cxn ang="0">
                  <a:pos x="225" y="0"/>
                </a:cxn>
              </a:cxnLst>
              <a:rect l="0" t="0" r="r" b="b"/>
              <a:pathLst>
                <a:path w="375" h="375">
                  <a:moveTo>
                    <a:pt x="234" y="23"/>
                  </a:moveTo>
                  <a:lnTo>
                    <a:pt x="220" y="35"/>
                  </a:lnTo>
                  <a:lnTo>
                    <a:pt x="203" y="44"/>
                  </a:lnTo>
                  <a:lnTo>
                    <a:pt x="184" y="48"/>
                  </a:lnTo>
                  <a:lnTo>
                    <a:pt x="183" y="48"/>
                  </a:lnTo>
                  <a:lnTo>
                    <a:pt x="165" y="45"/>
                  </a:lnTo>
                  <a:lnTo>
                    <a:pt x="148" y="38"/>
                  </a:lnTo>
                  <a:lnTo>
                    <a:pt x="135" y="26"/>
                  </a:lnTo>
                  <a:lnTo>
                    <a:pt x="120" y="31"/>
                  </a:lnTo>
                  <a:lnTo>
                    <a:pt x="105" y="38"/>
                  </a:lnTo>
                  <a:lnTo>
                    <a:pt x="103" y="57"/>
                  </a:lnTo>
                  <a:lnTo>
                    <a:pt x="98" y="74"/>
                  </a:lnTo>
                  <a:lnTo>
                    <a:pt x="87" y="89"/>
                  </a:lnTo>
                  <a:lnTo>
                    <a:pt x="72" y="101"/>
                  </a:lnTo>
                  <a:lnTo>
                    <a:pt x="55" y="108"/>
                  </a:lnTo>
                  <a:lnTo>
                    <a:pt x="36" y="110"/>
                  </a:lnTo>
                  <a:lnTo>
                    <a:pt x="29" y="125"/>
                  </a:lnTo>
                  <a:lnTo>
                    <a:pt x="23" y="140"/>
                  </a:lnTo>
                  <a:lnTo>
                    <a:pt x="36" y="154"/>
                  </a:lnTo>
                  <a:lnTo>
                    <a:pt x="44" y="170"/>
                  </a:lnTo>
                  <a:lnTo>
                    <a:pt x="47" y="189"/>
                  </a:lnTo>
                  <a:lnTo>
                    <a:pt x="44" y="209"/>
                  </a:lnTo>
                  <a:lnTo>
                    <a:pt x="37" y="225"/>
                  </a:lnTo>
                  <a:lnTo>
                    <a:pt x="25" y="240"/>
                  </a:lnTo>
                  <a:lnTo>
                    <a:pt x="37" y="269"/>
                  </a:lnTo>
                  <a:lnTo>
                    <a:pt x="56" y="271"/>
                  </a:lnTo>
                  <a:lnTo>
                    <a:pt x="74" y="276"/>
                  </a:lnTo>
                  <a:lnTo>
                    <a:pt x="89" y="287"/>
                  </a:lnTo>
                  <a:lnTo>
                    <a:pt x="102" y="302"/>
                  </a:lnTo>
                  <a:lnTo>
                    <a:pt x="109" y="320"/>
                  </a:lnTo>
                  <a:lnTo>
                    <a:pt x="110" y="339"/>
                  </a:lnTo>
                  <a:lnTo>
                    <a:pt x="124" y="346"/>
                  </a:lnTo>
                  <a:lnTo>
                    <a:pt x="139" y="352"/>
                  </a:lnTo>
                  <a:lnTo>
                    <a:pt x="153" y="338"/>
                  </a:lnTo>
                  <a:lnTo>
                    <a:pt x="169" y="330"/>
                  </a:lnTo>
                  <a:lnTo>
                    <a:pt x="188" y="327"/>
                  </a:lnTo>
                  <a:lnTo>
                    <a:pt x="190" y="327"/>
                  </a:lnTo>
                  <a:lnTo>
                    <a:pt x="209" y="330"/>
                  </a:lnTo>
                  <a:lnTo>
                    <a:pt x="227" y="338"/>
                  </a:lnTo>
                  <a:lnTo>
                    <a:pt x="241" y="350"/>
                  </a:lnTo>
                  <a:lnTo>
                    <a:pt x="269" y="338"/>
                  </a:lnTo>
                  <a:lnTo>
                    <a:pt x="269" y="319"/>
                  </a:lnTo>
                  <a:lnTo>
                    <a:pt x="276" y="299"/>
                  </a:lnTo>
                  <a:lnTo>
                    <a:pt x="287" y="284"/>
                  </a:lnTo>
                  <a:lnTo>
                    <a:pt x="302" y="272"/>
                  </a:lnTo>
                  <a:lnTo>
                    <a:pt x="320" y="266"/>
                  </a:lnTo>
                  <a:lnTo>
                    <a:pt x="339" y="265"/>
                  </a:lnTo>
                  <a:lnTo>
                    <a:pt x="346" y="250"/>
                  </a:lnTo>
                  <a:lnTo>
                    <a:pt x="352" y="235"/>
                  </a:lnTo>
                  <a:lnTo>
                    <a:pt x="338" y="221"/>
                  </a:lnTo>
                  <a:lnTo>
                    <a:pt x="330" y="205"/>
                  </a:lnTo>
                  <a:lnTo>
                    <a:pt x="327" y="185"/>
                  </a:lnTo>
                  <a:lnTo>
                    <a:pt x="328" y="166"/>
                  </a:lnTo>
                  <a:lnTo>
                    <a:pt x="337" y="148"/>
                  </a:lnTo>
                  <a:lnTo>
                    <a:pt x="349" y="133"/>
                  </a:lnTo>
                  <a:lnTo>
                    <a:pt x="337" y="104"/>
                  </a:lnTo>
                  <a:lnTo>
                    <a:pt x="334" y="106"/>
                  </a:lnTo>
                  <a:lnTo>
                    <a:pt x="330" y="106"/>
                  </a:lnTo>
                  <a:lnTo>
                    <a:pt x="313" y="103"/>
                  </a:lnTo>
                  <a:lnTo>
                    <a:pt x="298" y="97"/>
                  </a:lnTo>
                  <a:lnTo>
                    <a:pt x="285" y="86"/>
                  </a:lnTo>
                  <a:lnTo>
                    <a:pt x="272" y="71"/>
                  </a:lnTo>
                  <a:lnTo>
                    <a:pt x="265" y="55"/>
                  </a:lnTo>
                  <a:lnTo>
                    <a:pt x="264" y="35"/>
                  </a:lnTo>
                  <a:lnTo>
                    <a:pt x="249" y="29"/>
                  </a:lnTo>
                  <a:lnTo>
                    <a:pt x="234" y="23"/>
                  </a:lnTo>
                  <a:close/>
                  <a:moveTo>
                    <a:pt x="225" y="0"/>
                  </a:moveTo>
                  <a:lnTo>
                    <a:pt x="232" y="0"/>
                  </a:lnTo>
                  <a:lnTo>
                    <a:pt x="257" y="7"/>
                  </a:lnTo>
                  <a:lnTo>
                    <a:pt x="282" y="19"/>
                  </a:lnTo>
                  <a:lnTo>
                    <a:pt x="285" y="22"/>
                  </a:lnTo>
                  <a:lnTo>
                    <a:pt x="287" y="27"/>
                  </a:lnTo>
                  <a:lnTo>
                    <a:pt x="287" y="45"/>
                  </a:lnTo>
                  <a:lnTo>
                    <a:pt x="291" y="59"/>
                  </a:lnTo>
                  <a:lnTo>
                    <a:pt x="300" y="70"/>
                  </a:lnTo>
                  <a:lnTo>
                    <a:pt x="313" y="79"/>
                  </a:lnTo>
                  <a:lnTo>
                    <a:pt x="330" y="82"/>
                  </a:lnTo>
                  <a:lnTo>
                    <a:pt x="337" y="82"/>
                  </a:lnTo>
                  <a:lnTo>
                    <a:pt x="339" y="81"/>
                  </a:lnTo>
                  <a:lnTo>
                    <a:pt x="344" y="81"/>
                  </a:lnTo>
                  <a:lnTo>
                    <a:pt x="349" y="84"/>
                  </a:lnTo>
                  <a:lnTo>
                    <a:pt x="352" y="86"/>
                  </a:lnTo>
                  <a:lnTo>
                    <a:pt x="364" y="110"/>
                  </a:lnTo>
                  <a:lnTo>
                    <a:pt x="374" y="134"/>
                  </a:lnTo>
                  <a:lnTo>
                    <a:pt x="374" y="141"/>
                  </a:lnTo>
                  <a:lnTo>
                    <a:pt x="368" y="147"/>
                  </a:lnTo>
                  <a:lnTo>
                    <a:pt x="357" y="156"/>
                  </a:lnTo>
                  <a:lnTo>
                    <a:pt x="352" y="169"/>
                  </a:lnTo>
                  <a:lnTo>
                    <a:pt x="349" y="184"/>
                  </a:lnTo>
                  <a:lnTo>
                    <a:pt x="352" y="199"/>
                  </a:lnTo>
                  <a:lnTo>
                    <a:pt x="359" y="211"/>
                  </a:lnTo>
                  <a:lnTo>
                    <a:pt x="370" y="221"/>
                  </a:lnTo>
                  <a:lnTo>
                    <a:pt x="375" y="227"/>
                  </a:lnTo>
                  <a:lnTo>
                    <a:pt x="375" y="233"/>
                  </a:lnTo>
                  <a:lnTo>
                    <a:pt x="367" y="258"/>
                  </a:lnTo>
                  <a:lnTo>
                    <a:pt x="356" y="283"/>
                  </a:lnTo>
                  <a:lnTo>
                    <a:pt x="353" y="286"/>
                  </a:lnTo>
                  <a:lnTo>
                    <a:pt x="348" y="288"/>
                  </a:lnTo>
                  <a:lnTo>
                    <a:pt x="344" y="288"/>
                  </a:lnTo>
                  <a:lnTo>
                    <a:pt x="339" y="287"/>
                  </a:lnTo>
                  <a:lnTo>
                    <a:pt x="334" y="287"/>
                  </a:lnTo>
                  <a:lnTo>
                    <a:pt x="317" y="290"/>
                  </a:lnTo>
                  <a:lnTo>
                    <a:pt x="304" y="299"/>
                  </a:lnTo>
                  <a:lnTo>
                    <a:pt x="295" y="312"/>
                  </a:lnTo>
                  <a:lnTo>
                    <a:pt x="291" y="326"/>
                  </a:lnTo>
                  <a:lnTo>
                    <a:pt x="293" y="341"/>
                  </a:lnTo>
                  <a:lnTo>
                    <a:pt x="293" y="348"/>
                  </a:lnTo>
                  <a:lnTo>
                    <a:pt x="287" y="353"/>
                  </a:lnTo>
                  <a:lnTo>
                    <a:pt x="264" y="365"/>
                  </a:lnTo>
                  <a:lnTo>
                    <a:pt x="239" y="374"/>
                  </a:lnTo>
                  <a:lnTo>
                    <a:pt x="232" y="374"/>
                  </a:lnTo>
                  <a:lnTo>
                    <a:pt x="230" y="372"/>
                  </a:lnTo>
                  <a:lnTo>
                    <a:pt x="227" y="370"/>
                  </a:lnTo>
                  <a:lnTo>
                    <a:pt x="217" y="359"/>
                  </a:lnTo>
                  <a:lnTo>
                    <a:pt x="205" y="352"/>
                  </a:lnTo>
                  <a:lnTo>
                    <a:pt x="190" y="349"/>
                  </a:lnTo>
                  <a:lnTo>
                    <a:pt x="175" y="352"/>
                  </a:lnTo>
                  <a:lnTo>
                    <a:pt x="162" y="360"/>
                  </a:lnTo>
                  <a:lnTo>
                    <a:pt x="153" y="371"/>
                  </a:lnTo>
                  <a:lnTo>
                    <a:pt x="151" y="372"/>
                  </a:lnTo>
                  <a:lnTo>
                    <a:pt x="146" y="375"/>
                  </a:lnTo>
                  <a:lnTo>
                    <a:pt x="140" y="375"/>
                  </a:lnTo>
                  <a:lnTo>
                    <a:pt x="116" y="367"/>
                  </a:lnTo>
                  <a:lnTo>
                    <a:pt x="92" y="356"/>
                  </a:lnTo>
                  <a:lnTo>
                    <a:pt x="87" y="350"/>
                  </a:lnTo>
                  <a:lnTo>
                    <a:pt x="87" y="328"/>
                  </a:lnTo>
                  <a:lnTo>
                    <a:pt x="83" y="316"/>
                  </a:lnTo>
                  <a:lnTo>
                    <a:pt x="74" y="304"/>
                  </a:lnTo>
                  <a:lnTo>
                    <a:pt x="61" y="294"/>
                  </a:lnTo>
                  <a:lnTo>
                    <a:pt x="44" y="291"/>
                  </a:lnTo>
                  <a:lnTo>
                    <a:pt x="40" y="291"/>
                  </a:lnTo>
                  <a:lnTo>
                    <a:pt x="37" y="293"/>
                  </a:lnTo>
                  <a:lnTo>
                    <a:pt x="30" y="293"/>
                  </a:lnTo>
                  <a:lnTo>
                    <a:pt x="25" y="290"/>
                  </a:lnTo>
                  <a:lnTo>
                    <a:pt x="22" y="287"/>
                  </a:lnTo>
                  <a:lnTo>
                    <a:pt x="10" y="264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6" y="227"/>
                  </a:lnTo>
                  <a:lnTo>
                    <a:pt x="17" y="217"/>
                  </a:lnTo>
                  <a:lnTo>
                    <a:pt x="22" y="205"/>
                  </a:lnTo>
                  <a:lnTo>
                    <a:pt x="25" y="189"/>
                  </a:lnTo>
                  <a:lnTo>
                    <a:pt x="22" y="176"/>
                  </a:lnTo>
                  <a:lnTo>
                    <a:pt x="15" y="163"/>
                  </a:lnTo>
                  <a:lnTo>
                    <a:pt x="4" y="154"/>
                  </a:lnTo>
                  <a:lnTo>
                    <a:pt x="1" y="151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7" y="117"/>
                  </a:lnTo>
                  <a:lnTo>
                    <a:pt x="19" y="92"/>
                  </a:lnTo>
                  <a:lnTo>
                    <a:pt x="22" y="89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8"/>
                  </a:lnTo>
                  <a:lnTo>
                    <a:pt x="39" y="88"/>
                  </a:lnTo>
                  <a:lnTo>
                    <a:pt x="56" y="84"/>
                  </a:lnTo>
                  <a:lnTo>
                    <a:pt x="70" y="74"/>
                  </a:lnTo>
                  <a:lnTo>
                    <a:pt x="78" y="62"/>
                  </a:lnTo>
                  <a:lnTo>
                    <a:pt x="81" y="49"/>
                  </a:lnTo>
                  <a:lnTo>
                    <a:pt x="81" y="27"/>
                  </a:lnTo>
                  <a:lnTo>
                    <a:pt x="84" y="24"/>
                  </a:lnTo>
                  <a:lnTo>
                    <a:pt x="87" y="23"/>
                  </a:lnTo>
                  <a:lnTo>
                    <a:pt x="110" y="11"/>
                  </a:lnTo>
                  <a:lnTo>
                    <a:pt x="135" y="1"/>
                  </a:lnTo>
                  <a:lnTo>
                    <a:pt x="142" y="1"/>
                  </a:lnTo>
                  <a:lnTo>
                    <a:pt x="144" y="2"/>
                  </a:lnTo>
                  <a:lnTo>
                    <a:pt x="147" y="5"/>
                  </a:lnTo>
                  <a:lnTo>
                    <a:pt x="157" y="16"/>
                  </a:lnTo>
                  <a:lnTo>
                    <a:pt x="169" y="22"/>
                  </a:lnTo>
                  <a:lnTo>
                    <a:pt x="183" y="24"/>
                  </a:lnTo>
                  <a:lnTo>
                    <a:pt x="184" y="24"/>
                  </a:lnTo>
                  <a:lnTo>
                    <a:pt x="198" y="22"/>
                  </a:lnTo>
                  <a:lnTo>
                    <a:pt x="210" y="15"/>
                  </a:lnTo>
                  <a:lnTo>
                    <a:pt x="220" y="4"/>
                  </a:lnTo>
                  <a:lnTo>
                    <a:pt x="223" y="1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83"/>
            <p:cNvSpPr>
              <a:spLocks noEditPoints="1"/>
            </p:cNvSpPr>
            <p:nvPr/>
          </p:nvSpPr>
          <p:spPr bwMode="auto">
            <a:xfrm>
              <a:off x="2647950" y="1033463"/>
              <a:ext cx="120650" cy="120650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62" y="24"/>
                </a:cxn>
                <a:cxn ang="0">
                  <a:pos x="50" y="29"/>
                </a:cxn>
                <a:cxn ang="0">
                  <a:pos x="39" y="39"/>
                </a:cxn>
                <a:cxn ang="0">
                  <a:pos x="31" y="50"/>
                </a:cxn>
                <a:cxn ang="0">
                  <a:pos x="25" y="62"/>
                </a:cxn>
                <a:cxn ang="0">
                  <a:pos x="24" y="76"/>
                </a:cxn>
                <a:cxn ang="0">
                  <a:pos x="28" y="97"/>
                </a:cxn>
                <a:cxn ang="0">
                  <a:pos x="39" y="113"/>
                </a:cxn>
                <a:cxn ang="0">
                  <a:pos x="55" y="124"/>
                </a:cxn>
                <a:cxn ang="0">
                  <a:pos x="76" y="128"/>
                </a:cxn>
                <a:cxn ang="0">
                  <a:pos x="77" y="128"/>
                </a:cxn>
                <a:cxn ang="0">
                  <a:pos x="94" y="126"/>
                </a:cxn>
                <a:cxn ang="0">
                  <a:pos x="108" y="117"/>
                </a:cxn>
                <a:cxn ang="0">
                  <a:pos x="120" y="106"/>
                </a:cxn>
                <a:cxn ang="0">
                  <a:pos x="127" y="91"/>
                </a:cxn>
                <a:cxn ang="0">
                  <a:pos x="130" y="75"/>
                </a:cxn>
                <a:cxn ang="0">
                  <a:pos x="124" y="54"/>
                </a:cxn>
                <a:cxn ang="0">
                  <a:pos x="113" y="38"/>
                </a:cxn>
                <a:cxn ang="0">
                  <a:pos x="97" y="27"/>
                </a:cxn>
                <a:cxn ang="0">
                  <a:pos x="76" y="22"/>
                </a:cxn>
                <a:cxn ang="0">
                  <a:pos x="75" y="0"/>
                </a:cxn>
                <a:cxn ang="0">
                  <a:pos x="76" y="0"/>
                </a:cxn>
                <a:cxn ang="0">
                  <a:pos x="99" y="5"/>
                </a:cxn>
                <a:cxn ang="0">
                  <a:pos x="120" y="14"/>
                </a:cxn>
                <a:cxn ang="0">
                  <a:pos x="136" y="31"/>
                </a:cxn>
                <a:cxn ang="0">
                  <a:pos x="147" y="51"/>
                </a:cxn>
                <a:cxn ang="0">
                  <a:pos x="152" y="75"/>
                </a:cxn>
                <a:cxn ang="0">
                  <a:pos x="149" y="98"/>
                </a:cxn>
                <a:cxn ang="0">
                  <a:pos x="138" y="119"/>
                </a:cxn>
                <a:cxn ang="0">
                  <a:pos x="121" y="135"/>
                </a:cxn>
                <a:cxn ang="0">
                  <a:pos x="101" y="148"/>
                </a:cxn>
                <a:cxn ang="0">
                  <a:pos x="77" y="152"/>
                </a:cxn>
                <a:cxn ang="0">
                  <a:pos x="76" y="152"/>
                </a:cxn>
                <a:cxn ang="0">
                  <a:pos x="53" y="148"/>
                </a:cxn>
                <a:cxn ang="0">
                  <a:pos x="32" y="137"/>
                </a:cxn>
                <a:cxn ang="0">
                  <a:pos x="16" y="120"/>
                </a:cxn>
                <a:cxn ang="0">
                  <a:pos x="5" y="99"/>
                </a:cxn>
                <a:cxn ang="0">
                  <a:pos x="0" y="76"/>
                </a:cxn>
                <a:cxn ang="0">
                  <a:pos x="3" y="57"/>
                </a:cxn>
                <a:cxn ang="0">
                  <a:pos x="10" y="39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3"/>
                </a:cxn>
                <a:cxn ang="0">
                  <a:pos x="75" y="0"/>
                </a:cxn>
              </a:cxnLst>
              <a:rect l="0" t="0" r="r" b="b"/>
              <a:pathLst>
                <a:path w="152" h="152">
                  <a:moveTo>
                    <a:pt x="76" y="22"/>
                  </a:moveTo>
                  <a:lnTo>
                    <a:pt x="62" y="24"/>
                  </a:lnTo>
                  <a:lnTo>
                    <a:pt x="50" y="29"/>
                  </a:lnTo>
                  <a:lnTo>
                    <a:pt x="39" y="39"/>
                  </a:lnTo>
                  <a:lnTo>
                    <a:pt x="31" y="50"/>
                  </a:lnTo>
                  <a:lnTo>
                    <a:pt x="25" y="62"/>
                  </a:lnTo>
                  <a:lnTo>
                    <a:pt x="24" y="76"/>
                  </a:lnTo>
                  <a:lnTo>
                    <a:pt x="28" y="97"/>
                  </a:lnTo>
                  <a:lnTo>
                    <a:pt x="39" y="113"/>
                  </a:lnTo>
                  <a:lnTo>
                    <a:pt x="55" y="124"/>
                  </a:lnTo>
                  <a:lnTo>
                    <a:pt x="76" y="128"/>
                  </a:lnTo>
                  <a:lnTo>
                    <a:pt x="77" y="128"/>
                  </a:lnTo>
                  <a:lnTo>
                    <a:pt x="94" y="126"/>
                  </a:lnTo>
                  <a:lnTo>
                    <a:pt x="108" y="117"/>
                  </a:lnTo>
                  <a:lnTo>
                    <a:pt x="120" y="106"/>
                  </a:lnTo>
                  <a:lnTo>
                    <a:pt x="127" y="91"/>
                  </a:lnTo>
                  <a:lnTo>
                    <a:pt x="130" y="75"/>
                  </a:lnTo>
                  <a:lnTo>
                    <a:pt x="124" y="54"/>
                  </a:lnTo>
                  <a:lnTo>
                    <a:pt x="113" y="38"/>
                  </a:lnTo>
                  <a:lnTo>
                    <a:pt x="97" y="27"/>
                  </a:lnTo>
                  <a:lnTo>
                    <a:pt x="76" y="22"/>
                  </a:lnTo>
                  <a:close/>
                  <a:moveTo>
                    <a:pt x="75" y="0"/>
                  </a:moveTo>
                  <a:lnTo>
                    <a:pt x="76" y="0"/>
                  </a:lnTo>
                  <a:lnTo>
                    <a:pt x="99" y="5"/>
                  </a:lnTo>
                  <a:lnTo>
                    <a:pt x="120" y="14"/>
                  </a:lnTo>
                  <a:lnTo>
                    <a:pt x="136" y="31"/>
                  </a:lnTo>
                  <a:lnTo>
                    <a:pt x="147" y="51"/>
                  </a:lnTo>
                  <a:lnTo>
                    <a:pt x="152" y="75"/>
                  </a:lnTo>
                  <a:lnTo>
                    <a:pt x="149" y="98"/>
                  </a:lnTo>
                  <a:lnTo>
                    <a:pt x="138" y="119"/>
                  </a:lnTo>
                  <a:lnTo>
                    <a:pt x="121" y="135"/>
                  </a:lnTo>
                  <a:lnTo>
                    <a:pt x="101" y="148"/>
                  </a:lnTo>
                  <a:lnTo>
                    <a:pt x="77" y="152"/>
                  </a:lnTo>
                  <a:lnTo>
                    <a:pt x="76" y="152"/>
                  </a:lnTo>
                  <a:lnTo>
                    <a:pt x="53" y="148"/>
                  </a:lnTo>
                  <a:lnTo>
                    <a:pt x="32" y="137"/>
                  </a:lnTo>
                  <a:lnTo>
                    <a:pt x="16" y="120"/>
                  </a:lnTo>
                  <a:lnTo>
                    <a:pt x="5" y="99"/>
                  </a:lnTo>
                  <a:lnTo>
                    <a:pt x="0" y="76"/>
                  </a:lnTo>
                  <a:lnTo>
                    <a:pt x="3" y="57"/>
                  </a:lnTo>
                  <a:lnTo>
                    <a:pt x="10" y="39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84"/>
            <p:cNvSpPr>
              <a:spLocks noEditPoints="1"/>
            </p:cNvSpPr>
            <p:nvPr/>
          </p:nvSpPr>
          <p:spPr bwMode="auto">
            <a:xfrm>
              <a:off x="2795588" y="801688"/>
              <a:ext cx="244475" cy="244475"/>
            </a:xfrm>
            <a:custGeom>
              <a:avLst/>
              <a:gdLst/>
              <a:ahLst/>
              <a:cxnLst>
                <a:cxn ang="0">
                  <a:pos x="159" y="41"/>
                </a:cxn>
                <a:cxn ang="0">
                  <a:pos x="114" y="39"/>
                </a:cxn>
                <a:cxn ang="0">
                  <a:pos x="82" y="41"/>
                </a:cxn>
                <a:cxn ang="0">
                  <a:pos x="70" y="83"/>
                </a:cxn>
                <a:cxn ang="0">
                  <a:pos x="30" y="103"/>
                </a:cxn>
                <a:cxn ang="0">
                  <a:pos x="41" y="148"/>
                </a:cxn>
                <a:cxn ang="0">
                  <a:pos x="40" y="192"/>
                </a:cxn>
                <a:cxn ang="0">
                  <a:pos x="41" y="224"/>
                </a:cxn>
                <a:cxn ang="0">
                  <a:pos x="84" y="236"/>
                </a:cxn>
                <a:cxn ang="0">
                  <a:pos x="104" y="277"/>
                </a:cxn>
                <a:cxn ang="0">
                  <a:pos x="135" y="272"/>
                </a:cxn>
                <a:cxn ang="0">
                  <a:pos x="180" y="262"/>
                </a:cxn>
                <a:cxn ang="0">
                  <a:pos x="213" y="273"/>
                </a:cxn>
                <a:cxn ang="0">
                  <a:pos x="225" y="250"/>
                </a:cxn>
                <a:cxn ang="0">
                  <a:pos x="249" y="211"/>
                </a:cxn>
                <a:cxn ang="0">
                  <a:pos x="282" y="192"/>
                </a:cxn>
                <a:cxn ang="0">
                  <a:pos x="266" y="158"/>
                </a:cxn>
                <a:cxn ang="0">
                  <a:pos x="268" y="112"/>
                </a:cxn>
                <a:cxn ang="0">
                  <a:pos x="271" y="88"/>
                </a:cxn>
                <a:cxn ang="0">
                  <a:pos x="236" y="78"/>
                </a:cxn>
                <a:cxn ang="0">
                  <a:pos x="206" y="45"/>
                </a:cxn>
                <a:cxn ang="0">
                  <a:pos x="183" y="23"/>
                </a:cxn>
                <a:cxn ang="0">
                  <a:pos x="199" y="4"/>
                </a:cxn>
                <a:cxn ang="0">
                  <a:pos x="225" y="16"/>
                </a:cxn>
                <a:cxn ang="0">
                  <a:pos x="231" y="44"/>
                </a:cxn>
                <a:cxn ang="0">
                  <a:pos x="247" y="57"/>
                </a:cxn>
                <a:cxn ang="0">
                  <a:pos x="268" y="57"/>
                </a:cxn>
                <a:cxn ang="0">
                  <a:pos x="280" y="61"/>
                </a:cxn>
                <a:cxn ang="0">
                  <a:pos x="301" y="107"/>
                </a:cxn>
                <a:cxn ang="0">
                  <a:pos x="287" y="125"/>
                </a:cxn>
                <a:cxn ang="0">
                  <a:pos x="294" y="160"/>
                </a:cxn>
                <a:cxn ang="0">
                  <a:pos x="308" y="178"/>
                </a:cxn>
                <a:cxn ang="0">
                  <a:pos x="294" y="222"/>
                </a:cxn>
                <a:cxn ang="0">
                  <a:pos x="284" y="225"/>
                </a:cxn>
                <a:cxn ang="0">
                  <a:pos x="247" y="251"/>
                </a:cxn>
                <a:cxn ang="0">
                  <a:pos x="247" y="277"/>
                </a:cxn>
                <a:cxn ang="0">
                  <a:pos x="207" y="299"/>
                </a:cxn>
                <a:cxn ang="0">
                  <a:pos x="196" y="299"/>
                </a:cxn>
                <a:cxn ang="0">
                  <a:pos x="177" y="284"/>
                </a:cxn>
                <a:cxn ang="0">
                  <a:pos x="147" y="292"/>
                </a:cxn>
                <a:cxn ang="0">
                  <a:pos x="136" y="306"/>
                </a:cxn>
                <a:cxn ang="0">
                  <a:pos x="107" y="302"/>
                </a:cxn>
                <a:cxn ang="0">
                  <a:pos x="82" y="290"/>
                </a:cxn>
                <a:cxn ang="0">
                  <a:pos x="77" y="262"/>
                </a:cxn>
                <a:cxn ang="0">
                  <a:pos x="60" y="248"/>
                </a:cxn>
                <a:cxn ang="0">
                  <a:pos x="40" y="248"/>
                </a:cxn>
                <a:cxn ang="0">
                  <a:pos x="27" y="244"/>
                </a:cxn>
                <a:cxn ang="0">
                  <a:pos x="7" y="199"/>
                </a:cxn>
                <a:cxn ang="0">
                  <a:pos x="20" y="181"/>
                </a:cxn>
                <a:cxn ang="0">
                  <a:pos x="7" y="140"/>
                </a:cxn>
                <a:cxn ang="0">
                  <a:pos x="0" y="127"/>
                </a:cxn>
                <a:cxn ang="0">
                  <a:pos x="15" y="83"/>
                </a:cxn>
                <a:cxn ang="0">
                  <a:pos x="36" y="79"/>
                </a:cxn>
                <a:cxn ang="0">
                  <a:pos x="59" y="55"/>
                </a:cxn>
                <a:cxn ang="0">
                  <a:pos x="63" y="27"/>
                </a:cxn>
                <a:cxn ang="0">
                  <a:pos x="107" y="6"/>
                </a:cxn>
                <a:cxn ang="0">
                  <a:pos x="126" y="20"/>
                </a:cxn>
                <a:cxn ang="0">
                  <a:pos x="161" y="13"/>
                </a:cxn>
                <a:cxn ang="0">
                  <a:pos x="172" y="0"/>
                </a:cxn>
              </a:cxnLst>
              <a:rect l="0" t="0" r="r" b="b"/>
              <a:pathLst>
                <a:path w="308" h="308">
                  <a:moveTo>
                    <a:pt x="183" y="23"/>
                  </a:moveTo>
                  <a:lnTo>
                    <a:pt x="172" y="34"/>
                  </a:lnTo>
                  <a:lnTo>
                    <a:pt x="159" y="41"/>
                  </a:lnTo>
                  <a:lnTo>
                    <a:pt x="144" y="45"/>
                  </a:lnTo>
                  <a:lnTo>
                    <a:pt x="128" y="44"/>
                  </a:lnTo>
                  <a:lnTo>
                    <a:pt x="114" y="39"/>
                  </a:lnTo>
                  <a:lnTo>
                    <a:pt x="102" y="31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82" y="56"/>
                  </a:lnTo>
                  <a:lnTo>
                    <a:pt x="78" y="70"/>
                  </a:lnTo>
                  <a:lnTo>
                    <a:pt x="70" y="83"/>
                  </a:lnTo>
                  <a:lnTo>
                    <a:pt x="59" y="94"/>
                  </a:lnTo>
                  <a:lnTo>
                    <a:pt x="45" y="100"/>
                  </a:lnTo>
                  <a:lnTo>
                    <a:pt x="30" y="103"/>
                  </a:lnTo>
                  <a:lnTo>
                    <a:pt x="25" y="125"/>
                  </a:lnTo>
                  <a:lnTo>
                    <a:pt x="34" y="134"/>
                  </a:lnTo>
                  <a:lnTo>
                    <a:pt x="41" y="148"/>
                  </a:lnTo>
                  <a:lnTo>
                    <a:pt x="45" y="163"/>
                  </a:lnTo>
                  <a:lnTo>
                    <a:pt x="44" y="178"/>
                  </a:lnTo>
                  <a:lnTo>
                    <a:pt x="40" y="192"/>
                  </a:lnTo>
                  <a:lnTo>
                    <a:pt x="31" y="204"/>
                  </a:lnTo>
                  <a:lnTo>
                    <a:pt x="37" y="218"/>
                  </a:lnTo>
                  <a:lnTo>
                    <a:pt x="41" y="224"/>
                  </a:lnTo>
                  <a:lnTo>
                    <a:pt x="56" y="224"/>
                  </a:lnTo>
                  <a:lnTo>
                    <a:pt x="71" y="228"/>
                  </a:lnTo>
                  <a:lnTo>
                    <a:pt x="84" y="236"/>
                  </a:lnTo>
                  <a:lnTo>
                    <a:pt x="95" y="248"/>
                  </a:lnTo>
                  <a:lnTo>
                    <a:pt x="102" y="262"/>
                  </a:lnTo>
                  <a:lnTo>
                    <a:pt x="104" y="277"/>
                  </a:lnTo>
                  <a:lnTo>
                    <a:pt x="115" y="280"/>
                  </a:lnTo>
                  <a:lnTo>
                    <a:pt x="125" y="283"/>
                  </a:lnTo>
                  <a:lnTo>
                    <a:pt x="135" y="272"/>
                  </a:lnTo>
                  <a:lnTo>
                    <a:pt x="148" y="265"/>
                  </a:lnTo>
                  <a:lnTo>
                    <a:pt x="163" y="261"/>
                  </a:lnTo>
                  <a:lnTo>
                    <a:pt x="180" y="262"/>
                  </a:lnTo>
                  <a:lnTo>
                    <a:pt x="194" y="266"/>
                  </a:lnTo>
                  <a:lnTo>
                    <a:pt x="206" y="276"/>
                  </a:lnTo>
                  <a:lnTo>
                    <a:pt x="213" y="273"/>
                  </a:lnTo>
                  <a:lnTo>
                    <a:pt x="220" y="269"/>
                  </a:lnTo>
                  <a:lnTo>
                    <a:pt x="225" y="266"/>
                  </a:lnTo>
                  <a:lnTo>
                    <a:pt x="225" y="250"/>
                  </a:lnTo>
                  <a:lnTo>
                    <a:pt x="229" y="236"/>
                  </a:lnTo>
                  <a:lnTo>
                    <a:pt x="238" y="222"/>
                  </a:lnTo>
                  <a:lnTo>
                    <a:pt x="249" y="211"/>
                  </a:lnTo>
                  <a:lnTo>
                    <a:pt x="262" y="206"/>
                  </a:lnTo>
                  <a:lnTo>
                    <a:pt x="277" y="203"/>
                  </a:lnTo>
                  <a:lnTo>
                    <a:pt x="282" y="192"/>
                  </a:lnTo>
                  <a:lnTo>
                    <a:pt x="284" y="182"/>
                  </a:lnTo>
                  <a:lnTo>
                    <a:pt x="273" y="171"/>
                  </a:lnTo>
                  <a:lnTo>
                    <a:pt x="266" y="158"/>
                  </a:lnTo>
                  <a:lnTo>
                    <a:pt x="262" y="143"/>
                  </a:lnTo>
                  <a:lnTo>
                    <a:pt x="262" y="127"/>
                  </a:lnTo>
                  <a:lnTo>
                    <a:pt x="268" y="112"/>
                  </a:lnTo>
                  <a:lnTo>
                    <a:pt x="276" y="100"/>
                  </a:lnTo>
                  <a:lnTo>
                    <a:pt x="273" y="93"/>
                  </a:lnTo>
                  <a:lnTo>
                    <a:pt x="271" y="88"/>
                  </a:lnTo>
                  <a:lnTo>
                    <a:pt x="266" y="81"/>
                  </a:lnTo>
                  <a:lnTo>
                    <a:pt x="251" y="81"/>
                  </a:lnTo>
                  <a:lnTo>
                    <a:pt x="236" y="78"/>
                  </a:lnTo>
                  <a:lnTo>
                    <a:pt x="222" y="70"/>
                  </a:lnTo>
                  <a:lnTo>
                    <a:pt x="213" y="57"/>
                  </a:lnTo>
                  <a:lnTo>
                    <a:pt x="206" y="45"/>
                  </a:lnTo>
                  <a:lnTo>
                    <a:pt x="203" y="30"/>
                  </a:lnTo>
                  <a:lnTo>
                    <a:pt x="194" y="26"/>
                  </a:lnTo>
                  <a:lnTo>
                    <a:pt x="183" y="23"/>
                  </a:lnTo>
                  <a:close/>
                  <a:moveTo>
                    <a:pt x="172" y="0"/>
                  </a:moveTo>
                  <a:lnTo>
                    <a:pt x="178" y="0"/>
                  </a:lnTo>
                  <a:lnTo>
                    <a:pt x="199" y="4"/>
                  </a:lnTo>
                  <a:lnTo>
                    <a:pt x="220" y="12"/>
                  </a:lnTo>
                  <a:lnTo>
                    <a:pt x="222" y="13"/>
                  </a:lnTo>
                  <a:lnTo>
                    <a:pt x="225" y="16"/>
                  </a:lnTo>
                  <a:lnTo>
                    <a:pt x="227" y="20"/>
                  </a:lnTo>
                  <a:lnTo>
                    <a:pt x="227" y="34"/>
                  </a:lnTo>
                  <a:lnTo>
                    <a:pt x="231" y="44"/>
                  </a:lnTo>
                  <a:lnTo>
                    <a:pt x="238" y="52"/>
                  </a:lnTo>
                  <a:lnTo>
                    <a:pt x="242" y="55"/>
                  </a:lnTo>
                  <a:lnTo>
                    <a:pt x="247" y="57"/>
                  </a:lnTo>
                  <a:lnTo>
                    <a:pt x="253" y="59"/>
                  </a:lnTo>
                  <a:lnTo>
                    <a:pt x="265" y="59"/>
                  </a:lnTo>
                  <a:lnTo>
                    <a:pt x="268" y="57"/>
                  </a:lnTo>
                  <a:lnTo>
                    <a:pt x="275" y="57"/>
                  </a:lnTo>
                  <a:lnTo>
                    <a:pt x="277" y="59"/>
                  </a:lnTo>
                  <a:lnTo>
                    <a:pt x="280" y="61"/>
                  </a:lnTo>
                  <a:lnTo>
                    <a:pt x="291" y="81"/>
                  </a:lnTo>
                  <a:lnTo>
                    <a:pt x="301" y="100"/>
                  </a:lnTo>
                  <a:lnTo>
                    <a:pt x="301" y="107"/>
                  </a:lnTo>
                  <a:lnTo>
                    <a:pt x="299" y="110"/>
                  </a:lnTo>
                  <a:lnTo>
                    <a:pt x="297" y="112"/>
                  </a:lnTo>
                  <a:lnTo>
                    <a:pt x="287" y="125"/>
                  </a:lnTo>
                  <a:lnTo>
                    <a:pt x="284" y="141"/>
                  </a:lnTo>
                  <a:lnTo>
                    <a:pt x="287" y="152"/>
                  </a:lnTo>
                  <a:lnTo>
                    <a:pt x="294" y="160"/>
                  </a:lnTo>
                  <a:lnTo>
                    <a:pt x="302" y="166"/>
                  </a:lnTo>
                  <a:lnTo>
                    <a:pt x="308" y="171"/>
                  </a:lnTo>
                  <a:lnTo>
                    <a:pt x="308" y="178"/>
                  </a:lnTo>
                  <a:lnTo>
                    <a:pt x="304" y="199"/>
                  </a:lnTo>
                  <a:lnTo>
                    <a:pt x="295" y="220"/>
                  </a:lnTo>
                  <a:lnTo>
                    <a:pt x="294" y="222"/>
                  </a:lnTo>
                  <a:lnTo>
                    <a:pt x="291" y="224"/>
                  </a:lnTo>
                  <a:lnTo>
                    <a:pt x="287" y="225"/>
                  </a:lnTo>
                  <a:lnTo>
                    <a:pt x="284" y="225"/>
                  </a:lnTo>
                  <a:lnTo>
                    <a:pt x="268" y="226"/>
                  </a:lnTo>
                  <a:lnTo>
                    <a:pt x="254" y="236"/>
                  </a:lnTo>
                  <a:lnTo>
                    <a:pt x="247" y="251"/>
                  </a:lnTo>
                  <a:lnTo>
                    <a:pt x="249" y="268"/>
                  </a:lnTo>
                  <a:lnTo>
                    <a:pt x="249" y="275"/>
                  </a:lnTo>
                  <a:lnTo>
                    <a:pt x="247" y="277"/>
                  </a:lnTo>
                  <a:lnTo>
                    <a:pt x="244" y="280"/>
                  </a:lnTo>
                  <a:lnTo>
                    <a:pt x="227" y="291"/>
                  </a:lnTo>
                  <a:lnTo>
                    <a:pt x="207" y="299"/>
                  </a:lnTo>
                  <a:lnTo>
                    <a:pt x="203" y="301"/>
                  </a:lnTo>
                  <a:lnTo>
                    <a:pt x="200" y="301"/>
                  </a:lnTo>
                  <a:lnTo>
                    <a:pt x="196" y="299"/>
                  </a:lnTo>
                  <a:lnTo>
                    <a:pt x="194" y="297"/>
                  </a:lnTo>
                  <a:lnTo>
                    <a:pt x="187" y="288"/>
                  </a:lnTo>
                  <a:lnTo>
                    <a:pt x="177" y="284"/>
                  </a:lnTo>
                  <a:lnTo>
                    <a:pt x="166" y="284"/>
                  </a:lnTo>
                  <a:lnTo>
                    <a:pt x="155" y="287"/>
                  </a:lnTo>
                  <a:lnTo>
                    <a:pt x="147" y="292"/>
                  </a:lnTo>
                  <a:lnTo>
                    <a:pt x="140" y="301"/>
                  </a:lnTo>
                  <a:lnTo>
                    <a:pt x="139" y="303"/>
                  </a:lnTo>
                  <a:lnTo>
                    <a:pt x="136" y="306"/>
                  </a:lnTo>
                  <a:lnTo>
                    <a:pt x="133" y="308"/>
                  </a:lnTo>
                  <a:lnTo>
                    <a:pt x="128" y="308"/>
                  </a:lnTo>
                  <a:lnTo>
                    <a:pt x="107" y="302"/>
                  </a:lnTo>
                  <a:lnTo>
                    <a:pt x="88" y="294"/>
                  </a:lnTo>
                  <a:lnTo>
                    <a:pt x="85" y="292"/>
                  </a:lnTo>
                  <a:lnTo>
                    <a:pt x="82" y="290"/>
                  </a:lnTo>
                  <a:lnTo>
                    <a:pt x="81" y="286"/>
                  </a:lnTo>
                  <a:lnTo>
                    <a:pt x="81" y="272"/>
                  </a:lnTo>
                  <a:lnTo>
                    <a:pt x="77" y="262"/>
                  </a:lnTo>
                  <a:lnTo>
                    <a:pt x="70" y="254"/>
                  </a:lnTo>
                  <a:lnTo>
                    <a:pt x="66" y="251"/>
                  </a:lnTo>
                  <a:lnTo>
                    <a:pt x="60" y="248"/>
                  </a:lnTo>
                  <a:lnTo>
                    <a:pt x="55" y="247"/>
                  </a:lnTo>
                  <a:lnTo>
                    <a:pt x="42" y="247"/>
                  </a:lnTo>
                  <a:lnTo>
                    <a:pt x="40" y="248"/>
                  </a:lnTo>
                  <a:lnTo>
                    <a:pt x="33" y="248"/>
                  </a:lnTo>
                  <a:lnTo>
                    <a:pt x="30" y="246"/>
                  </a:lnTo>
                  <a:lnTo>
                    <a:pt x="27" y="244"/>
                  </a:lnTo>
                  <a:lnTo>
                    <a:pt x="16" y="225"/>
                  </a:lnTo>
                  <a:lnTo>
                    <a:pt x="7" y="206"/>
                  </a:lnTo>
                  <a:lnTo>
                    <a:pt x="7" y="199"/>
                  </a:lnTo>
                  <a:lnTo>
                    <a:pt x="8" y="196"/>
                  </a:lnTo>
                  <a:lnTo>
                    <a:pt x="11" y="193"/>
                  </a:lnTo>
                  <a:lnTo>
                    <a:pt x="20" y="181"/>
                  </a:lnTo>
                  <a:lnTo>
                    <a:pt x="23" y="165"/>
                  </a:lnTo>
                  <a:lnTo>
                    <a:pt x="18" y="149"/>
                  </a:lnTo>
                  <a:lnTo>
                    <a:pt x="7" y="140"/>
                  </a:lnTo>
                  <a:lnTo>
                    <a:pt x="1" y="134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5" y="107"/>
                  </a:lnTo>
                  <a:lnTo>
                    <a:pt x="14" y="86"/>
                  </a:lnTo>
                  <a:lnTo>
                    <a:pt x="15" y="83"/>
                  </a:lnTo>
                  <a:lnTo>
                    <a:pt x="18" y="81"/>
                  </a:lnTo>
                  <a:lnTo>
                    <a:pt x="25" y="81"/>
                  </a:lnTo>
                  <a:lnTo>
                    <a:pt x="36" y="79"/>
                  </a:lnTo>
                  <a:lnTo>
                    <a:pt x="44" y="75"/>
                  </a:lnTo>
                  <a:lnTo>
                    <a:pt x="52" y="68"/>
                  </a:lnTo>
                  <a:lnTo>
                    <a:pt x="59" y="55"/>
                  </a:lnTo>
                  <a:lnTo>
                    <a:pt x="59" y="33"/>
                  </a:lnTo>
                  <a:lnTo>
                    <a:pt x="60" y="30"/>
                  </a:lnTo>
                  <a:lnTo>
                    <a:pt x="63" y="27"/>
                  </a:lnTo>
                  <a:lnTo>
                    <a:pt x="81" y="16"/>
                  </a:lnTo>
                  <a:lnTo>
                    <a:pt x="100" y="6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41" y="22"/>
                  </a:lnTo>
                  <a:lnTo>
                    <a:pt x="152" y="19"/>
                  </a:lnTo>
                  <a:lnTo>
                    <a:pt x="161" y="13"/>
                  </a:lnTo>
                  <a:lnTo>
                    <a:pt x="167" y="5"/>
                  </a:lnTo>
                  <a:lnTo>
                    <a:pt x="169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85"/>
            <p:cNvSpPr>
              <a:spLocks noEditPoints="1"/>
            </p:cNvSpPr>
            <p:nvPr/>
          </p:nvSpPr>
          <p:spPr bwMode="auto">
            <a:xfrm>
              <a:off x="2868613" y="873126"/>
              <a:ext cx="98425" cy="100013"/>
            </a:xfrm>
            <a:custGeom>
              <a:avLst/>
              <a:gdLst/>
              <a:ahLst/>
              <a:cxnLst>
                <a:cxn ang="0">
                  <a:pos x="59" y="24"/>
                </a:cxn>
                <a:cxn ang="0">
                  <a:pos x="44" y="28"/>
                </a:cxn>
                <a:cxn ang="0">
                  <a:pos x="32" y="37"/>
                </a:cxn>
                <a:cxn ang="0">
                  <a:pos x="25" y="51"/>
                </a:cxn>
                <a:cxn ang="0">
                  <a:pos x="23" y="66"/>
                </a:cxn>
                <a:cxn ang="0">
                  <a:pos x="27" y="81"/>
                </a:cxn>
                <a:cxn ang="0">
                  <a:pos x="37" y="94"/>
                </a:cxn>
                <a:cxn ang="0">
                  <a:pos x="51" y="101"/>
                </a:cxn>
                <a:cxn ang="0">
                  <a:pos x="66" y="102"/>
                </a:cxn>
                <a:cxn ang="0">
                  <a:pos x="81" y="98"/>
                </a:cxn>
                <a:cxn ang="0">
                  <a:pos x="92" y="88"/>
                </a:cxn>
                <a:cxn ang="0">
                  <a:pos x="100" y="75"/>
                </a:cxn>
                <a:cxn ang="0">
                  <a:pos x="102" y="59"/>
                </a:cxn>
                <a:cxn ang="0">
                  <a:pos x="97" y="46"/>
                </a:cxn>
                <a:cxn ang="0">
                  <a:pos x="89" y="33"/>
                </a:cxn>
                <a:cxn ang="0">
                  <a:pos x="77" y="26"/>
                </a:cxn>
                <a:cxn ang="0">
                  <a:pos x="62" y="24"/>
                </a:cxn>
                <a:cxn ang="0">
                  <a:pos x="59" y="24"/>
                </a:cxn>
                <a:cxn ang="0">
                  <a:pos x="58" y="0"/>
                </a:cxn>
                <a:cxn ang="0">
                  <a:pos x="62" y="0"/>
                </a:cxn>
                <a:cxn ang="0">
                  <a:pos x="81" y="3"/>
                </a:cxn>
                <a:cxn ang="0">
                  <a:pos x="97" y="11"/>
                </a:cxn>
                <a:cxn ang="0">
                  <a:pos x="110" y="24"/>
                </a:cxn>
                <a:cxn ang="0">
                  <a:pos x="119" y="39"/>
                </a:cxn>
                <a:cxn ang="0">
                  <a:pos x="124" y="58"/>
                </a:cxn>
                <a:cxn ang="0">
                  <a:pos x="122" y="77"/>
                </a:cxn>
                <a:cxn ang="0">
                  <a:pos x="115" y="95"/>
                </a:cxn>
                <a:cxn ang="0">
                  <a:pos x="103" y="110"/>
                </a:cxn>
                <a:cxn ang="0">
                  <a:pos x="86" y="120"/>
                </a:cxn>
                <a:cxn ang="0">
                  <a:pos x="67" y="125"/>
                </a:cxn>
                <a:cxn ang="0">
                  <a:pos x="62" y="125"/>
                </a:cxn>
                <a:cxn ang="0">
                  <a:pos x="44" y="123"/>
                </a:cxn>
                <a:cxn ang="0">
                  <a:pos x="27" y="114"/>
                </a:cxn>
                <a:cxn ang="0">
                  <a:pos x="14" y="102"/>
                </a:cxn>
                <a:cxn ang="0">
                  <a:pos x="4" y="87"/>
                </a:cxn>
                <a:cxn ang="0">
                  <a:pos x="0" y="69"/>
                </a:cxn>
                <a:cxn ang="0">
                  <a:pos x="1" y="53"/>
                </a:cxn>
                <a:cxn ang="0">
                  <a:pos x="5" y="37"/>
                </a:cxn>
                <a:cxn ang="0">
                  <a:pos x="14" y="24"/>
                </a:cxn>
                <a:cxn ang="0">
                  <a:pos x="26" y="13"/>
                </a:cxn>
                <a:cxn ang="0">
                  <a:pos x="40" y="4"/>
                </a:cxn>
                <a:cxn ang="0">
                  <a:pos x="56" y="2"/>
                </a:cxn>
                <a:cxn ang="0">
                  <a:pos x="58" y="0"/>
                </a:cxn>
              </a:cxnLst>
              <a:rect l="0" t="0" r="r" b="b"/>
              <a:pathLst>
                <a:path w="124" h="125">
                  <a:moveTo>
                    <a:pt x="59" y="24"/>
                  </a:moveTo>
                  <a:lnTo>
                    <a:pt x="44" y="28"/>
                  </a:lnTo>
                  <a:lnTo>
                    <a:pt x="32" y="37"/>
                  </a:lnTo>
                  <a:lnTo>
                    <a:pt x="25" y="51"/>
                  </a:lnTo>
                  <a:lnTo>
                    <a:pt x="23" y="66"/>
                  </a:lnTo>
                  <a:lnTo>
                    <a:pt x="27" y="81"/>
                  </a:lnTo>
                  <a:lnTo>
                    <a:pt x="37" y="94"/>
                  </a:lnTo>
                  <a:lnTo>
                    <a:pt x="51" y="101"/>
                  </a:lnTo>
                  <a:lnTo>
                    <a:pt x="66" y="102"/>
                  </a:lnTo>
                  <a:lnTo>
                    <a:pt x="81" y="98"/>
                  </a:lnTo>
                  <a:lnTo>
                    <a:pt x="92" y="88"/>
                  </a:lnTo>
                  <a:lnTo>
                    <a:pt x="100" y="75"/>
                  </a:lnTo>
                  <a:lnTo>
                    <a:pt x="102" y="59"/>
                  </a:lnTo>
                  <a:lnTo>
                    <a:pt x="97" y="46"/>
                  </a:lnTo>
                  <a:lnTo>
                    <a:pt x="89" y="33"/>
                  </a:lnTo>
                  <a:lnTo>
                    <a:pt x="77" y="26"/>
                  </a:lnTo>
                  <a:lnTo>
                    <a:pt x="62" y="24"/>
                  </a:lnTo>
                  <a:lnTo>
                    <a:pt x="59" y="24"/>
                  </a:lnTo>
                  <a:close/>
                  <a:moveTo>
                    <a:pt x="58" y="0"/>
                  </a:moveTo>
                  <a:lnTo>
                    <a:pt x="62" y="0"/>
                  </a:lnTo>
                  <a:lnTo>
                    <a:pt x="81" y="3"/>
                  </a:lnTo>
                  <a:lnTo>
                    <a:pt x="97" y="11"/>
                  </a:lnTo>
                  <a:lnTo>
                    <a:pt x="110" y="24"/>
                  </a:lnTo>
                  <a:lnTo>
                    <a:pt x="119" y="39"/>
                  </a:lnTo>
                  <a:lnTo>
                    <a:pt x="124" y="58"/>
                  </a:lnTo>
                  <a:lnTo>
                    <a:pt x="122" y="77"/>
                  </a:lnTo>
                  <a:lnTo>
                    <a:pt x="115" y="95"/>
                  </a:lnTo>
                  <a:lnTo>
                    <a:pt x="103" y="110"/>
                  </a:lnTo>
                  <a:lnTo>
                    <a:pt x="86" y="120"/>
                  </a:lnTo>
                  <a:lnTo>
                    <a:pt x="67" y="125"/>
                  </a:lnTo>
                  <a:lnTo>
                    <a:pt x="62" y="125"/>
                  </a:lnTo>
                  <a:lnTo>
                    <a:pt x="44" y="123"/>
                  </a:lnTo>
                  <a:lnTo>
                    <a:pt x="27" y="114"/>
                  </a:lnTo>
                  <a:lnTo>
                    <a:pt x="14" y="102"/>
                  </a:lnTo>
                  <a:lnTo>
                    <a:pt x="4" y="87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7"/>
                  </a:lnTo>
                  <a:lnTo>
                    <a:pt x="14" y="24"/>
                  </a:lnTo>
                  <a:lnTo>
                    <a:pt x="26" y="13"/>
                  </a:lnTo>
                  <a:lnTo>
                    <a:pt x="40" y="4"/>
                  </a:lnTo>
                  <a:lnTo>
                    <a:pt x="56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971087" y="3630525"/>
            <a:ext cx="2046741" cy="16772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682375" y="4231323"/>
            <a:ext cx="1784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Контроль аварийных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объектов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475932" y="4020352"/>
            <a:ext cx="5064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475932" y="4925602"/>
            <a:ext cx="5064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683"/>
          <p:cNvGrpSpPr/>
          <p:nvPr/>
        </p:nvGrpSpPr>
        <p:grpSpPr>
          <a:xfrm>
            <a:off x="10174844" y="3955477"/>
            <a:ext cx="628758" cy="524299"/>
            <a:chOff x="2170113" y="4179888"/>
            <a:chExt cx="808037" cy="619125"/>
          </a:xfrm>
          <a:solidFill>
            <a:schemeClr val="bg1"/>
          </a:solidFill>
        </p:grpSpPr>
        <p:sp>
          <p:nvSpPr>
            <p:cNvPr id="28" name="Freeform 258"/>
            <p:cNvSpPr>
              <a:spLocks noEditPoints="1"/>
            </p:cNvSpPr>
            <p:nvPr/>
          </p:nvSpPr>
          <p:spPr bwMode="auto">
            <a:xfrm>
              <a:off x="2505075" y="4179888"/>
              <a:ext cx="473075" cy="485775"/>
            </a:xfrm>
            <a:custGeom>
              <a:avLst/>
              <a:gdLst/>
              <a:ahLst/>
              <a:cxnLst>
                <a:cxn ang="0">
                  <a:pos x="177" y="212"/>
                </a:cxn>
                <a:cxn ang="0">
                  <a:pos x="191" y="148"/>
                </a:cxn>
                <a:cxn ang="0">
                  <a:pos x="116" y="160"/>
                </a:cxn>
                <a:cxn ang="0">
                  <a:pos x="169" y="146"/>
                </a:cxn>
                <a:cxn ang="0">
                  <a:pos x="112" y="140"/>
                </a:cxn>
                <a:cxn ang="0">
                  <a:pos x="120" y="90"/>
                </a:cxn>
                <a:cxn ang="0">
                  <a:pos x="61" y="90"/>
                </a:cxn>
                <a:cxn ang="0">
                  <a:pos x="100" y="89"/>
                </a:cxn>
                <a:cxn ang="0">
                  <a:pos x="55" y="68"/>
                </a:cxn>
                <a:cxn ang="0">
                  <a:pos x="74" y="51"/>
                </a:cxn>
                <a:cxn ang="0">
                  <a:pos x="25" y="25"/>
                </a:cxn>
                <a:cxn ang="0">
                  <a:pos x="22" y="35"/>
                </a:cxn>
                <a:cxn ang="0">
                  <a:pos x="26" y="44"/>
                </a:cxn>
                <a:cxn ang="0">
                  <a:pos x="37" y="58"/>
                </a:cxn>
                <a:cxn ang="0">
                  <a:pos x="43" y="26"/>
                </a:cxn>
                <a:cxn ang="0">
                  <a:pos x="37" y="21"/>
                </a:cxn>
                <a:cxn ang="0">
                  <a:pos x="30" y="0"/>
                </a:cxn>
                <a:cxn ang="0">
                  <a:pos x="53" y="6"/>
                </a:cxn>
                <a:cxn ang="0">
                  <a:pos x="55" y="7"/>
                </a:cxn>
                <a:cxn ang="0">
                  <a:pos x="294" y="205"/>
                </a:cxn>
                <a:cxn ang="0">
                  <a:pos x="298" y="212"/>
                </a:cxn>
                <a:cxn ang="0">
                  <a:pos x="296" y="220"/>
                </a:cxn>
                <a:cxn ang="0">
                  <a:pos x="289" y="224"/>
                </a:cxn>
                <a:cxn ang="0">
                  <a:pos x="284" y="223"/>
                </a:cxn>
                <a:cxn ang="0">
                  <a:pos x="267" y="211"/>
                </a:cxn>
                <a:cxn ang="0">
                  <a:pos x="173" y="234"/>
                </a:cxn>
                <a:cxn ang="0">
                  <a:pos x="215" y="292"/>
                </a:cxn>
                <a:cxn ang="0">
                  <a:pos x="214" y="300"/>
                </a:cxn>
                <a:cxn ang="0">
                  <a:pos x="208" y="306"/>
                </a:cxn>
                <a:cxn ang="0">
                  <a:pos x="200" y="305"/>
                </a:cxn>
                <a:cxn ang="0">
                  <a:pos x="197" y="301"/>
                </a:cxn>
                <a:cxn ang="0">
                  <a:pos x="10" y="57"/>
                </a:cxn>
                <a:cxn ang="0">
                  <a:pos x="0" y="32"/>
                </a:cxn>
                <a:cxn ang="0">
                  <a:pos x="10" y="10"/>
                </a:cxn>
                <a:cxn ang="0">
                  <a:pos x="30" y="0"/>
                </a:cxn>
              </a:cxnLst>
              <a:rect l="0" t="0" r="r" b="b"/>
              <a:pathLst>
                <a:path w="298" h="306">
                  <a:moveTo>
                    <a:pt x="191" y="148"/>
                  </a:moveTo>
                  <a:lnTo>
                    <a:pt x="177" y="212"/>
                  </a:lnTo>
                  <a:lnTo>
                    <a:pt x="246" y="193"/>
                  </a:lnTo>
                  <a:lnTo>
                    <a:pt x="191" y="148"/>
                  </a:lnTo>
                  <a:close/>
                  <a:moveTo>
                    <a:pt x="169" y="146"/>
                  </a:moveTo>
                  <a:lnTo>
                    <a:pt x="116" y="160"/>
                  </a:lnTo>
                  <a:lnTo>
                    <a:pt x="155" y="213"/>
                  </a:lnTo>
                  <a:lnTo>
                    <a:pt x="169" y="146"/>
                  </a:lnTo>
                  <a:close/>
                  <a:moveTo>
                    <a:pt x="120" y="90"/>
                  </a:moveTo>
                  <a:lnTo>
                    <a:pt x="112" y="140"/>
                  </a:lnTo>
                  <a:lnTo>
                    <a:pt x="165" y="126"/>
                  </a:lnTo>
                  <a:lnTo>
                    <a:pt x="120" y="90"/>
                  </a:lnTo>
                  <a:close/>
                  <a:moveTo>
                    <a:pt x="100" y="89"/>
                  </a:moveTo>
                  <a:lnTo>
                    <a:pt x="61" y="90"/>
                  </a:lnTo>
                  <a:lnTo>
                    <a:pt x="92" y="130"/>
                  </a:lnTo>
                  <a:lnTo>
                    <a:pt x="100" y="89"/>
                  </a:lnTo>
                  <a:close/>
                  <a:moveTo>
                    <a:pt x="74" y="51"/>
                  </a:moveTo>
                  <a:lnTo>
                    <a:pt x="55" y="68"/>
                  </a:lnTo>
                  <a:lnTo>
                    <a:pt x="95" y="67"/>
                  </a:lnTo>
                  <a:lnTo>
                    <a:pt x="74" y="51"/>
                  </a:lnTo>
                  <a:close/>
                  <a:moveTo>
                    <a:pt x="30" y="21"/>
                  </a:moveTo>
                  <a:lnTo>
                    <a:pt x="25" y="25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4" y="41"/>
                  </a:lnTo>
                  <a:lnTo>
                    <a:pt x="26" y="44"/>
                  </a:lnTo>
                  <a:lnTo>
                    <a:pt x="27" y="45"/>
                  </a:lnTo>
                  <a:lnTo>
                    <a:pt x="37" y="58"/>
                  </a:lnTo>
                  <a:lnTo>
                    <a:pt x="58" y="37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37" y="21"/>
                  </a:lnTo>
                  <a:lnTo>
                    <a:pt x="30" y="21"/>
                  </a:lnTo>
                  <a:close/>
                  <a:moveTo>
                    <a:pt x="30" y="0"/>
                  </a:moveTo>
                  <a:lnTo>
                    <a:pt x="42" y="1"/>
                  </a:lnTo>
                  <a:lnTo>
                    <a:pt x="53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9"/>
                  </a:lnTo>
                  <a:lnTo>
                    <a:pt x="294" y="205"/>
                  </a:lnTo>
                  <a:lnTo>
                    <a:pt x="297" y="208"/>
                  </a:lnTo>
                  <a:lnTo>
                    <a:pt x="298" y="212"/>
                  </a:lnTo>
                  <a:lnTo>
                    <a:pt x="298" y="214"/>
                  </a:lnTo>
                  <a:lnTo>
                    <a:pt x="296" y="220"/>
                  </a:lnTo>
                  <a:lnTo>
                    <a:pt x="293" y="222"/>
                  </a:lnTo>
                  <a:lnTo>
                    <a:pt x="289" y="224"/>
                  </a:lnTo>
                  <a:lnTo>
                    <a:pt x="287" y="224"/>
                  </a:lnTo>
                  <a:lnTo>
                    <a:pt x="284" y="223"/>
                  </a:lnTo>
                  <a:lnTo>
                    <a:pt x="281" y="221"/>
                  </a:lnTo>
                  <a:lnTo>
                    <a:pt x="267" y="211"/>
                  </a:lnTo>
                  <a:lnTo>
                    <a:pt x="265" y="211"/>
                  </a:lnTo>
                  <a:lnTo>
                    <a:pt x="173" y="234"/>
                  </a:lnTo>
                  <a:lnTo>
                    <a:pt x="213" y="289"/>
                  </a:lnTo>
                  <a:lnTo>
                    <a:pt x="215" y="292"/>
                  </a:lnTo>
                  <a:lnTo>
                    <a:pt x="215" y="297"/>
                  </a:lnTo>
                  <a:lnTo>
                    <a:pt x="214" y="300"/>
                  </a:lnTo>
                  <a:lnTo>
                    <a:pt x="210" y="305"/>
                  </a:lnTo>
                  <a:lnTo>
                    <a:pt x="208" y="306"/>
                  </a:lnTo>
                  <a:lnTo>
                    <a:pt x="203" y="306"/>
                  </a:lnTo>
                  <a:lnTo>
                    <a:pt x="200" y="305"/>
                  </a:lnTo>
                  <a:lnTo>
                    <a:pt x="199" y="303"/>
                  </a:lnTo>
                  <a:lnTo>
                    <a:pt x="197" y="301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3" y="44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59"/>
            <p:cNvSpPr>
              <a:spLocks noEditPoints="1"/>
            </p:cNvSpPr>
            <p:nvPr/>
          </p:nvSpPr>
          <p:spPr bwMode="auto">
            <a:xfrm>
              <a:off x="2257425" y="4300538"/>
              <a:ext cx="269875" cy="498475"/>
            </a:xfrm>
            <a:custGeom>
              <a:avLst/>
              <a:gdLst/>
              <a:ahLst/>
              <a:cxnLst>
                <a:cxn ang="0">
                  <a:pos x="60" y="169"/>
                </a:cxn>
                <a:cxn ang="0">
                  <a:pos x="34" y="189"/>
                </a:cxn>
                <a:cxn ang="0">
                  <a:pos x="21" y="220"/>
                </a:cxn>
                <a:cxn ang="0">
                  <a:pos x="26" y="255"/>
                </a:cxn>
                <a:cxn ang="0">
                  <a:pos x="50" y="282"/>
                </a:cxn>
                <a:cxn ang="0">
                  <a:pos x="85" y="293"/>
                </a:cxn>
                <a:cxn ang="0">
                  <a:pos x="109" y="289"/>
                </a:cxn>
                <a:cxn ang="0">
                  <a:pos x="135" y="268"/>
                </a:cxn>
                <a:cxn ang="0">
                  <a:pos x="149" y="238"/>
                </a:cxn>
                <a:cxn ang="0">
                  <a:pos x="144" y="203"/>
                </a:cxn>
                <a:cxn ang="0">
                  <a:pos x="120" y="175"/>
                </a:cxn>
                <a:cxn ang="0">
                  <a:pos x="85" y="165"/>
                </a:cxn>
                <a:cxn ang="0">
                  <a:pos x="115" y="134"/>
                </a:cxn>
                <a:cxn ang="0">
                  <a:pos x="120" y="152"/>
                </a:cxn>
                <a:cxn ang="0">
                  <a:pos x="128" y="139"/>
                </a:cxn>
                <a:cxn ang="0">
                  <a:pos x="158" y="0"/>
                </a:cxn>
                <a:cxn ang="0">
                  <a:pos x="135" y="122"/>
                </a:cxn>
                <a:cxn ang="0">
                  <a:pos x="146" y="127"/>
                </a:cxn>
                <a:cxn ang="0">
                  <a:pos x="149" y="134"/>
                </a:cxn>
                <a:cxn ang="0">
                  <a:pos x="138" y="162"/>
                </a:cxn>
                <a:cxn ang="0">
                  <a:pos x="160" y="187"/>
                </a:cxn>
                <a:cxn ang="0">
                  <a:pos x="169" y="218"/>
                </a:cxn>
                <a:cxn ang="0">
                  <a:pos x="166" y="256"/>
                </a:cxn>
                <a:cxn ang="0">
                  <a:pos x="147" y="289"/>
                </a:cxn>
                <a:cxn ang="0">
                  <a:pos x="115" y="309"/>
                </a:cxn>
                <a:cxn ang="0">
                  <a:pos x="92" y="314"/>
                </a:cxn>
                <a:cxn ang="0">
                  <a:pos x="65" y="312"/>
                </a:cxn>
                <a:cxn ang="0">
                  <a:pos x="28" y="293"/>
                </a:cxn>
                <a:cxn ang="0">
                  <a:pos x="6" y="260"/>
                </a:cxn>
                <a:cxn ang="0">
                  <a:pos x="0" y="217"/>
                </a:cxn>
                <a:cxn ang="0">
                  <a:pos x="17" y="176"/>
                </a:cxn>
                <a:cxn ang="0">
                  <a:pos x="42" y="155"/>
                </a:cxn>
                <a:cxn ang="0">
                  <a:pos x="74" y="144"/>
                </a:cxn>
                <a:cxn ang="0">
                  <a:pos x="82" y="143"/>
                </a:cxn>
                <a:cxn ang="0">
                  <a:pos x="92" y="144"/>
                </a:cxn>
                <a:cxn ang="0">
                  <a:pos x="103" y="116"/>
                </a:cxn>
                <a:cxn ang="0">
                  <a:pos x="107" y="113"/>
                </a:cxn>
                <a:cxn ang="0">
                  <a:pos x="113" y="114"/>
                </a:cxn>
                <a:cxn ang="0">
                  <a:pos x="158" y="0"/>
                </a:cxn>
              </a:cxnLst>
              <a:rect l="0" t="0" r="r" b="b"/>
              <a:pathLst>
                <a:path w="170" h="314">
                  <a:moveTo>
                    <a:pt x="76" y="165"/>
                  </a:moveTo>
                  <a:lnTo>
                    <a:pt x="60" y="169"/>
                  </a:lnTo>
                  <a:lnTo>
                    <a:pt x="45" y="177"/>
                  </a:lnTo>
                  <a:lnTo>
                    <a:pt x="34" y="189"/>
                  </a:lnTo>
                  <a:lnTo>
                    <a:pt x="25" y="204"/>
                  </a:lnTo>
                  <a:lnTo>
                    <a:pt x="21" y="220"/>
                  </a:lnTo>
                  <a:lnTo>
                    <a:pt x="21" y="237"/>
                  </a:lnTo>
                  <a:lnTo>
                    <a:pt x="26" y="255"/>
                  </a:lnTo>
                  <a:lnTo>
                    <a:pt x="36" y="270"/>
                  </a:lnTo>
                  <a:lnTo>
                    <a:pt x="50" y="282"/>
                  </a:lnTo>
                  <a:lnTo>
                    <a:pt x="67" y="290"/>
                  </a:lnTo>
                  <a:lnTo>
                    <a:pt x="85" y="293"/>
                  </a:lnTo>
                  <a:lnTo>
                    <a:pt x="93" y="293"/>
                  </a:lnTo>
                  <a:lnTo>
                    <a:pt x="109" y="289"/>
                  </a:lnTo>
                  <a:lnTo>
                    <a:pt x="124" y="280"/>
                  </a:lnTo>
                  <a:lnTo>
                    <a:pt x="135" y="268"/>
                  </a:lnTo>
                  <a:lnTo>
                    <a:pt x="144" y="254"/>
                  </a:lnTo>
                  <a:lnTo>
                    <a:pt x="149" y="238"/>
                  </a:lnTo>
                  <a:lnTo>
                    <a:pt x="149" y="221"/>
                  </a:lnTo>
                  <a:lnTo>
                    <a:pt x="144" y="203"/>
                  </a:lnTo>
                  <a:lnTo>
                    <a:pt x="134" y="187"/>
                  </a:lnTo>
                  <a:lnTo>
                    <a:pt x="120" y="175"/>
                  </a:lnTo>
                  <a:lnTo>
                    <a:pt x="103" y="168"/>
                  </a:lnTo>
                  <a:lnTo>
                    <a:pt x="85" y="165"/>
                  </a:lnTo>
                  <a:lnTo>
                    <a:pt x="76" y="165"/>
                  </a:lnTo>
                  <a:close/>
                  <a:moveTo>
                    <a:pt x="115" y="134"/>
                  </a:moveTo>
                  <a:lnTo>
                    <a:pt x="109" y="147"/>
                  </a:lnTo>
                  <a:lnTo>
                    <a:pt x="120" y="152"/>
                  </a:lnTo>
                  <a:lnTo>
                    <a:pt x="123" y="153"/>
                  </a:lnTo>
                  <a:lnTo>
                    <a:pt x="128" y="139"/>
                  </a:lnTo>
                  <a:lnTo>
                    <a:pt x="115" y="134"/>
                  </a:lnTo>
                  <a:close/>
                  <a:moveTo>
                    <a:pt x="158" y="0"/>
                  </a:moveTo>
                  <a:lnTo>
                    <a:pt x="170" y="17"/>
                  </a:lnTo>
                  <a:lnTo>
                    <a:pt x="135" y="122"/>
                  </a:lnTo>
                  <a:lnTo>
                    <a:pt x="143" y="125"/>
                  </a:lnTo>
                  <a:lnTo>
                    <a:pt x="146" y="127"/>
                  </a:lnTo>
                  <a:lnTo>
                    <a:pt x="148" y="130"/>
                  </a:lnTo>
                  <a:lnTo>
                    <a:pt x="149" y="134"/>
                  </a:lnTo>
                  <a:lnTo>
                    <a:pt x="148" y="137"/>
                  </a:lnTo>
                  <a:lnTo>
                    <a:pt x="138" y="162"/>
                  </a:lnTo>
                  <a:lnTo>
                    <a:pt x="150" y="174"/>
                  </a:lnTo>
                  <a:lnTo>
                    <a:pt x="160" y="187"/>
                  </a:lnTo>
                  <a:lnTo>
                    <a:pt x="166" y="202"/>
                  </a:lnTo>
                  <a:lnTo>
                    <a:pt x="169" y="218"/>
                  </a:lnTo>
                  <a:lnTo>
                    <a:pt x="169" y="238"/>
                  </a:lnTo>
                  <a:lnTo>
                    <a:pt x="166" y="256"/>
                  </a:lnTo>
                  <a:lnTo>
                    <a:pt x="158" y="274"/>
                  </a:lnTo>
                  <a:lnTo>
                    <a:pt x="147" y="289"/>
                  </a:lnTo>
                  <a:lnTo>
                    <a:pt x="132" y="300"/>
                  </a:lnTo>
                  <a:lnTo>
                    <a:pt x="115" y="309"/>
                  </a:lnTo>
                  <a:lnTo>
                    <a:pt x="96" y="313"/>
                  </a:lnTo>
                  <a:lnTo>
                    <a:pt x="92" y="314"/>
                  </a:lnTo>
                  <a:lnTo>
                    <a:pt x="85" y="314"/>
                  </a:lnTo>
                  <a:lnTo>
                    <a:pt x="65" y="312"/>
                  </a:lnTo>
                  <a:lnTo>
                    <a:pt x="45" y="305"/>
                  </a:lnTo>
                  <a:lnTo>
                    <a:pt x="28" y="293"/>
                  </a:lnTo>
                  <a:lnTo>
                    <a:pt x="15" y="278"/>
                  </a:lnTo>
                  <a:lnTo>
                    <a:pt x="6" y="260"/>
                  </a:lnTo>
                  <a:lnTo>
                    <a:pt x="0" y="239"/>
                  </a:lnTo>
                  <a:lnTo>
                    <a:pt x="0" y="217"/>
                  </a:lnTo>
                  <a:lnTo>
                    <a:pt x="6" y="196"/>
                  </a:lnTo>
                  <a:lnTo>
                    <a:pt x="17" y="176"/>
                  </a:lnTo>
                  <a:lnTo>
                    <a:pt x="29" y="165"/>
                  </a:lnTo>
                  <a:lnTo>
                    <a:pt x="42" y="155"/>
                  </a:lnTo>
                  <a:lnTo>
                    <a:pt x="58" y="148"/>
                  </a:lnTo>
                  <a:lnTo>
                    <a:pt x="74" y="144"/>
                  </a:lnTo>
                  <a:lnTo>
                    <a:pt x="77" y="144"/>
                  </a:lnTo>
                  <a:lnTo>
                    <a:pt x="82" y="143"/>
                  </a:lnTo>
                  <a:lnTo>
                    <a:pt x="89" y="143"/>
                  </a:lnTo>
                  <a:lnTo>
                    <a:pt x="92" y="144"/>
                  </a:lnTo>
                  <a:lnTo>
                    <a:pt x="101" y="120"/>
                  </a:lnTo>
                  <a:lnTo>
                    <a:pt x="103" y="116"/>
                  </a:lnTo>
                  <a:lnTo>
                    <a:pt x="105" y="115"/>
                  </a:lnTo>
                  <a:lnTo>
                    <a:pt x="107" y="113"/>
                  </a:lnTo>
                  <a:lnTo>
                    <a:pt x="111" y="113"/>
                  </a:lnTo>
                  <a:lnTo>
                    <a:pt x="113" y="114"/>
                  </a:lnTo>
                  <a:lnTo>
                    <a:pt x="118" y="116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60"/>
            <p:cNvSpPr>
              <a:spLocks/>
            </p:cNvSpPr>
            <p:nvPr/>
          </p:nvSpPr>
          <p:spPr bwMode="auto">
            <a:xfrm>
              <a:off x="2312988" y="4592638"/>
              <a:ext cx="61913" cy="873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2"/>
                </a:cxn>
                <a:cxn ang="0">
                  <a:pos x="38" y="5"/>
                </a:cxn>
                <a:cxn ang="0">
                  <a:pos x="39" y="8"/>
                </a:cxn>
                <a:cxn ang="0">
                  <a:pos x="39" y="15"/>
                </a:cxn>
                <a:cxn ang="0">
                  <a:pos x="37" y="18"/>
                </a:cxn>
                <a:cxn ang="0">
                  <a:pos x="35" y="20"/>
                </a:cxn>
                <a:cxn ang="0">
                  <a:pos x="27" y="26"/>
                </a:cxn>
                <a:cxn ang="0">
                  <a:pos x="22" y="35"/>
                </a:cxn>
                <a:cxn ang="0">
                  <a:pos x="20" y="45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6" y="53"/>
                </a:cxn>
                <a:cxn ang="0">
                  <a:pos x="13" y="54"/>
                </a:cxn>
                <a:cxn ang="0">
                  <a:pos x="10" y="55"/>
                </a:cxn>
                <a:cxn ang="0">
                  <a:pos x="9" y="55"/>
                </a:cxn>
                <a:cxn ang="0">
                  <a:pos x="6" y="54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2" y="32"/>
                </a:cxn>
                <a:cxn ang="0">
                  <a:pos x="6" y="20"/>
                </a:cxn>
                <a:cxn ang="0">
                  <a:pos x="13" y="9"/>
                </a:cxn>
                <a:cxn ang="0">
                  <a:pos x="23" y="2"/>
                </a:cxn>
                <a:cxn ang="0">
                  <a:pos x="30" y="0"/>
                </a:cxn>
              </a:cxnLst>
              <a:rect l="0" t="0" r="r" b="b"/>
              <a:pathLst>
                <a:path w="39" h="55">
                  <a:moveTo>
                    <a:pt x="30" y="0"/>
                  </a:moveTo>
                  <a:lnTo>
                    <a:pt x="36" y="2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9" y="15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27" y="26"/>
                  </a:lnTo>
                  <a:lnTo>
                    <a:pt x="22" y="35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3" y="54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6" y="20"/>
                  </a:lnTo>
                  <a:lnTo>
                    <a:pt x="13" y="9"/>
                  </a:lnTo>
                  <a:lnTo>
                    <a:pt x="23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61"/>
            <p:cNvSpPr>
              <a:spLocks/>
            </p:cNvSpPr>
            <p:nvPr/>
          </p:nvSpPr>
          <p:spPr bwMode="auto">
            <a:xfrm>
              <a:off x="2278063" y="4457700"/>
              <a:ext cx="52388" cy="635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19" y="5"/>
                </a:cxn>
                <a:cxn ang="0">
                  <a:pos x="32" y="24"/>
                </a:cxn>
                <a:cxn ang="0">
                  <a:pos x="33" y="27"/>
                </a:cxn>
                <a:cxn ang="0">
                  <a:pos x="33" y="29"/>
                </a:cxn>
                <a:cxn ang="0">
                  <a:pos x="31" y="36"/>
                </a:cxn>
                <a:cxn ang="0">
                  <a:pos x="29" y="38"/>
                </a:cxn>
                <a:cxn ang="0">
                  <a:pos x="23" y="40"/>
                </a:cxn>
                <a:cxn ang="0">
                  <a:pos x="16" y="38"/>
                </a:cxn>
                <a:cxn ang="0">
                  <a:pos x="14" y="35"/>
                </a:cxn>
                <a:cxn ang="0">
                  <a:pos x="2" y="16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6" y="2"/>
                </a:cxn>
                <a:cxn ang="0">
                  <a:pos x="12" y="0"/>
                </a:cxn>
              </a:cxnLst>
              <a:rect l="0" t="0" r="r" b="b"/>
              <a:pathLst>
                <a:path w="33" h="40">
                  <a:moveTo>
                    <a:pt x="12" y="0"/>
                  </a:moveTo>
                  <a:lnTo>
                    <a:pt x="15" y="1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32" y="24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6" y="38"/>
                  </a:lnTo>
                  <a:lnTo>
                    <a:pt x="14" y="35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262"/>
            <p:cNvSpPr>
              <a:spLocks/>
            </p:cNvSpPr>
            <p:nvPr/>
          </p:nvSpPr>
          <p:spPr bwMode="auto">
            <a:xfrm>
              <a:off x="2201863" y="4521200"/>
              <a:ext cx="63500" cy="539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7" y="2"/>
                </a:cxn>
                <a:cxn ang="0">
                  <a:pos x="34" y="15"/>
                </a:cxn>
                <a:cxn ang="0">
                  <a:pos x="38" y="17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5" y="32"/>
                </a:cxn>
                <a:cxn ang="0">
                  <a:pos x="29" y="34"/>
                </a:cxn>
                <a:cxn ang="0">
                  <a:pos x="23" y="32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40" h="34">
                  <a:moveTo>
                    <a:pt x="11" y="0"/>
                  </a:moveTo>
                  <a:lnTo>
                    <a:pt x="17" y="2"/>
                  </a:lnTo>
                  <a:lnTo>
                    <a:pt x="34" y="15"/>
                  </a:lnTo>
                  <a:lnTo>
                    <a:pt x="38" y="17"/>
                  </a:lnTo>
                  <a:lnTo>
                    <a:pt x="40" y="23"/>
                  </a:lnTo>
                  <a:lnTo>
                    <a:pt x="38" y="30"/>
                  </a:lnTo>
                  <a:lnTo>
                    <a:pt x="35" y="32"/>
                  </a:lnTo>
                  <a:lnTo>
                    <a:pt x="29" y="34"/>
                  </a:lnTo>
                  <a:lnTo>
                    <a:pt x="23" y="3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263"/>
            <p:cNvSpPr>
              <a:spLocks/>
            </p:cNvSpPr>
            <p:nvPr/>
          </p:nvSpPr>
          <p:spPr bwMode="auto">
            <a:xfrm>
              <a:off x="2170113" y="4621213"/>
              <a:ext cx="68263" cy="333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32" y="1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0" y="5"/>
                </a:cxn>
                <a:cxn ang="0">
                  <a:pos x="41" y="7"/>
                </a:cxn>
                <a:cxn ang="0">
                  <a:pos x="43" y="11"/>
                </a:cxn>
                <a:cxn ang="0">
                  <a:pos x="40" y="17"/>
                </a:cxn>
                <a:cxn ang="0">
                  <a:pos x="38" y="19"/>
                </a:cxn>
                <a:cxn ang="0">
                  <a:pos x="35" y="21"/>
                </a:cxn>
                <a:cxn ang="0">
                  <a:pos x="6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43" h="21">
                  <a:moveTo>
                    <a:pt x="9" y="0"/>
                  </a:moveTo>
                  <a:lnTo>
                    <a:pt x="1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8" y="3"/>
                  </a:lnTo>
                  <a:lnTo>
                    <a:pt x="40" y="5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264"/>
            <p:cNvSpPr>
              <a:spLocks/>
            </p:cNvSpPr>
            <p:nvPr/>
          </p:nvSpPr>
          <p:spPr bwMode="auto">
            <a:xfrm>
              <a:off x="2184400" y="4706938"/>
              <a:ext cx="65088" cy="476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4" y="0"/>
                </a:cxn>
                <a:cxn ang="0">
                  <a:pos x="37" y="3"/>
                </a:cxn>
                <a:cxn ang="0">
                  <a:pos x="40" y="6"/>
                </a:cxn>
                <a:cxn ang="0">
                  <a:pos x="41" y="9"/>
                </a:cxn>
                <a:cxn ang="0">
                  <a:pos x="41" y="12"/>
                </a:cxn>
                <a:cxn ang="0">
                  <a:pos x="39" y="15"/>
                </a:cxn>
                <a:cxn ang="0">
                  <a:pos x="38" y="18"/>
                </a:cxn>
                <a:cxn ang="0">
                  <a:pos x="35" y="20"/>
                </a:cxn>
                <a:cxn ang="0">
                  <a:pos x="15" y="29"/>
                </a:cxn>
                <a:cxn ang="0">
                  <a:pos x="14" y="30"/>
                </a:cxn>
                <a:cxn ang="0">
                  <a:pos x="8" y="30"/>
                </a:cxn>
                <a:cxn ang="0">
                  <a:pos x="6" y="29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6" y="11"/>
                </a:cxn>
                <a:cxn ang="0">
                  <a:pos x="26" y="2"/>
                </a:cxn>
                <a:cxn ang="0">
                  <a:pos x="30" y="0"/>
                </a:cxn>
              </a:cxnLst>
              <a:rect l="0" t="0" r="r" b="b"/>
              <a:pathLst>
                <a:path w="41" h="30">
                  <a:moveTo>
                    <a:pt x="30" y="0"/>
                  </a:moveTo>
                  <a:lnTo>
                    <a:pt x="34" y="0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39" y="15"/>
                  </a:lnTo>
                  <a:lnTo>
                    <a:pt x="38" y="18"/>
                  </a:lnTo>
                  <a:lnTo>
                    <a:pt x="35" y="20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6" y="2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26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617557" y="5551639"/>
            <a:ext cx="5858375" cy="750888"/>
          </a:xfrm>
          <a:prstGeom prst="rect">
            <a:avLst/>
          </a:prstGeom>
          <a:pattFill prst="wdUpDiag">
            <a:fgClr>
              <a:srgbClr val="4C6D25"/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5164529" y="5660746"/>
            <a:ext cx="4259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РИС.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Энергоэффективность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 descr="E:\Tanya\WORK WORK\фирм стиль\Брендбук\Новый концепт лого\БАРС.Энергоэффективность\БАРС.Энергоэффективность_логотип\БАРС.Энергоэффективность_логотип _знак 1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61" y="5702487"/>
            <a:ext cx="4857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71894" y="3630525"/>
            <a:ext cx="1136999" cy="16743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176733" y="3773778"/>
            <a:ext cx="11321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территориального планирования РТ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233773" y="4237504"/>
            <a:ext cx="38378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833968" y="3615816"/>
            <a:ext cx="1558519" cy="17269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308893" y="4199468"/>
            <a:ext cx="50641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1967790" y="3788213"/>
            <a:ext cx="142469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получения разрешительной документации для строительства РТ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1022" y="3059707"/>
            <a:ext cx="1186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Карта точек </a:t>
            </a:r>
          </a:p>
          <a:p>
            <a:r>
              <a:rPr lang="ru-RU" sz="1100" dirty="0" smtClean="0"/>
              <a:t>присоединения</a:t>
            </a:r>
            <a:endParaRPr lang="ru-RU" sz="11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5282802" y="4240665"/>
            <a:ext cx="5425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 rot="5400000" flipH="1">
            <a:off x="5416765" y="-3825729"/>
            <a:ext cx="1351354" cy="11841095"/>
          </a:xfrm>
          <a:prstGeom prst="rect">
            <a:avLst/>
          </a:prstGeom>
          <a:pattFill prst="wdUpDiag">
            <a:fgClr>
              <a:srgbClr val="FFCD2D"/>
            </a:fgClr>
            <a:bgClr>
              <a:srgbClr val="FFC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53" tIns="34327" rIns="68653" bIns="34327" anchor="ctr"/>
          <a:lstStyle/>
          <a:p>
            <a:pPr algn="ctr" defTabSz="914323">
              <a:defRPr/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43696" y="2377827"/>
            <a:ext cx="2906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государственного заказа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24888" y="2391474"/>
            <a:ext cx="383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Государственные и муниципальные платежи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21534" y="1962328"/>
            <a:ext cx="264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Бюджетный учет и отчетность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44741" y="1962328"/>
            <a:ext cx="294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 целевыми программами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32933" y="1916162"/>
            <a:ext cx="3756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истема государственного задания и расчета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нормативного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финансирования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4543976" y="1516591"/>
            <a:ext cx="3997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ЭЛЕКТРОННЫЙ БЮДЖЕТ РЕГИОНА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" name="Picture 2" descr="\\ds\Documents\Департамент продаж и маркетинга\Отдел дизайна\ФИРМЕННЫЙ СТИЛЬ БАРС Груп\Логотипы по продуктам\БАРС.Бюджет\БАРС.Бюджет_логотип\БАРС.Бюджет_логотип_пиктограмма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71" y="1533212"/>
            <a:ext cx="325461" cy="3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 стрелкой 53"/>
          <p:cNvCxnSpPr/>
          <p:nvPr/>
        </p:nvCxnSpPr>
        <p:spPr bwMode="auto">
          <a:xfrm flipV="1">
            <a:off x="11670104" y="2786072"/>
            <a:ext cx="0" cy="82974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094017" y="2094818"/>
            <a:ext cx="383784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734351" y="2095466"/>
            <a:ext cx="383784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687348" y="2529973"/>
            <a:ext cx="371412" cy="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4094128" y="2518099"/>
            <a:ext cx="371412" cy="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9946672" y="2239327"/>
            <a:ext cx="0" cy="18466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 bwMode="auto">
          <a:xfrm>
            <a:off x="283939" y="2786073"/>
            <a:ext cx="0" cy="82974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>
            <a:off x="1981050" y="2786073"/>
            <a:ext cx="0" cy="804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auto">
          <a:xfrm>
            <a:off x="3846912" y="2786073"/>
            <a:ext cx="0" cy="804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 bwMode="auto">
          <a:xfrm>
            <a:off x="9252794" y="2786073"/>
            <a:ext cx="0" cy="804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auto">
          <a:xfrm>
            <a:off x="10216791" y="2786073"/>
            <a:ext cx="0" cy="804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 bwMode="auto">
          <a:xfrm>
            <a:off x="8911600" y="2786073"/>
            <a:ext cx="0" cy="16816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 bwMode="auto">
          <a:xfrm>
            <a:off x="8611348" y="2786073"/>
            <a:ext cx="0" cy="272443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6349851" y="4613413"/>
            <a:ext cx="317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управления собственностью и государственным имуществом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8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23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54728"/>
            <a:ext cx="12192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6"/>
          <p:cNvSpPr/>
          <p:nvPr/>
        </p:nvSpPr>
        <p:spPr>
          <a:xfrm>
            <a:off x="608264" y="110651"/>
            <a:ext cx="4762500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БЮДЖЕТ РТ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900000">
            <a:off x="7499350" y="5028437"/>
            <a:ext cx="280988" cy="282575"/>
          </a:xfrm>
          <a:prstGeom prst="rect">
            <a:avLst/>
          </a:prstGeom>
          <a:pattFill prst="wdUpDiag">
            <a:fgClr>
              <a:srgbClr val="FFCD2D"/>
            </a:fgClr>
            <a:bgClr>
              <a:srgbClr val="FFC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53" tIns="34327" rIns="68653" bIns="34327" anchor="ctr"/>
          <a:lstStyle/>
          <a:p>
            <a:pPr algn="ctr" defTabSz="914323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9347200" y="3480625"/>
            <a:ext cx="1400175" cy="1398587"/>
          </a:xfrm>
          <a:prstGeom prst="rect">
            <a:avLst/>
          </a:prstGeom>
          <a:pattFill prst="wdUpDiag">
            <a:fgClr>
              <a:srgbClr val="414141"/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77"/>
          <p:cNvSpPr>
            <a:spLocks noChangeArrowheads="1"/>
          </p:cNvSpPr>
          <p:nvPr/>
        </p:nvSpPr>
        <p:spPr bwMode="auto">
          <a:xfrm>
            <a:off x="9413875" y="4164837"/>
            <a:ext cx="14811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ОТЧЕТНОСТЬ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7092950" y="3252025"/>
            <a:ext cx="1835150" cy="1835150"/>
          </a:xfrm>
          <a:prstGeom prst="rect">
            <a:avLst/>
          </a:prstGeom>
          <a:pattFill prst="wdUpDiag">
            <a:fgClr>
              <a:srgbClr val="FFCD2D"/>
            </a:fgClr>
            <a:bgClr>
              <a:srgbClr val="FFC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53" tIns="34327" rIns="68653" bIns="34327" anchor="ctr"/>
          <a:lstStyle/>
          <a:p>
            <a:pPr algn="ctr" defTabSz="914323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900000">
            <a:off x="5314950" y="3085337"/>
            <a:ext cx="709613" cy="70961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8900000">
            <a:off x="5133975" y="1889950"/>
            <a:ext cx="709613" cy="711200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900000">
            <a:off x="5432425" y="5036497"/>
            <a:ext cx="1427163" cy="1427163"/>
          </a:xfrm>
          <a:prstGeom prst="rect">
            <a:avLst/>
          </a:prstGeom>
          <a:solidFill>
            <a:srgbClr val="4C6D25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00000">
            <a:off x="3130550" y="2199512"/>
            <a:ext cx="1427163" cy="1427163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84"/>
          <p:cNvSpPr>
            <a:spLocks noChangeArrowheads="1"/>
          </p:cNvSpPr>
          <p:nvPr/>
        </p:nvSpPr>
        <p:spPr bwMode="auto">
          <a:xfrm>
            <a:off x="2834666" y="2940571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ПЛАНИРОВАНИЕ</a:t>
            </a:r>
          </a:p>
          <a:p>
            <a:pPr algn="ctr"/>
            <a:r>
              <a:rPr lang="ru-RU" altLang="ru-RU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РАСХОДОВ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3221038" y="4666487"/>
            <a:ext cx="1427162" cy="142716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86"/>
          <p:cNvSpPr>
            <a:spLocks noChangeArrowheads="1"/>
          </p:cNvSpPr>
          <p:nvPr/>
        </p:nvSpPr>
        <p:spPr bwMode="auto">
          <a:xfrm>
            <a:off x="2943225" y="5484050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ПЛАНИРОВАНИЕ</a:t>
            </a:r>
          </a:p>
          <a:p>
            <a:pPr algn="ctr"/>
            <a:r>
              <a:rPr lang="ru-RU" altLang="ru-RU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</p:txBody>
      </p:sp>
      <p:sp>
        <p:nvSpPr>
          <p:cNvPr id="18" name="Прямоугольник 17"/>
          <p:cNvSpPr/>
          <p:nvPr/>
        </p:nvSpPr>
        <p:spPr>
          <a:xfrm rot="18900000">
            <a:off x="1331913" y="3252025"/>
            <a:ext cx="1836737" cy="1835150"/>
          </a:xfrm>
          <a:prstGeom prst="rect">
            <a:avLst/>
          </a:prstGeom>
          <a:pattFill prst="wdUpDiag">
            <a:fgClr>
              <a:srgbClr val="FFCD2D"/>
            </a:fgClr>
            <a:bgClr>
              <a:srgbClr val="FFC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53" tIns="34327" rIns="68653" bIns="34327" anchor="ctr"/>
          <a:lstStyle/>
          <a:p>
            <a:pPr algn="ctr" defTabSz="914323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9" name="Прямоугольник 88"/>
          <p:cNvSpPr>
            <a:spLocks noChangeArrowheads="1"/>
          </p:cNvSpPr>
          <p:nvPr/>
        </p:nvSpPr>
        <p:spPr bwMode="auto">
          <a:xfrm>
            <a:off x="1213893" y="4175761"/>
            <a:ext cx="20002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БЮДЖЕТНОЕ ПЛАНИРО-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ВАНИЕ</a:t>
            </a:r>
          </a:p>
        </p:txBody>
      </p:sp>
      <p:sp>
        <p:nvSpPr>
          <p:cNvPr id="20" name="Прямоугольник 89"/>
          <p:cNvSpPr>
            <a:spLocks noChangeArrowheads="1"/>
          </p:cNvSpPr>
          <p:nvPr/>
        </p:nvSpPr>
        <p:spPr bwMode="auto">
          <a:xfrm>
            <a:off x="7535863" y="4729987"/>
            <a:ext cx="1004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УПРАВЛНИЕ</a:t>
            </a:r>
          </a:p>
          <a:p>
            <a:pPr algn="ctr"/>
            <a:r>
              <a:rPr lang="ru-RU" altLang="ru-RU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НФА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18900000">
            <a:off x="5634038" y="2390012"/>
            <a:ext cx="709612" cy="711200"/>
          </a:xfrm>
          <a:prstGeom prst="rect">
            <a:avLst/>
          </a:prstGeom>
          <a:solidFill>
            <a:srgbClr val="92D050">
              <a:alpha val="2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8900000">
            <a:off x="5683250" y="1340675"/>
            <a:ext cx="709613" cy="711200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8900000">
            <a:off x="6297613" y="1875662"/>
            <a:ext cx="709612" cy="709613"/>
          </a:xfrm>
          <a:prstGeom prst="rect">
            <a:avLst/>
          </a:prstGeom>
          <a:solidFill>
            <a:srgbClr val="92D050">
              <a:alpha val="2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900000">
            <a:off x="6134100" y="2899600"/>
            <a:ext cx="709613" cy="709612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94"/>
          <p:cNvSpPr>
            <a:spLocks noChangeArrowheads="1"/>
          </p:cNvSpPr>
          <p:nvPr/>
        </p:nvSpPr>
        <p:spPr bwMode="auto">
          <a:xfrm>
            <a:off x="4860925" y="1975675"/>
            <a:ext cx="1285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МЕЖБЮД-</a:t>
            </a:r>
          </a:p>
          <a:p>
            <a:pPr algn="ctr"/>
            <a:r>
              <a:rPr lang="ru-RU" altLang="ru-RU" sz="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ЖЕТНЫЕ </a:t>
            </a:r>
          </a:p>
          <a:p>
            <a:pPr algn="ctr"/>
            <a:r>
              <a:rPr lang="ru-RU" altLang="ru-RU" sz="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ТРАНСФЕРТЫ</a:t>
            </a:r>
          </a:p>
        </p:txBody>
      </p:sp>
      <p:sp>
        <p:nvSpPr>
          <p:cNvPr id="26" name="Прямоугольник 95"/>
          <p:cNvSpPr>
            <a:spLocks noChangeArrowheads="1"/>
          </p:cNvSpPr>
          <p:nvPr/>
        </p:nvSpPr>
        <p:spPr bwMode="auto">
          <a:xfrm>
            <a:off x="6977063" y="4198175"/>
            <a:ext cx="20018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БУХГАЛТЕРСКИЙ УЧЕТ</a:t>
            </a:r>
          </a:p>
        </p:txBody>
      </p:sp>
      <p:sp>
        <p:nvSpPr>
          <p:cNvPr id="27" name="Прямоугольник 26"/>
          <p:cNvSpPr/>
          <p:nvPr/>
        </p:nvSpPr>
        <p:spPr>
          <a:xfrm rot="18900000">
            <a:off x="6940550" y="3191700"/>
            <a:ext cx="211138" cy="209550"/>
          </a:xfrm>
          <a:prstGeom prst="rect">
            <a:avLst/>
          </a:prstGeom>
          <a:solidFill>
            <a:srgbClr val="92D050">
              <a:alpha val="2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8900000">
            <a:off x="6867525" y="2723387"/>
            <a:ext cx="357188" cy="357188"/>
          </a:xfrm>
          <a:prstGeom prst="rect">
            <a:avLst/>
          </a:prstGeom>
          <a:solidFill>
            <a:srgbClr val="92D050">
              <a:alpha val="2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8900000">
            <a:off x="7378700" y="2909125"/>
            <a:ext cx="209550" cy="209550"/>
          </a:xfrm>
          <a:prstGeom prst="rect">
            <a:avLst/>
          </a:prstGeom>
          <a:pattFill prst="wdUpDiag">
            <a:fgClr>
              <a:srgbClr val="FFCD2D"/>
            </a:fgClr>
            <a:bgClr>
              <a:srgbClr val="FFC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53" tIns="34327" rIns="68653" bIns="34327" anchor="ctr"/>
          <a:lstStyle/>
          <a:p>
            <a:pPr algn="ctr" defTabSz="914323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8900000">
            <a:off x="6913563" y="5418962"/>
            <a:ext cx="209550" cy="209550"/>
          </a:xfrm>
          <a:prstGeom prst="rect">
            <a:avLst/>
          </a:prstGeom>
          <a:solidFill>
            <a:srgbClr val="4C6D25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900000">
            <a:off x="6886575" y="5050662"/>
            <a:ext cx="263525" cy="263525"/>
          </a:xfrm>
          <a:prstGeom prst="rect">
            <a:avLst/>
          </a:prstGeom>
          <a:solidFill>
            <a:srgbClr val="4C6D25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8900000">
            <a:off x="7205663" y="5438012"/>
            <a:ext cx="153987" cy="155575"/>
          </a:xfrm>
          <a:prstGeom prst="rect">
            <a:avLst/>
          </a:prstGeom>
          <a:solidFill>
            <a:srgbClr val="4C6D25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3" name="Группа 102"/>
          <p:cNvGrpSpPr/>
          <p:nvPr/>
        </p:nvGrpSpPr>
        <p:grpSpPr>
          <a:xfrm>
            <a:off x="2935984" y="3370995"/>
            <a:ext cx="591547" cy="318772"/>
            <a:chOff x="2054926" y="3269378"/>
            <a:chExt cx="490055" cy="264080"/>
          </a:xfrm>
          <a:effectLst/>
        </p:grpSpPr>
        <p:sp>
          <p:nvSpPr>
            <p:cNvPr id="34" name="Прямоугольник 33"/>
            <p:cNvSpPr/>
            <p:nvPr/>
          </p:nvSpPr>
          <p:spPr>
            <a:xfrm rot="18900000">
              <a:off x="2054926" y="3269378"/>
              <a:ext cx="264080" cy="264080"/>
            </a:xfrm>
            <a:prstGeom prst="rect">
              <a:avLst/>
            </a:prstGeom>
            <a:pattFill prst="wdUpDiag">
              <a:fgClr>
                <a:srgbClr val="FFCD2D"/>
              </a:fgClr>
              <a:bgClr>
                <a:srgbClr val="FFC000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53" tIns="34327" rIns="68653" bIns="34327" anchor="ctr"/>
            <a:lstStyle/>
            <a:p>
              <a:pPr algn="ctr" defTabSz="914323"/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 rot="18900000">
              <a:off x="2389602" y="3318304"/>
              <a:ext cx="155379" cy="155379"/>
            </a:xfrm>
            <a:prstGeom prst="rect">
              <a:avLst/>
            </a:prstGeom>
            <a:pattFill prst="wdUpDiag">
              <a:fgClr>
                <a:srgbClr val="FFCD2D"/>
              </a:fgClr>
              <a:bgClr>
                <a:srgbClr val="FFC000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53" tIns="34327" rIns="68653" bIns="34327" anchor="ctr"/>
            <a:lstStyle/>
            <a:p>
              <a:pPr algn="ctr" defTabSz="914323"/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105"/>
          <p:cNvGrpSpPr/>
          <p:nvPr/>
        </p:nvGrpSpPr>
        <p:grpSpPr>
          <a:xfrm>
            <a:off x="3061765" y="4508874"/>
            <a:ext cx="688223" cy="370866"/>
            <a:chOff x="2197799" y="4395295"/>
            <a:chExt cx="490058" cy="264080"/>
          </a:xfrm>
          <a:effectLst/>
        </p:grpSpPr>
        <p:sp>
          <p:nvSpPr>
            <p:cNvPr id="37" name="Прямоугольник 36"/>
            <p:cNvSpPr/>
            <p:nvPr/>
          </p:nvSpPr>
          <p:spPr>
            <a:xfrm rot="18900000">
              <a:off x="2197799" y="4395295"/>
              <a:ext cx="264080" cy="264080"/>
            </a:xfrm>
            <a:prstGeom prst="rect">
              <a:avLst/>
            </a:prstGeom>
            <a:pattFill prst="wdUpDiag">
              <a:fgClr>
                <a:srgbClr val="FFCD2D"/>
              </a:fgClr>
              <a:bgClr>
                <a:srgbClr val="FFC000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53" tIns="34327" rIns="68653" bIns="34327" anchor="ctr"/>
            <a:lstStyle/>
            <a:p>
              <a:pPr algn="ctr" defTabSz="914323"/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18900000">
              <a:off x="2532478" y="4444219"/>
              <a:ext cx="155379" cy="155379"/>
            </a:xfrm>
            <a:prstGeom prst="rect">
              <a:avLst/>
            </a:prstGeom>
            <a:pattFill prst="wdUpDiag">
              <a:fgClr>
                <a:srgbClr val="FFCD2D"/>
              </a:fgClr>
              <a:bgClr>
                <a:srgbClr val="FFC000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53" tIns="34327" rIns="68653" bIns="34327" anchor="ctr"/>
            <a:lstStyle/>
            <a:p>
              <a:pPr algn="ctr" defTabSz="914323"/>
              <a:endParaRPr lang="ru-RU" b="1">
                <a:solidFill>
                  <a:schemeClr val="bg1"/>
                </a:solidFill>
              </a:endParaRPr>
            </a:p>
          </p:txBody>
        </p:sp>
      </p:grpSp>
      <p:pic>
        <p:nvPicPr>
          <p:cNvPr id="39" name="Рисунок 108" descr="3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57" y="3388550"/>
            <a:ext cx="785812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110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41" y="2492896"/>
            <a:ext cx="428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111" descr="9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104637"/>
            <a:ext cx="3508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112" descr="1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5015737"/>
            <a:ext cx="428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113" descr="9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66" y="2573859"/>
            <a:ext cx="3508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Группа 114"/>
          <p:cNvGrpSpPr>
            <a:grpSpLocks/>
          </p:cNvGrpSpPr>
          <p:nvPr/>
        </p:nvGrpSpPr>
        <p:grpSpPr bwMode="auto">
          <a:xfrm>
            <a:off x="7548563" y="3282187"/>
            <a:ext cx="930275" cy="938213"/>
            <a:chOff x="5715008" y="2840404"/>
            <a:chExt cx="928694" cy="938638"/>
          </a:xfrm>
          <a:effectLst/>
        </p:grpSpPr>
        <p:pic>
          <p:nvPicPr>
            <p:cNvPr id="45" name="Рисунок 115" descr="33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2840404"/>
              <a:ext cx="714356" cy="71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116" descr="9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350414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Прямоугольник 117"/>
          <p:cNvSpPr>
            <a:spLocks noChangeArrowheads="1"/>
          </p:cNvSpPr>
          <p:nvPr/>
        </p:nvSpPr>
        <p:spPr bwMode="auto">
          <a:xfrm>
            <a:off x="5448300" y="1543875"/>
            <a:ext cx="1209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СОЦИАЛЬНЫЕ ВЫПЛАТЫ</a:t>
            </a:r>
          </a:p>
        </p:txBody>
      </p:sp>
      <p:sp>
        <p:nvSpPr>
          <p:cNvPr id="48" name="Прямоугольник 118"/>
          <p:cNvSpPr>
            <a:spLocks noChangeArrowheads="1"/>
          </p:cNvSpPr>
          <p:nvPr/>
        </p:nvSpPr>
        <p:spPr bwMode="auto">
          <a:xfrm>
            <a:off x="6160103" y="2086227"/>
            <a:ext cx="1044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latin typeface="Tahoma" pitchFamily="34" charset="0"/>
                <a:cs typeface="Tahoma" pitchFamily="34" charset="0"/>
              </a:rPr>
              <a:t>БЮДЖЕТНЫЕ ИНВЕСТИ</a:t>
            </a:r>
          </a:p>
          <a:p>
            <a:pPr algn="ctr"/>
            <a:r>
              <a:rPr lang="ru-RU" altLang="ru-RU" sz="800" b="1" dirty="0">
                <a:latin typeface="Tahoma" pitchFamily="34" charset="0"/>
                <a:cs typeface="Tahoma" pitchFamily="34" charset="0"/>
              </a:rPr>
              <a:t>ЦИИ</a:t>
            </a:r>
          </a:p>
        </p:txBody>
      </p:sp>
      <p:sp>
        <p:nvSpPr>
          <p:cNvPr id="49" name="Прямоугольник 119"/>
          <p:cNvSpPr>
            <a:spLocks noChangeArrowheads="1"/>
          </p:cNvSpPr>
          <p:nvPr/>
        </p:nvSpPr>
        <p:spPr bwMode="auto">
          <a:xfrm>
            <a:off x="5469609" y="2570754"/>
            <a:ext cx="10350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latin typeface="Tahoma" pitchFamily="34" charset="0"/>
                <a:cs typeface="Tahoma" pitchFamily="34" charset="0"/>
              </a:rPr>
              <a:t>УПРАВЛЕНИЕ ЗАКУПКАМИ</a:t>
            </a:r>
          </a:p>
        </p:txBody>
      </p:sp>
      <p:sp>
        <p:nvSpPr>
          <p:cNvPr id="50" name="Прямоугольник 120"/>
          <p:cNvSpPr>
            <a:spLocks noChangeArrowheads="1"/>
          </p:cNvSpPr>
          <p:nvPr/>
        </p:nvSpPr>
        <p:spPr bwMode="auto">
          <a:xfrm>
            <a:off x="6083300" y="3078987"/>
            <a:ext cx="7858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Tahoma" pitchFamily="34" charset="0"/>
                <a:cs typeface="Tahoma" pitchFamily="34" charset="0"/>
              </a:rPr>
              <a:t>ЗАРПЛАТА И КАДРЫ</a:t>
            </a:r>
          </a:p>
        </p:txBody>
      </p:sp>
      <p:sp>
        <p:nvSpPr>
          <p:cNvPr id="51" name="Прямоугольник 121"/>
          <p:cNvSpPr>
            <a:spLocks noChangeArrowheads="1"/>
          </p:cNvSpPr>
          <p:nvPr/>
        </p:nvSpPr>
        <p:spPr bwMode="auto">
          <a:xfrm>
            <a:off x="5284788" y="3225037"/>
            <a:ext cx="7858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latin typeface="Tahoma" pitchFamily="34" charset="0"/>
                <a:cs typeface="Tahoma" pitchFamily="34" charset="0"/>
              </a:rPr>
              <a:t>ГОСУДАР–</a:t>
            </a:r>
          </a:p>
          <a:p>
            <a:pPr algn="ctr"/>
            <a:r>
              <a:rPr lang="ru-RU" altLang="ru-RU" sz="800" b="1" dirty="0">
                <a:latin typeface="Tahoma" pitchFamily="34" charset="0"/>
                <a:cs typeface="Tahoma" pitchFamily="34" charset="0"/>
              </a:rPr>
              <a:t>СТВЕННОЕ ЗАДАНИЕ</a:t>
            </a:r>
          </a:p>
        </p:txBody>
      </p:sp>
      <p:pic>
        <p:nvPicPr>
          <p:cNvPr id="52" name="Рисунок 123" descr="3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3" y="3534600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130"/>
          <p:cNvSpPr>
            <a:spLocks noChangeArrowheads="1"/>
          </p:cNvSpPr>
          <p:nvPr/>
        </p:nvSpPr>
        <p:spPr bwMode="auto">
          <a:xfrm>
            <a:off x="5414963" y="5593220"/>
            <a:ext cx="1500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УПРАВЛЕНИЕ ДОХОДАМИ</a:t>
            </a:r>
          </a:p>
        </p:txBody>
      </p:sp>
      <p:sp>
        <p:nvSpPr>
          <p:cNvPr id="54" name="Прямоугольник 131"/>
          <p:cNvSpPr>
            <a:spLocks noChangeArrowheads="1"/>
          </p:cNvSpPr>
          <p:nvPr/>
        </p:nvSpPr>
        <p:spPr bwMode="auto">
          <a:xfrm>
            <a:off x="5815013" y="6141275"/>
            <a:ext cx="6699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000" b="1" dirty="0">
                <a:latin typeface="Tahoma" pitchFamily="34" charset="0"/>
                <a:cs typeface="Tahoma" pitchFamily="34" charset="0"/>
              </a:rPr>
              <a:t>ТР ГМП</a:t>
            </a:r>
          </a:p>
        </p:txBody>
      </p:sp>
      <p:grpSp>
        <p:nvGrpSpPr>
          <p:cNvPr id="55" name="Группа 132"/>
          <p:cNvGrpSpPr/>
          <p:nvPr/>
        </p:nvGrpSpPr>
        <p:grpSpPr>
          <a:xfrm>
            <a:off x="4566052" y="5648465"/>
            <a:ext cx="688223" cy="370866"/>
            <a:chOff x="2197799" y="4395295"/>
            <a:chExt cx="490058" cy="264080"/>
          </a:xfrm>
          <a:solidFill>
            <a:srgbClr val="92D050">
              <a:alpha val="60000"/>
            </a:srgbClr>
          </a:solidFill>
          <a:effectLst/>
        </p:grpSpPr>
        <p:sp>
          <p:nvSpPr>
            <p:cNvPr id="56" name="Прямоугольник 55"/>
            <p:cNvSpPr/>
            <p:nvPr/>
          </p:nvSpPr>
          <p:spPr>
            <a:xfrm rot="18900000">
              <a:off x="2197799" y="4395295"/>
              <a:ext cx="264080" cy="264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8900000">
              <a:off x="2532478" y="4444219"/>
              <a:ext cx="155379" cy="155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 rot="18900000">
            <a:off x="6946900" y="4806187"/>
            <a:ext cx="155575" cy="155575"/>
          </a:xfrm>
          <a:prstGeom prst="rect">
            <a:avLst/>
          </a:prstGeom>
          <a:solidFill>
            <a:srgbClr val="4C6D25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18900000">
            <a:off x="7242175" y="5099875"/>
            <a:ext cx="153988" cy="155575"/>
          </a:xfrm>
          <a:prstGeom prst="rect">
            <a:avLst/>
          </a:prstGeom>
          <a:solidFill>
            <a:srgbClr val="4C6D25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0" name="Группа 137"/>
          <p:cNvGrpSpPr/>
          <p:nvPr/>
        </p:nvGrpSpPr>
        <p:grpSpPr>
          <a:xfrm>
            <a:off x="4663128" y="2471009"/>
            <a:ext cx="688223" cy="370866"/>
            <a:chOff x="2197799" y="4395295"/>
            <a:chExt cx="490058" cy="264080"/>
          </a:xfrm>
          <a:solidFill>
            <a:srgbClr val="7F7F7F"/>
          </a:solidFill>
          <a:effectLst/>
        </p:grpSpPr>
        <p:sp>
          <p:nvSpPr>
            <p:cNvPr id="61" name="Прямоугольник 60"/>
            <p:cNvSpPr/>
            <p:nvPr/>
          </p:nvSpPr>
          <p:spPr>
            <a:xfrm rot="18900000">
              <a:off x="2197799" y="4395295"/>
              <a:ext cx="264080" cy="264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8900000">
              <a:off x="2532478" y="4444219"/>
              <a:ext cx="155379" cy="155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 rot="18900000">
            <a:off x="7681913" y="2913887"/>
            <a:ext cx="209550" cy="209550"/>
          </a:xfrm>
          <a:prstGeom prst="rect">
            <a:avLst/>
          </a:prstGeom>
          <a:pattFill prst="wdUpDiag">
            <a:fgClr>
              <a:srgbClr val="FFCD2D"/>
            </a:fgClr>
            <a:bgClr>
              <a:srgbClr val="FFC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53" tIns="34327" rIns="68653" bIns="34327" anchor="ctr"/>
          <a:lstStyle/>
          <a:p>
            <a:pPr algn="ctr" defTabSz="914323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7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73211101"/>
              </p:ext>
            </p:extLst>
          </p:nvPr>
        </p:nvGraphicFramePr>
        <p:xfrm>
          <a:off x="3722389" y="967626"/>
          <a:ext cx="5187312" cy="4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12192000" cy="584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92143" y="-18961"/>
            <a:ext cx="8837879" cy="59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ИМУЩЕСТВОМ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5994" y="1267087"/>
            <a:ext cx="2517049" cy="10002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Система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капитального строительства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РТ 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131" y="1312892"/>
            <a:ext cx="2701715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ГИС ЖКХ РТ</a:t>
            </a:r>
          </a:p>
        </p:txBody>
      </p:sp>
      <p:pic>
        <p:nvPicPr>
          <p:cNvPr id="7" name="Рисунок 6" descr="2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580" y="5003119"/>
            <a:ext cx="571480" cy="571480"/>
          </a:xfrm>
          <a:prstGeom prst="rect">
            <a:avLst/>
          </a:prstGeom>
        </p:spPr>
      </p:pic>
      <p:pic>
        <p:nvPicPr>
          <p:cNvPr id="8" name="Рисунок 7" descr="317(б).png"/>
          <p:cNvPicPr>
            <a:picLocks noChangeAspect="1"/>
          </p:cNvPicPr>
          <p:nvPr/>
        </p:nvPicPr>
        <p:blipFill>
          <a:blip r:embed="rId4" cstate="print">
            <a:lum bright="70000" contrast="40000"/>
          </a:blip>
          <a:stretch>
            <a:fillRect/>
          </a:stretch>
        </p:blipFill>
        <p:spPr>
          <a:xfrm>
            <a:off x="5250378" y="1348537"/>
            <a:ext cx="444385" cy="694773"/>
          </a:xfrm>
          <a:prstGeom prst="rect">
            <a:avLst/>
          </a:prstGeom>
        </p:spPr>
      </p:pic>
      <p:pic>
        <p:nvPicPr>
          <p:cNvPr id="9" name="Рисунок 8" descr="317(б).png"/>
          <p:cNvPicPr>
            <a:picLocks noChangeAspect="1"/>
          </p:cNvPicPr>
          <p:nvPr/>
        </p:nvPicPr>
        <p:blipFill>
          <a:blip r:embed="rId4" cstate="print">
            <a:lum bright="70000" contrast="40000"/>
          </a:blip>
          <a:stretch>
            <a:fillRect/>
          </a:stretch>
        </p:blipFill>
        <p:spPr>
          <a:xfrm>
            <a:off x="7588205" y="4260640"/>
            <a:ext cx="444385" cy="6947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8772" y="2874250"/>
            <a:ext cx="2904400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Управление</a:t>
            </a:r>
          </a:p>
          <a:p>
            <a:pPr algn="r"/>
            <a:r>
              <a:rPr lang="ru-RU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энергоэффективностью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874793" y="1408738"/>
            <a:ext cx="612850" cy="574404"/>
            <a:chOff x="754063" y="6235701"/>
            <a:chExt cx="404813" cy="379413"/>
          </a:xfrm>
          <a:solidFill>
            <a:schemeClr val="bg1"/>
          </a:solidFill>
        </p:grpSpPr>
        <p:sp>
          <p:nvSpPr>
            <p:cNvPr id="34" name="Rectangle 1748"/>
            <p:cNvSpPr>
              <a:spLocks noChangeArrowheads="1"/>
            </p:cNvSpPr>
            <p:nvPr/>
          </p:nvSpPr>
          <p:spPr bwMode="auto">
            <a:xfrm>
              <a:off x="757238" y="6300788"/>
              <a:ext cx="39688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1749"/>
            <p:cNvSpPr>
              <a:spLocks noEditPoints="1"/>
            </p:cNvSpPr>
            <p:nvPr/>
          </p:nvSpPr>
          <p:spPr bwMode="auto">
            <a:xfrm>
              <a:off x="754063" y="6235701"/>
              <a:ext cx="404813" cy="379413"/>
            </a:xfrm>
            <a:custGeom>
              <a:avLst/>
              <a:gdLst/>
              <a:ahLst/>
              <a:cxnLst>
                <a:cxn ang="0">
                  <a:pos x="99" y="222"/>
                </a:cxn>
                <a:cxn ang="0">
                  <a:pos x="99" y="178"/>
                </a:cxn>
                <a:cxn ang="0">
                  <a:pos x="99" y="178"/>
                </a:cxn>
                <a:cxn ang="0">
                  <a:pos x="99" y="175"/>
                </a:cxn>
                <a:cxn ang="0">
                  <a:pos x="73" y="171"/>
                </a:cxn>
                <a:cxn ang="0">
                  <a:pos x="69" y="143"/>
                </a:cxn>
                <a:cxn ang="0">
                  <a:pos x="99" y="143"/>
                </a:cxn>
                <a:cxn ang="0">
                  <a:pos x="73" y="141"/>
                </a:cxn>
                <a:cxn ang="0">
                  <a:pos x="69" y="116"/>
                </a:cxn>
                <a:cxn ang="0">
                  <a:pos x="69" y="116"/>
                </a:cxn>
                <a:cxn ang="0">
                  <a:pos x="99" y="112"/>
                </a:cxn>
                <a:cxn ang="0">
                  <a:pos x="69" y="111"/>
                </a:cxn>
                <a:cxn ang="0">
                  <a:pos x="99" y="64"/>
                </a:cxn>
                <a:cxn ang="0">
                  <a:pos x="99" y="64"/>
                </a:cxn>
                <a:cxn ang="0">
                  <a:pos x="99" y="59"/>
                </a:cxn>
                <a:cxn ang="0">
                  <a:pos x="239" y="64"/>
                </a:cxn>
                <a:cxn ang="0">
                  <a:pos x="239" y="57"/>
                </a:cxn>
                <a:cxn ang="0">
                  <a:pos x="236" y="64"/>
                </a:cxn>
                <a:cxn ang="0">
                  <a:pos x="217" y="66"/>
                </a:cxn>
                <a:cxn ang="0">
                  <a:pos x="213" y="57"/>
                </a:cxn>
                <a:cxn ang="0">
                  <a:pos x="215" y="57"/>
                </a:cxn>
                <a:cxn ang="0">
                  <a:pos x="193" y="68"/>
                </a:cxn>
                <a:cxn ang="0">
                  <a:pos x="193" y="57"/>
                </a:cxn>
                <a:cxn ang="0">
                  <a:pos x="190" y="68"/>
                </a:cxn>
                <a:cxn ang="0">
                  <a:pos x="168" y="71"/>
                </a:cxn>
                <a:cxn ang="0">
                  <a:pos x="166" y="57"/>
                </a:cxn>
                <a:cxn ang="0">
                  <a:pos x="166" y="57"/>
                </a:cxn>
                <a:cxn ang="0">
                  <a:pos x="163" y="57"/>
                </a:cxn>
                <a:cxn ang="0">
                  <a:pos x="119" y="75"/>
                </a:cxn>
                <a:cxn ang="0">
                  <a:pos x="115" y="57"/>
                </a:cxn>
                <a:cxn ang="0">
                  <a:pos x="115" y="57"/>
                </a:cxn>
                <a:cxn ang="0">
                  <a:pos x="113" y="75"/>
                </a:cxn>
                <a:cxn ang="0">
                  <a:pos x="4" y="57"/>
                </a:cxn>
                <a:cxn ang="0">
                  <a:pos x="52" y="57"/>
                </a:cxn>
                <a:cxn ang="0">
                  <a:pos x="73" y="57"/>
                </a:cxn>
                <a:cxn ang="0">
                  <a:pos x="69" y="35"/>
                </a:cxn>
                <a:cxn ang="0">
                  <a:pos x="69" y="35"/>
                </a:cxn>
                <a:cxn ang="0">
                  <a:pos x="104" y="52"/>
                </a:cxn>
                <a:cxn ang="0">
                  <a:pos x="99" y="0"/>
                </a:cxn>
                <a:cxn ang="0">
                  <a:pos x="108" y="6"/>
                </a:cxn>
                <a:cxn ang="0">
                  <a:pos x="251" y="67"/>
                </a:cxn>
                <a:cxn ang="0">
                  <a:pos x="255" y="126"/>
                </a:cxn>
                <a:cxn ang="0">
                  <a:pos x="246" y="155"/>
                </a:cxn>
                <a:cxn ang="0">
                  <a:pos x="243" y="158"/>
                </a:cxn>
                <a:cxn ang="0">
                  <a:pos x="239" y="161"/>
                </a:cxn>
                <a:cxn ang="0">
                  <a:pos x="230" y="150"/>
                </a:cxn>
                <a:cxn ang="0">
                  <a:pos x="239" y="155"/>
                </a:cxn>
                <a:cxn ang="0">
                  <a:pos x="241" y="154"/>
                </a:cxn>
                <a:cxn ang="0">
                  <a:pos x="250" y="131"/>
                </a:cxn>
                <a:cxn ang="0">
                  <a:pos x="242" y="126"/>
                </a:cxn>
                <a:cxn ang="0">
                  <a:pos x="104" y="81"/>
                </a:cxn>
                <a:cxn ang="0">
                  <a:pos x="123" y="239"/>
                </a:cxn>
                <a:cxn ang="0">
                  <a:pos x="42" y="231"/>
                </a:cxn>
                <a:cxn ang="0">
                  <a:pos x="32" y="222"/>
                </a:cxn>
                <a:cxn ang="0">
                  <a:pos x="0" y="71"/>
                </a:cxn>
                <a:cxn ang="0">
                  <a:pos x="52" y="30"/>
                </a:cxn>
                <a:cxn ang="0">
                  <a:pos x="98" y="13"/>
                </a:cxn>
                <a:cxn ang="0">
                  <a:pos x="27" y="38"/>
                </a:cxn>
                <a:cxn ang="0">
                  <a:pos x="27" y="29"/>
                </a:cxn>
                <a:cxn ang="0">
                  <a:pos x="99" y="0"/>
                </a:cxn>
              </a:cxnLst>
              <a:rect l="0" t="0" r="r" b="b"/>
              <a:pathLst>
                <a:path w="255" h="239">
                  <a:moveTo>
                    <a:pt x="69" y="202"/>
                  </a:moveTo>
                  <a:lnTo>
                    <a:pt x="69" y="222"/>
                  </a:lnTo>
                  <a:lnTo>
                    <a:pt x="99" y="222"/>
                  </a:lnTo>
                  <a:lnTo>
                    <a:pt x="99" y="202"/>
                  </a:lnTo>
                  <a:lnTo>
                    <a:pt x="69" y="202"/>
                  </a:lnTo>
                  <a:close/>
                  <a:moveTo>
                    <a:pt x="99" y="178"/>
                  </a:moveTo>
                  <a:lnTo>
                    <a:pt x="73" y="199"/>
                  </a:lnTo>
                  <a:lnTo>
                    <a:pt x="99" y="199"/>
                  </a:lnTo>
                  <a:lnTo>
                    <a:pt x="99" y="178"/>
                  </a:lnTo>
                  <a:close/>
                  <a:moveTo>
                    <a:pt x="69" y="175"/>
                  </a:moveTo>
                  <a:lnTo>
                    <a:pt x="69" y="197"/>
                  </a:lnTo>
                  <a:lnTo>
                    <a:pt x="99" y="175"/>
                  </a:lnTo>
                  <a:lnTo>
                    <a:pt x="69" y="175"/>
                  </a:lnTo>
                  <a:close/>
                  <a:moveTo>
                    <a:pt x="99" y="150"/>
                  </a:moveTo>
                  <a:lnTo>
                    <a:pt x="73" y="171"/>
                  </a:lnTo>
                  <a:lnTo>
                    <a:pt x="99" y="171"/>
                  </a:lnTo>
                  <a:lnTo>
                    <a:pt x="99" y="150"/>
                  </a:lnTo>
                  <a:close/>
                  <a:moveTo>
                    <a:pt x="69" y="143"/>
                  </a:moveTo>
                  <a:lnTo>
                    <a:pt x="69" y="169"/>
                  </a:lnTo>
                  <a:lnTo>
                    <a:pt x="99" y="147"/>
                  </a:lnTo>
                  <a:lnTo>
                    <a:pt x="99" y="143"/>
                  </a:lnTo>
                  <a:lnTo>
                    <a:pt x="69" y="143"/>
                  </a:lnTo>
                  <a:close/>
                  <a:moveTo>
                    <a:pt x="99" y="120"/>
                  </a:moveTo>
                  <a:lnTo>
                    <a:pt x="73" y="141"/>
                  </a:lnTo>
                  <a:lnTo>
                    <a:pt x="99" y="141"/>
                  </a:lnTo>
                  <a:lnTo>
                    <a:pt x="99" y="120"/>
                  </a:lnTo>
                  <a:close/>
                  <a:moveTo>
                    <a:pt x="69" y="116"/>
                  </a:moveTo>
                  <a:lnTo>
                    <a:pt x="69" y="139"/>
                  </a:lnTo>
                  <a:lnTo>
                    <a:pt x="99" y="116"/>
                  </a:lnTo>
                  <a:lnTo>
                    <a:pt x="69" y="116"/>
                  </a:lnTo>
                  <a:close/>
                  <a:moveTo>
                    <a:pt x="99" y="93"/>
                  </a:moveTo>
                  <a:lnTo>
                    <a:pt x="73" y="112"/>
                  </a:lnTo>
                  <a:lnTo>
                    <a:pt x="99" y="112"/>
                  </a:lnTo>
                  <a:lnTo>
                    <a:pt x="99" y="93"/>
                  </a:lnTo>
                  <a:close/>
                  <a:moveTo>
                    <a:pt x="69" y="88"/>
                  </a:moveTo>
                  <a:lnTo>
                    <a:pt x="69" y="111"/>
                  </a:lnTo>
                  <a:lnTo>
                    <a:pt x="99" y="88"/>
                  </a:lnTo>
                  <a:lnTo>
                    <a:pt x="69" y="88"/>
                  </a:lnTo>
                  <a:close/>
                  <a:moveTo>
                    <a:pt x="99" y="64"/>
                  </a:moveTo>
                  <a:lnTo>
                    <a:pt x="73" y="85"/>
                  </a:lnTo>
                  <a:lnTo>
                    <a:pt x="99" y="85"/>
                  </a:lnTo>
                  <a:lnTo>
                    <a:pt x="99" y="64"/>
                  </a:lnTo>
                  <a:close/>
                  <a:moveTo>
                    <a:pt x="69" y="59"/>
                  </a:moveTo>
                  <a:lnTo>
                    <a:pt x="69" y="82"/>
                  </a:lnTo>
                  <a:lnTo>
                    <a:pt x="99" y="59"/>
                  </a:lnTo>
                  <a:lnTo>
                    <a:pt x="69" y="59"/>
                  </a:lnTo>
                  <a:close/>
                  <a:moveTo>
                    <a:pt x="239" y="57"/>
                  </a:moveTo>
                  <a:lnTo>
                    <a:pt x="239" y="64"/>
                  </a:lnTo>
                  <a:lnTo>
                    <a:pt x="242" y="64"/>
                  </a:lnTo>
                  <a:lnTo>
                    <a:pt x="242" y="57"/>
                  </a:lnTo>
                  <a:lnTo>
                    <a:pt x="239" y="57"/>
                  </a:lnTo>
                  <a:close/>
                  <a:moveTo>
                    <a:pt x="236" y="57"/>
                  </a:moveTo>
                  <a:lnTo>
                    <a:pt x="223" y="65"/>
                  </a:lnTo>
                  <a:lnTo>
                    <a:pt x="236" y="64"/>
                  </a:lnTo>
                  <a:lnTo>
                    <a:pt x="236" y="57"/>
                  </a:lnTo>
                  <a:close/>
                  <a:moveTo>
                    <a:pt x="217" y="57"/>
                  </a:moveTo>
                  <a:lnTo>
                    <a:pt x="217" y="66"/>
                  </a:lnTo>
                  <a:lnTo>
                    <a:pt x="232" y="57"/>
                  </a:lnTo>
                  <a:lnTo>
                    <a:pt x="217" y="57"/>
                  </a:lnTo>
                  <a:close/>
                  <a:moveTo>
                    <a:pt x="213" y="57"/>
                  </a:moveTo>
                  <a:lnTo>
                    <a:pt x="198" y="67"/>
                  </a:lnTo>
                  <a:lnTo>
                    <a:pt x="215" y="66"/>
                  </a:lnTo>
                  <a:lnTo>
                    <a:pt x="215" y="57"/>
                  </a:lnTo>
                  <a:lnTo>
                    <a:pt x="213" y="57"/>
                  </a:lnTo>
                  <a:close/>
                  <a:moveTo>
                    <a:pt x="193" y="57"/>
                  </a:moveTo>
                  <a:lnTo>
                    <a:pt x="193" y="68"/>
                  </a:lnTo>
                  <a:lnTo>
                    <a:pt x="194" y="68"/>
                  </a:lnTo>
                  <a:lnTo>
                    <a:pt x="210" y="57"/>
                  </a:lnTo>
                  <a:lnTo>
                    <a:pt x="193" y="57"/>
                  </a:lnTo>
                  <a:close/>
                  <a:moveTo>
                    <a:pt x="190" y="57"/>
                  </a:moveTo>
                  <a:lnTo>
                    <a:pt x="173" y="70"/>
                  </a:lnTo>
                  <a:lnTo>
                    <a:pt x="190" y="68"/>
                  </a:lnTo>
                  <a:lnTo>
                    <a:pt x="190" y="57"/>
                  </a:lnTo>
                  <a:close/>
                  <a:moveTo>
                    <a:pt x="168" y="57"/>
                  </a:moveTo>
                  <a:lnTo>
                    <a:pt x="168" y="71"/>
                  </a:lnTo>
                  <a:lnTo>
                    <a:pt x="187" y="57"/>
                  </a:lnTo>
                  <a:lnTo>
                    <a:pt x="168" y="57"/>
                  </a:lnTo>
                  <a:close/>
                  <a:moveTo>
                    <a:pt x="166" y="57"/>
                  </a:moveTo>
                  <a:lnTo>
                    <a:pt x="146" y="73"/>
                  </a:lnTo>
                  <a:lnTo>
                    <a:pt x="166" y="71"/>
                  </a:lnTo>
                  <a:lnTo>
                    <a:pt x="166" y="57"/>
                  </a:lnTo>
                  <a:close/>
                  <a:moveTo>
                    <a:pt x="142" y="57"/>
                  </a:moveTo>
                  <a:lnTo>
                    <a:pt x="142" y="73"/>
                  </a:lnTo>
                  <a:lnTo>
                    <a:pt x="163" y="57"/>
                  </a:lnTo>
                  <a:lnTo>
                    <a:pt x="142" y="57"/>
                  </a:lnTo>
                  <a:close/>
                  <a:moveTo>
                    <a:pt x="139" y="57"/>
                  </a:moveTo>
                  <a:lnTo>
                    <a:pt x="119" y="75"/>
                  </a:lnTo>
                  <a:lnTo>
                    <a:pt x="139" y="73"/>
                  </a:lnTo>
                  <a:lnTo>
                    <a:pt x="139" y="57"/>
                  </a:lnTo>
                  <a:close/>
                  <a:moveTo>
                    <a:pt x="115" y="57"/>
                  </a:moveTo>
                  <a:lnTo>
                    <a:pt x="115" y="75"/>
                  </a:lnTo>
                  <a:lnTo>
                    <a:pt x="136" y="57"/>
                  </a:lnTo>
                  <a:lnTo>
                    <a:pt x="115" y="57"/>
                  </a:lnTo>
                  <a:close/>
                  <a:moveTo>
                    <a:pt x="104" y="57"/>
                  </a:moveTo>
                  <a:lnTo>
                    <a:pt x="104" y="76"/>
                  </a:lnTo>
                  <a:lnTo>
                    <a:pt x="113" y="75"/>
                  </a:lnTo>
                  <a:lnTo>
                    <a:pt x="113" y="57"/>
                  </a:lnTo>
                  <a:lnTo>
                    <a:pt x="104" y="57"/>
                  </a:lnTo>
                  <a:close/>
                  <a:moveTo>
                    <a:pt x="4" y="57"/>
                  </a:moveTo>
                  <a:lnTo>
                    <a:pt x="4" y="66"/>
                  </a:lnTo>
                  <a:lnTo>
                    <a:pt x="52" y="66"/>
                  </a:lnTo>
                  <a:lnTo>
                    <a:pt x="52" y="57"/>
                  </a:lnTo>
                  <a:lnTo>
                    <a:pt x="4" y="57"/>
                  </a:lnTo>
                  <a:close/>
                  <a:moveTo>
                    <a:pt x="99" y="36"/>
                  </a:moveTo>
                  <a:lnTo>
                    <a:pt x="73" y="57"/>
                  </a:lnTo>
                  <a:lnTo>
                    <a:pt x="99" y="57"/>
                  </a:lnTo>
                  <a:lnTo>
                    <a:pt x="99" y="36"/>
                  </a:lnTo>
                  <a:close/>
                  <a:moveTo>
                    <a:pt x="69" y="35"/>
                  </a:moveTo>
                  <a:lnTo>
                    <a:pt x="69" y="55"/>
                  </a:lnTo>
                  <a:lnTo>
                    <a:pt x="96" y="35"/>
                  </a:lnTo>
                  <a:lnTo>
                    <a:pt x="69" y="35"/>
                  </a:lnTo>
                  <a:close/>
                  <a:moveTo>
                    <a:pt x="107" y="11"/>
                  </a:moveTo>
                  <a:lnTo>
                    <a:pt x="104" y="14"/>
                  </a:lnTo>
                  <a:lnTo>
                    <a:pt x="104" y="52"/>
                  </a:lnTo>
                  <a:lnTo>
                    <a:pt x="213" y="52"/>
                  </a:lnTo>
                  <a:lnTo>
                    <a:pt x="107" y="11"/>
                  </a:lnTo>
                  <a:close/>
                  <a:moveTo>
                    <a:pt x="99" y="0"/>
                  </a:moveTo>
                  <a:lnTo>
                    <a:pt x="104" y="0"/>
                  </a:lnTo>
                  <a:lnTo>
                    <a:pt x="106" y="1"/>
                  </a:lnTo>
                  <a:lnTo>
                    <a:pt x="108" y="6"/>
                  </a:lnTo>
                  <a:lnTo>
                    <a:pt x="226" y="52"/>
                  </a:lnTo>
                  <a:lnTo>
                    <a:pt x="251" y="52"/>
                  </a:lnTo>
                  <a:lnTo>
                    <a:pt x="251" y="67"/>
                  </a:lnTo>
                  <a:lnTo>
                    <a:pt x="247" y="67"/>
                  </a:lnTo>
                  <a:lnTo>
                    <a:pt x="247" y="126"/>
                  </a:lnTo>
                  <a:lnTo>
                    <a:pt x="255" y="126"/>
                  </a:lnTo>
                  <a:lnTo>
                    <a:pt x="255" y="138"/>
                  </a:lnTo>
                  <a:lnTo>
                    <a:pt x="246" y="141"/>
                  </a:lnTo>
                  <a:lnTo>
                    <a:pt x="246" y="155"/>
                  </a:lnTo>
                  <a:lnTo>
                    <a:pt x="245" y="155"/>
                  </a:lnTo>
                  <a:lnTo>
                    <a:pt x="245" y="156"/>
                  </a:lnTo>
                  <a:lnTo>
                    <a:pt x="243" y="158"/>
                  </a:lnTo>
                  <a:lnTo>
                    <a:pt x="242" y="160"/>
                  </a:lnTo>
                  <a:lnTo>
                    <a:pt x="240" y="160"/>
                  </a:lnTo>
                  <a:lnTo>
                    <a:pt x="239" y="161"/>
                  </a:lnTo>
                  <a:lnTo>
                    <a:pt x="225" y="161"/>
                  </a:lnTo>
                  <a:lnTo>
                    <a:pt x="225" y="150"/>
                  </a:lnTo>
                  <a:lnTo>
                    <a:pt x="230" y="150"/>
                  </a:lnTo>
                  <a:lnTo>
                    <a:pt x="230" y="156"/>
                  </a:lnTo>
                  <a:lnTo>
                    <a:pt x="236" y="156"/>
                  </a:lnTo>
                  <a:lnTo>
                    <a:pt x="239" y="155"/>
                  </a:lnTo>
                  <a:lnTo>
                    <a:pt x="240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1" y="138"/>
                  </a:lnTo>
                  <a:lnTo>
                    <a:pt x="250" y="134"/>
                  </a:lnTo>
                  <a:lnTo>
                    <a:pt x="250" y="131"/>
                  </a:lnTo>
                  <a:lnTo>
                    <a:pt x="235" y="131"/>
                  </a:lnTo>
                  <a:lnTo>
                    <a:pt x="235" y="126"/>
                  </a:lnTo>
                  <a:lnTo>
                    <a:pt x="242" y="126"/>
                  </a:lnTo>
                  <a:lnTo>
                    <a:pt x="242" y="68"/>
                  </a:lnTo>
                  <a:lnTo>
                    <a:pt x="113" y="80"/>
                  </a:lnTo>
                  <a:lnTo>
                    <a:pt x="104" y="81"/>
                  </a:lnTo>
                  <a:lnTo>
                    <a:pt x="104" y="222"/>
                  </a:lnTo>
                  <a:lnTo>
                    <a:pt x="123" y="222"/>
                  </a:lnTo>
                  <a:lnTo>
                    <a:pt x="123" y="239"/>
                  </a:lnTo>
                  <a:lnTo>
                    <a:pt x="114" y="239"/>
                  </a:lnTo>
                  <a:lnTo>
                    <a:pt x="114" y="231"/>
                  </a:lnTo>
                  <a:lnTo>
                    <a:pt x="42" y="231"/>
                  </a:lnTo>
                  <a:lnTo>
                    <a:pt x="42" y="239"/>
                  </a:lnTo>
                  <a:lnTo>
                    <a:pt x="32" y="239"/>
                  </a:lnTo>
                  <a:lnTo>
                    <a:pt x="32" y="222"/>
                  </a:lnTo>
                  <a:lnTo>
                    <a:pt x="52" y="222"/>
                  </a:lnTo>
                  <a:lnTo>
                    <a:pt x="52" y="71"/>
                  </a:lnTo>
                  <a:lnTo>
                    <a:pt x="0" y="71"/>
                  </a:lnTo>
                  <a:lnTo>
                    <a:pt x="0" y="52"/>
                  </a:lnTo>
                  <a:lnTo>
                    <a:pt x="52" y="52"/>
                  </a:lnTo>
                  <a:lnTo>
                    <a:pt x="52" y="30"/>
                  </a:lnTo>
                  <a:lnTo>
                    <a:pt x="100" y="30"/>
                  </a:lnTo>
                  <a:lnTo>
                    <a:pt x="100" y="14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" y="38"/>
                  </a:lnTo>
                  <a:lnTo>
                    <a:pt x="2" y="29"/>
                  </a:lnTo>
                  <a:lnTo>
                    <a:pt x="27" y="29"/>
                  </a:lnTo>
                  <a:lnTo>
                    <a:pt x="94" y="6"/>
                  </a:lnTo>
                  <a:lnTo>
                    <a:pt x="97" y="1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81823" y="2759043"/>
            <a:ext cx="366184" cy="639235"/>
            <a:chOff x="11339513" y="3149600"/>
            <a:chExt cx="274638" cy="479426"/>
          </a:xfrm>
          <a:solidFill>
            <a:schemeClr val="bg1"/>
          </a:solidFill>
        </p:grpSpPr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1339513" y="3149600"/>
              <a:ext cx="274638" cy="349250"/>
            </a:xfrm>
            <a:custGeom>
              <a:avLst/>
              <a:gdLst/>
              <a:ahLst/>
              <a:cxnLst>
                <a:cxn ang="0">
                  <a:pos x="139" y="26"/>
                </a:cxn>
                <a:cxn ang="0">
                  <a:pos x="80" y="55"/>
                </a:cxn>
                <a:cxn ang="0">
                  <a:pos x="37" y="107"/>
                </a:cxn>
                <a:cxn ang="0">
                  <a:pos x="22" y="173"/>
                </a:cxn>
                <a:cxn ang="0">
                  <a:pos x="35" y="231"/>
                </a:cxn>
                <a:cxn ang="0">
                  <a:pos x="54" y="265"/>
                </a:cxn>
                <a:cxn ang="0">
                  <a:pos x="73" y="297"/>
                </a:cxn>
                <a:cxn ang="0">
                  <a:pos x="91" y="347"/>
                </a:cxn>
                <a:cxn ang="0">
                  <a:pos x="95" y="416"/>
                </a:cxn>
                <a:cxn ang="0">
                  <a:pos x="250" y="383"/>
                </a:cxn>
                <a:cxn ang="0">
                  <a:pos x="260" y="328"/>
                </a:cxn>
                <a:cxn ang="0">
                  <a:pos x="278" y="290"/>
                </a:cxn>
                <a:cxn ang="0">
                  <a:pos x="292" y="266"/>
                </a:cxn>
                <a:cxn ang="0">
                  <a:pos x="307" y="244"/>
                </a:cxn>
                <a:cxn ang="0">
                  <a:pos x="323" y="198"/>
                </a:cxn>
                <a:cxn ang="0">
                  <a:pos x="320" y="138"/>
                </a:cxn>
                <a:cxn ang="0">
                  <a:pos x="292" y="79"/>
                </a:cxn>
                <a:cxn ang="0">
                  <a:pos x="239" y="37"/>
                </a:cxn>
                <a:cxn ang="0">
                  <a:pos x="173" y="22"/>
                </a:cxn>
                <a:cxn ang="0">
                  <a:pos x="209" y="4"/>
                </a:cxn>
                <a:cxn ang="0">
                  <a:pos x="271" y="30"/>
                </a:cxn>
                <a:cxn ang="0">
                  <a:pos x="318" y="77"/>
                </a:cxn>
                <a:cxn ang="0">
                  <a:pos x="342" y="138"/>
                </a:cxn>
                <a:cxn ang="0">
                  <a:pos x="344" y="202"/>
                </a:cxn>
                <a:cxn ang="0">
                  <a:pos x="326" y="255"/>
                </a:cxn>
                <a:cxn ang="0">
                  <a:pos x="307" y="287"/>
                </a:cxn>
                <a:cxn ang="0">
                  <a:pos x="290" y="319"/>
                </a:cxn>
                <a:cxn ang="0">
                  <a:pos x="275" y="364"/>
                </a:cxn>
                <a:cxn ang="0">
                  <a:pos x="274" y="426"/>
                </a:cxn>
                <a:cxn ang="0">
                  <a:pos x="271" y="434"/>
                </a:cxn>
                <a:cxn ang="0">
                  <a:pos x="267" y="438"/>
                </a:cxn>
                <a:cxn ang="0">
                  <a:pos x="76" y="437"/>
                </a:cxn>
                <a:cxn ang="0">
                  <a:pos x="70" y="426"/>
                </a:cxn>
                <a:cxn ang="0">
                  <a:pos x="69" y="360"/>
                </a:cxn>
                <a:cxn ang="0">
                  <a:pos x="55" y="312"/>
                </a:cxn>
                <a:cxn ang="0">
                  <a:pos x="33" y="273"/>
                </a:cxn>
                <a:cxn ang="0">
                  <a:pos x="29" y="268"/>
                </a:cxn>
                <a:cxn ang="0">
                  <a:pos x="13" y="237"/>
                </a:cxn>
                <a:cxn ang="0">
                  <a:pos x="0" y="173"/>
                </a:cxn>
                <a:cxn ang="0">
                  <a:pos x="14" y="106"/>
                </a:cxn>
                <a:cxn ang="0">
                  <a:pos x="51" y="51"/>
                </a:cxn>
                <a:cxn ang="0">
                  <a:pos x="106" y="13"/>
                </a:cxn>
                <a:cxn ang="0">
                  <a:pos x="173" y="0"/>
                </a:cxn>
              </a:cxnLst>
              <a:rect l="0" t="0" r="r" b="b"/>
              <a:pathLst>
                <a:path w="347" h="438">
                  <a:moveTo>
                    <a:pt x="173" y="22"/>
                  </a:moveTo>
                  <a:lnTo>
                    <a:pt x="139" y="26"/>
                  </a:lnTo>
                  <a:lnTo>
                    <a:pt x="107" y="37"/>
                  </a:lnTo>
                  <a:lnTo>
                    <a:pt x="80" y="55"/>
                  </a:lnTo>
                  <a:lnTo>
                    <a:pt x="55" y="79"/>
                  </a:lnTo>
                  <a:lnTo>
                    <a:pt x="37" y="107"/>
                  </a:lnTo>
                  <a:lnTo>
                    <a:pt x="26" y="138"/>
                  </a:lnTo>
                  <a:lnTo>
                    <a:pt x="22" y="173"/>
                  </a:lnTo>
                  <a:lnTo>
                    <a:pt x="25" y="203"/>
                  </a:lnTo>
                  <a:lnTo>
                    <a:pt x="35" y="231"/>
                  </a:lnTo>
                  <a:lnTo>
                    <a:pt x="48" y="257"/>
                  </a:lnTo>
                  <a:lnTo>
                    <a:pt x="54" y="265"/>
                  </a:lnTo>
                  <a:lnTo>
                    <a:pt x="63" y="277"/>
                  </a:lnTo>
                  <a:lnTo>
                    <a:pt x="73" y="297"/>
                  </a:lnTo>
                  <a:lnTo>
                    <a:pt x="83" y="319"/>
                  </a:lnTo>
                  <a:lnTo>
                    <a:pt x="91" y="347"/>
                  </a:lnTo>
                  <a:lnTo>
                    <a:pt x="95" y="379"/>
                  </a:lnTo>
                  <a:lnTo>
                    <a:pt x="95" y="416"/>
                  </a:lnTo>
                  <a:lnTo>
                    <a:pt x="250" y="416"/>
                  </a:lnTo>
                  <a:lnTo>
                    <a:pt x="250" y="383"/>
                  </a:lnTo>
                  <a:lnTo>
                    <a:pt x="254" y="354"/>
                  </a:lnTo>
                  <a:lnTo>
                    <a:pt x="260" y="328"/>
                  </a:lnTo>
                  <a:lnTo>
                    <a:pt x="268" y="308"/>
                  </a:lnTo>
                  <a:lnTo>
                    <a:pt x="278" y="290"/>
                  </a:lnTo>
                  <a:lnTo>
                    <a:pt x="286" y="275"/>
                  </a:lnTo>
                  <a:lnTo>
                    <a:pt x="292" y="266"/>
                  </a:lnTo>
                  <a:lnTo>
                    <a:pt x="292" y="265"/>
                  </a:lnTo>
                  <a:lnTo>
                    <a:pt x="307" y="244"/>
                  </a:lnTo>
                  <a:lnTo>
                    <a:pt x="316" y="222"/>
                  </a:lnTo>
                  <a:lnTo>
                    <a:pt x="323" y="198"/>
                  </a:lnTo>
                  <a:lnTo>
                    <a:pt x="325" y="173"/>
                  </a:lnTo>
                  <a:lnTo>
                    <a:pt x="320" y="138"/>
                  </a:lnTo>
                  <a:lnTo>
                    <a:pt x="309" y="107"/>
                  </a:lnTo>
                  <a:lnTo>
                    <a:pt x="292" y="79"/>
                  </a:lnTo>
                  <a:lnTo>
                    <a:pt x="267" y="55"/>
                  </a:lnTo>
                  <a:lnTo>
                    <a:pt x="239" y="37"/>
                  </a:lnTo>
                  <a:lnTo>
                    <a:pt x="208" y="26"/>
                  </a:lnTo>
                  <a:lnTo>
                    <a:pt x="173" y="22"/>
                  </a:lnTo>
                  <a:close/>
                  <a:moveTo>
                    <a:pt x="173" y="0"/>
                  </a:moveTo>
                  <a:lnTo>
                    <a:pt x="209" y="4"/>
                  </a:lnTo>
                  <a:lnTo>
                    <a:pt x="241" y="13"/>
                  </a:lnTo>
                  <a:lnTo>
                    <a:pt x="271" y="30"/>
                  </a:lnTo>
                  <a:lnTo>
                    <a:pt x="296" y="51"/>
                  </a:lnTo>
                  <a:lnTo>
                    <a:pt x="318" y="77"/>
                  </a:lnTo>
                  <a:lnTo>
                    <a:pt x="333" y="106"/>
                  </a:lnTo>
                  <a:lnTo>
                    <a:pt x="342" y="138"/>
                  </a:lnTo>
                  <a:lnTo>
                    <a:pt x="347" y="173"/>
                  </a:lnTo>
                  <a:lnTo>
                    <a:pt x="344" y="202"/>
                  </a:lnTo>
                  <a:lnTo>
                    <a:pt x="337" y="229"/>
                  </a:lnTo>
                  <a:lnTo>
                    <a:pt x="326" y="255"/>
                  </a:lnTo>
                  <a:lnTo>
                    <a:pt x="311" y="279"/>
                  </a:lnTo>
                  <a:lnTo>
                    <a:pt x="307" y="287"/>
                  </a:lnTo>
                  <a:lnTo>
                    <a:pt x="298" y="301"/>
                  </a:lnTo>
                  <a:lnTo>
                    <a:pt x="290" y="319"/>
                  </a:lnTo>
                  <a:lnTo>
                    <a:pt x="282" y="339"/>
                  </a:lnTo>
                  <a:lnTo>
                    <a:pt x="275" y="364"/>
                  </a:lnTo>
                  <a:lnTo>
                    <a:pt x="272" y="393"/>
                  </a:lnTo>
                  <a:lnTo>
                    <a:pt x="274" y="426"/>
                  </a:lnTo>
                  <a:lnTo>
                    <a:pt x="274" y="431"/>
                  </a:lnTo>
                  <a:lnTo>
                    <a:pt x="271" y="434"/>
                  </a:lnTo>
                  <a:lnTo>
                    <a:pt x="270" y="437"/>
                  </a:lnTo>
                  <a:lnTo>
                    <a:pt x="267" y="438"/>
                  </a:lnTo>
                  <a:lnTo>
                    <a:pt x="79" y="438"/>
                  </a:lnTo>
                  <a:lnTo>
                    <a:pt x="76" y="437"/>
                  </a:lnTo>
                  <a:lnTo>
                    <a:pt x="73" y="434"/>
                  </a:lnTo>
                  <a:lnTo>
                    <a:pt x="70" y="426"/>
                  </a:lnTo>
                  <a:lnTo>
                    <a:pt x="72" y="391"/>
                  </a:lnTo>
                  <a:lnTo>
                    <a:pt x="69" y="360"/>
                  </a:lnTo>
                  <a:lnTo>
                    <a:pt x="63" y="334"/>
                  </a:lnTo>
                  <a:lnTo>
                    <a:pt x="55" y="312"/>
                  </a:lnTo>
                  <a:lnTo>
                    <a:pt x="47" y="294"/>
                  </a:lnTo>
                  <a:lnTo>
                    <a:pt x="33" y="273"/>
                  </a:lnTo>
                  <a:lnTo>
                    <a:pt x="30" y="270"/>
                  </a:lnTo>
                  <a:lnTo>
                    <a:pt x="29" y="268"/>
                  </a:lnTo>
                  <a:lnTo>
                    <a:pt x="28" y="266"/>
                  </a:lnTo>
                  <a:lnTo>
                    <a:pt x="13" y="237"/>
                  </a:lnTo>
                  <a:lnTo>
                    <a:pt x="3" y="206"/>
                  </a:lnTo>
                  <a:lnTo>
                    <a:pt x="0" y="173"/>
                  </a:lnTo>
                  <a:lnTo>
                    <a:pt x="4" y="138"/>
                  </a:lnTo>
                  <a:lnTo>
                    <a:pt x="14" y="106"/>
                  </a:lnTo>
                  <a:lnTo>
                    <a:pt x="29" y="77"/>
                  </a:lnTo>
                  <a:lnTo>
                    <a:pt x="51" y="51"/>
                  </a:lnTo>
                  <a:lnTo>
                    <a:pt x="76" y="30"/>
                  </a:lnTo>
                  <a:lnTo>
                    <a:pt x="106" y="13"/>
                  </a:lnTo>
                  <a:lnTo>
                    <a:pt x="138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1417300" y="3279775"/>
              <a:ext cx="117475" cy="212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9" y="19"/>
                </a:cxn>
                <a:cxn ang="0">
                  <a:pos x="41" y="28"/>
                </a:cxn>
                <a:cxn ang="0">
                  <a:pos x="56" y="33"/>
                </a:cxn>
                <a:cxn ang="0">
                  <a:pos x="74" y="35"/>
                </a:cxn>
                <a:cxn ang="0">
                  <a:pos x="92" y="33"/>
                </a:cxn>
                <a:cxn ang="0">
                  <a:pos x="107" y="28"/>
                </a:cxn>
                <a:cxn ang="0">
                  <a:pos x="120" y="19"/>
                </a:cxn>
                <a:cxn ang="0">
                  <a:pos x="127" y="8"/>
                </a:cxn>
                <a:cxn ang="0">
                  <a:pos x="128" y="4"/>
                </a:cxn>
                <a:cxn ang="0">
                  <a:pos x="131" y="2"/>
                </a:cxn>
                <a:cxn ang="0">
                  <a:pos x="133" y="0"/>
                </a:cxn>
                <a:cxn ang="0">
                  <a:pos x="140" y="0"/>
                </a:cxn>
                <a:cxn ang="0">
                  <a:pos x="144" y="3"/>
                </a:cxn>
                <a:cxn ang="0">
                  <a:pos x="147" y="6"/>
                </a:cxn>
                <a:cxn ang="0">
                  <a:pos x="149" y="10"/>
                </a:cxn>
                <a:cxn ang="0">
                  <a:pos x="149" y="15"/>
                </a:cxn>
                <a:cxn ang="0">
                  <a:pos x="139" y="32"/>
                </a:cxn>
                <a:cxn ang="0">
                  <a:pos x="122" y="46"/>
                </a:cxn>
                <a:cxn ang="0">
                  <a:pos x="100" y="55"/>
                </a:cxn>
                <a:cxn ang="0">
                  <a:pos x="74" y="58"/>
                </a:cxn>
                <a:cxn ang="0">
                  <a:pos x="52" y="55"/>
                </a:cxn>
                <a:cxn ang="0">
                  <a:pos x="33" y="50"/>
                </a:cxn>
                <a:cxn ang="0">
                  <a:pos x="41" y="80"/>
                </a:cxn>
                <a:cxn ang="0">
                  <a:pos x="50" y="117"/>
                </a:cxn>
                <a:cxn ang="0">
                  <a:pos x="56" y="160"/>
                </a:cxn>
                <a:cxn ang="0">
                  <a:pos x="63" y="206"/>
                </a:cxn>
                <a:cxn ang="0">
                  <a:pos x="69" y="257"/>
                </a:cxn>
                <a:cxn ang="0">
                  <a:pos x="69" y="260"/>
                </a:cxn>
                <a:cxn ang="0">
                  <a:pos x="67" y="264"/>
                </a:cxn>
                <a:cxn ang="0">
                  <a:pos x="65" y="265"/>
                </a:cxn>
                <a:cxn ang="0">
                  <a:pos x="62" y="268"/>
                </a:cxn>
                <a:cxn ang="0">
                  <a:pos x="56" y="268"/>
                </a:cxn>
                <a:cxn ang="0">
                  <a:pos x="52" y="267"/>
                </a:cxn>
                <a:cxn ang="0">
                  <a:pos x="50" y="265"/>
                </a:cxn>
                <a:cxn ang="0">
                  <a:pos x="47" y="263"/>
                </a:cxn>
                <a:cxn ang="0">
                  <a:pos x="45" y="259"/>
                </a:cxn>
                <a:cxn ang="0">
                  <a:pos x="41" y="216"/>
                </a:cxn>
                <a:cxn ang="0">
                  <a:pos x="37" y="176"/>
                </a:cxn>
                <a:cxn ang="0">
                  <a:pos x="30" y="139"/>
                </a:cxn>
                <a:cxn ang="0">
                  <a:pos x="24" y="105"/>
                </a:cxn>
                <a:cxn ang="0">
                  <a:pos x="18" y="76"/>
                </a:cxn>
                <a:cxn ang="0">
                  <a:pos x="11" y="52"/>
                </a:cxn>
                <a:cxn ang="0">
                  <a:pos x="6" y="33"/>
                </a:cxn>
                <a:cxn ang="0">
                  <a:pos x="2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8" y="0"/>
                </a:cxn>
              </a:cxnLst>
              <a:rect l="0" t="0" r="r" b="b"/>
              <a:pathLst>
                <a:path w="149" h="268">
                  <a:moveTo>
                    <a:pt x="8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9" y="19"/>
                  </a:lnTo>
                  <a:lnTo>
                    <a:pt x="41" y="28"/>
                  </a:lnTo>
                  <a:lnTo>
                    <a:pt x="56" y="33"/>
                  </a:lnTo>
                  <a:lnTo>
                    <a:pt x="74" y="35"/>
                  </a:lnTo>
                  <a:lnTo>
                    <a:pt x="92" y="33"/>
                  </a:lnTo>
                  <a:lnTo>
                    <a:pt x="107" y="28"/>
                  </a:lnTo>
                  <a:lnTo>
                    <a:pt x="120" y="19"/>
                  </a:lnTo>
                  <a:lnTo>
                    <a:pt x="127" y="8"/>
                  </a:lnTo>
                  <a:lnTo>
                    <a:pt x="128" y="4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4" y="3"/>
                  </a:lnTo>
                  <a:lnTo>
                    <a:pt x="147" y="6"/>
                  </a:lnTo>
                  <a:lnTo>
                    <a:pt x="149" y="10"/>
                  </a:lnTo>
                  <a:lnTo>
                    <a:pt x="149" y="15"/>
                  </a:lnTo>
                  <a:lnTo>
                    <a:pt x="139" y="32"/>
                  </a:lnTo>
                  <a:lnTo>
                    <a:pt x="122" y="46"/>
                  </a:lnTo>
                  <a:lnTo>
                    <a:pt x="100" y="55"/>
                  </a:lnTo>
                  <a:lnTo>
                    <a:pt x="74" y="58"/>
                  </a:lnTo>
                  <a:lnTo>
                    <a:pt x="52" y="55"/>
                  </a:lnTo>
                  <a:lnTo>
                    <a:pt x="33" y="50"/>
                  </a:lnTo>
                  <a:lnTo>
                    <a:pt x="41" y="80"/>
                  </a:lnTo>
                  <a:lnTo>
                    <a:pt x="50" y="117"/>
                  </a:lnTo>
                  <a:lnTo>
                    <a:pt x="56" y="160"/>
                  </a:lnTo>
                  <a:lnTo>
                    <a:pt x="63" y="206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67" y="264"/>
                  </a:lnTo>
                  <a:lnTo>
                    <a:pt x="65" y="265"/>
                  </a:lnTo>
                  <a:lnTo>
                    <a:pt x="62" y="268"/>
                  </a:lnTo>
                  <a:lnTo>
                    <a:pt x="56" y="268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7" y="263"/>
                  </a:lnTo>
                  <a:lnTo>
                    <a:pt x="45" y="259"/>
                  </a:lnTo>
                  <a:lnTo>
                    <a:pt x="41" y="216"/>
                  </a:lnTo>
                  <a:lnTo>
                    <a:pt x="37" y="176"/>
                  </a:lnTo>
                  <a:lnTo>
                    <a:pt x="30" y="139"/>
                  </a:lnTo>
                  <a:lnTo>
                    <a:pt x="24" y="105"/>
                  </a:lnTo>
                  <a:lnTo>
                    <a:pt x="18" y="76"/>
                  </a:lnTo>
                  <a:lnTo>
                    <a:pt x="11" y="52"/>
                  </a:lnTo>
                  <a:lnTo>
                    <a:pt x="6" y="33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1480800" y="3279775"/>
              <a:ext cx="53975" cy="21272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0" y="0"/>
                </a:cxn>
                <a:cxn ang="0">
                  <a:pos x="64" y="3"/>
                </a:cxn>
                <a:cxn ang="0">
                  <a:pos x="67" y="6"/>
                </a:cxn>
                <a:cxn ang="0">
                  <a:pos x="69" y="10"/>
                </a:cxn>
                <a:cxn ang="0">
                  <a:pos x="69" y="15"/>
                </a:cxn>
                <a:cxn ang="0">
                  <a:pos x="63" y="32"/>
                </a:cxn>
                <a:cxn ang="0">
                  <a:pos x="59" y="50"/>
                </a:cxn>
                <a:cxn ang="0">
                  <a:pos x="52" y="74"/>
                </a:cxn>
                <a:cxn ang="0">
                  <a:pos x="45" y="103"/>
                </a:cxn>
                <a:cxn ang="0">
                  <a:pos x="38" y="138"/>
                </a:cxn>
                <a:cxn ang="0">
                  <a:pos x="33" y="175"/>
                </a:cxn>
                <a:cxn ang="0">
                  <a:pos x="27" y="216"/>
                </a:cxn>
                <a:cxn ang="0">
                  <a:pos x="23" y="259"/>
                </a:cxn>
                <a:cxn ang="0">
                  <a:pos x="22" y="263"/>
                </a:cxn>
                <a:cxn ang="0">
                  <a:pos x="19" y="265"/>
                </a:cxn>
                <a:cxn ang="0">
                  <a:pos x="16" y="267"/>
                </a:cxn>
                <a:cxn ang="0">
                  <a:pos x="12" y="268"/>
                </a:cxn>
                <a:cxn ang="0">
                  <a:pos x="7" y="268"/>
                </a:cxn>
                <a:cxn ang="0">
                  <a:pos x="4" y="265"/>
                </a:cxn>
                <a:cxn ang="0">
                  <a:pos x="1" y="264"/>
                </a:cxn>
                <a:cxn ang="0">
                  <a:pos x="0" y="260"/>
                </a:cxn>
                <a:cxn ang="0">
                  <a:pos x="0" y="257"/>
                </a:cxn>
                <a:cxn ang="0">
                  <a:pos x="4" y="217"/>
                </a:cxn>
                <a:cxn ang="0">
                  <a:pos x="8" y="179"/>
                </a:cxn>
                <a:cxn ang="0">
                  <a:pos x="14" y="143"/>
                </a:cxn>
                <a:cxn ang="0">
                  <a:pos x="20" y="112"/>
                </a:cxn>
                <a:cxn ang="0">
                  <a:pos x="27" y="81"/>
                </a:cxn>
                <a:cxn ang="0">
                  <a:pos x="33" y="57"/>
                </a:cxn>
                <a:cxn ang="0">
                  <a:pos x="38" y="36"/>
                </a:cxn>
                <a:cxn ang="0">
                  <a:pos x="42" y="21"/>
                </a:cxn>
                <a:cxn ang="0">
                  <a:pos x="45" y="11"/>
                </a:cxn>
                <a:cxn ang="0">
                  <a:pos x="47" y="8"/>
                </a:cxn>
                <a:cxn ang="0">
                  <a:pos x="48" y="4"/>
                </a:cxn>
                <a:cxn ang="0">
                  <a:pos x="51" y="2"/>
                </a:cxn>
                <a:cxn ang="0">
                  <a:pos x="53" y="0"/>
                </a:cxn>
              </a:cxnLst>
              <a:rect l="0" t="0" r="r" b="b"/>
              <a:pathLst>
                <a:path w="69" h="268">
                  <a:moveTo>
                    <a:pt x="53" y="0"/>
                  </a:moveTo>
                  <a:lnTo>
                    <a:pt x="60" y="0"/>
                  </a:lnTo>
                  <a:lnTo>
                    <a:pt x="64" y="3"/>
                  </a:lnTo>
                  <a:lnTo>
                    <a:pt x="67" y="6"/>
                  </a:lnTo>
                  <a:lnTo>
                    <a:pt x="69" y="10"/>
                  </a:lnTo>
                  <a:lnTo>
                    <a:pt x="69" y="15"/>
                  </a:lnTo>
                  <a:lnTo>
                    <a:pt x="63" y="32"/>
                  </a:lnTo>
                  <a:lnTo>
                    <a:pt x="59" y="50"/>
                  </a:lnTo>
                  <a:lnTo>
                    <a:pt x="52" y="74"/>
                  </a:lnTo>
                  <a:lnTo>
                    <a:pt x="45" y="103"/>
                  </a:lnTo>
                  <a:lnTo>
                    <a:pt x="38" y="138"/>
                  </a:lnTo>
                  <a:lnTo>
                    <a:pt x="33" y="175"/>
                  </a:lnTo>
                  <a:lnTo>
                    <a:pt x="27" y="216"/>
                  </a:lnTo>
                  <a:lnTo>
                    <a:pt x="23" y="259"/>
                  </a:lnTo>
                  <a:lnTo>
                    <a:pt x="22" y="263"/>
                  </a:lnTo>
                  <a:lnTo>
                    <a:pt x="19" y="265"/>
                  </a:lnTo>
                  <a:lnTo>
                    <a:pt x="16" y="267"/>
                  </a:lnTo>
                  <a:lnTo>
                    <a:pt x="12" y="268"/>
                  </a:lnTo>
                  <a:lnTo>
                    <a:pt x="7" y="268"/>
                  </a:lnTo>
                  <a:lnTo>
                    <a:pt x="4" y="265"/>
                  </a:lnTo>
                  <a:lnTo>
                    <a:pt x="1" y="264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4" y="217"/>
                  </a:lnTo>
                  <a:lnTo>
                    <a:pt x="8" y="179"/>
                  </a:lnTo>
                  <a:lnTo>
                    <a:pt x="14" y="143"/>
                  </a:lnTo>
                  <a:lnTo>
                    <a:pt x="20" y="112"/>
                  </a:lnTo>
                  <a:lnTo>
                    <a:pt x="27" y="81"/>
                  </a:lnTo>
                  <a:lnTo>
                    <a:pt x="33" y="57"/>
                  </a:lnTo>
                  <a:lnTo>
                    <a:pt x="38" y="36"/>
                  </a:lnTo>
                  <a:lnTo>
                    <a:pt x="42" y="21"/>
                  </a:lnTo>
                  <a:lnTo>
                    <a:pt x="45" y="11"/>
                  </a:lnTo>
                  <a:lnTo>
                    <a:pt x="47" y="8"/>
                  </a:lnTo>
                  <a:lnTo>
                    <a:pt x="48" y="4"/>
                  </a:lnTo>
                  <a:lnTo>
                    <a:pt x="51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1406188" y="3522663"/>
              <a:ext cx="139700" cy="1746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8" y="0"/>
                </a:cxn>
                <a:cxn ang="0">
                  <a:pos x="172" y="2"/>
                </a:cxn>
                <a:cxn ang="0">
                  <a:pos x="174" y="4"/>
                </a:cxn>
                <a:cxn ang="0">
                  <a:pos x="176" y="7"/>
                </a:cxn>
                <a:cxn ang="0">
                  <a:pos x="176" y="11"/>
                </a:cxn>
                <a:cxn ang="0">
                  <a:pos x="175" y="15"/>
                </a:cxn>
                <a:cxn ang="0">
                  <a:pos x="174" y="18"/>
                </a:cxn>
                <a:cxn ang="0">
                  <a:pos x="169" y="21"/>
                </a:cxn>
                <a:cxn ang="0">
                  <a:pos x="165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9" y="0"/>
                </a:cxn>
              </a:cxnLst>
              <a:rect l="0" t="0" r="r" b="b"/>
              <a:pathLst>
                <a:path w="176" h="22">
                  <a:moveTo>
                    <a:pt x="9" y="0"/>
                  </a:moveTo>
                  <a:lnTo>
                    <a:pt x="168" y="0"/>
                  </a:lnTo>
                  <a:lnTo>
                    <a:pt x="172" y="2"/>
                  </a:lnTo>
                  <a:lnTo>
                    <a:pt x="174" y="4"/>
                  </a:lnTo>
                  <a:lnTo>
                    <a:pt x="176" y="7"/>
                  </a:lnTo>
                  <a:lnTo>
                    <a:pt x="176" y="11"/>
                  </a:lnTo>
                  <a:lnTo>
                    <a:pt x="175" y="15"/>
                  </a:lnTo>
                  <a:lnTo>
                    <a:pt x="174" y="18"/>
                  </a:lnTo>
                  <a:lnTo>
                    <a:pt x="169" y="21"/>
                  </a:lnTo>
                  <a:lnTo>
                    <a:pt x="165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1406188" y="3560763"/>
              <a:ext cx="139700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9" y="0"/>
                </a:cxn>
                <a:cxn ang="0">
                  <a:pos x="175" y="6"/>
                </a:cxn>
                <a:cxn ang="0">
                  <a:pos x="176" y="9"/>
                </a:cxn>
                <a:cxn ang="0">
                  <a:pos x="176" y="15"/>
                </a:cxn>
                <a:cxn ang="0">
                  <a:pos x="175" y="20"/>
                </a:cxn>
                <a:cxn ang="0">
                  <a:pos x="172" y="21"/>
                </a:cxn>
                <a:cxn ang="0">
                  <a:pos x="169" y="24"/>
                </a:cxn>
                <a:cxn ang="0">
                  <a:pos x="7" y="24"/>
                </a:cxn>
                <a:cxn ang="0">
                  <a:pos x="5" y="21"/>
                </a:cxn>
                <a:cxn ang="0">
                  <a:pos x="2" y="20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7" y="0"/>
                </a:cxn>
              </a:cxnLst>
              <a:rect l="0" t="0" r="r" b="b"/>
              <a:pathLst>
                <a:path w="176" h="24">
                  <a:moveTo>
                    <a:pt x="7" y="0"/>
                  </a:moveTo>
                  <a:lnTo>
                    <a:pt x="169" y="0"/>
                  </a:lnTo>
                  <a:lnTo>
                    <a:pt x="175" y="6"/>
                  </a:lnTo>
                  <a:lnTo>
                    <a:pt x="176" y="9"/>
                  </a:lnTo>
                  <a:lnTo>
                    <a:pt x="176" y="15"/>
                  </a:lnTo>
                  <a:lnTo>
                    <a:pt x="175" y="20"/>
                  </a:lnTo>
                  <a:lnTo>
                    <a:pt x="172" y="21"/>
                  </a:lnTo>
                  <a:lnTo>
                    <a:pt x="169" y="24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1395075" y="3484563"/>
              <a:ext cx="161925" cy="144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2" y="7"/>
                </a:cxn>
                <a:cxn ang="0">
                  <a:pos x="22" y="76"/>
                </a:cxn>
                <a:cxn ang="0">
                  <a:pos x="23" y="80"/>
                </a:cxn>
                <a:cxn ang="0">
                  <a:pos x="26" y="90"/>
                </a:cxn>
                <a:cxn ang="0">
                  <a:pos x="31" y="99"/>
                </a:cxn>
                <a:cxn ang="0">
                  <a:pos x="40" y="111"/>
                </a:cxn>
                <a:cxn ang="0">
                  <a:pos x="51" y="122"/>
                </a:cxn>
                <a:cxn ang="0">
                  <a:pos x="66" y="132"/>
                </a:cxn>
                <a:cxn ang="0">
                  <a:pos x="70" y="133"/>
                </a:cxn>
                <a:cxn ang="0">
                  <a:pos x="75" y="144"/>
                </a:cxn>
                <a:cxn ang="0">
                  <a:pos x="81" y="151"/>
                </a:cxn>
                <a:cxn ang="0">
                  <a:pos x="90" y="157"/>
                </a:cxn>
                <a:cxn ang="0">
                  <a:pos x="103" y="160"/>
                </a:cxn>
                <a:cxn ang="0">
                  <a:pos x="114" y="158"/>
                </a:cxn>
                <a:cxn ang="0">
                  <a:pos x="122" y="154"/>
                </a:cxn>
                <a:cxn ang="0">
                  <a:pos x="126" y="149"/>
                </a:cxn>
                <a:cxn ang="0">
                  <a:pos x="129" y="142"/>
                </a:cxn>
                <a:cxn ang="0">
                  <a:pos x="132" y="138"/>
                </a:cxn>
                <a:cxn ang="0">
                  <a:pos x="136" y="135"/>
                </a:cxn>
                <a:cxn ang="0">
                  <a:pos x="152" y="127"/>
                </a:cxn>
                <a:cxn ang="0">
                  <a:pos x="165" y="116"/>
                </a:cxn>
                <a:cxn ang="0">
                  <a:pos x="173" y="103"/>
                </a:cxn>
                <a:cxn ang="0">
                  <a:pos x="177" y="91"/>
                </a:cxn>
                <a:cxn ang="0">
                  <a:pos x="180" y="81"/>
                </a:cxn>
                <a:cxn ang="0">
                  <a:pos x="181" y="76"/>
                </a:cxn>
                <a:cxn ang="0">
                  <a:pos x="181" y="7"/>
                </a:cxn>
                <a:cxn ang="0">
                  <a:pos x="184" y="4"/>
                </a:cxn>
                <a:cxn ang="0">
                  <a:pos x="185" y="2"/>
                </a:cxn>
                <a:cxn ang="0">
                  <a:pos x="189" y="0"/>
                </a:cxn>
                <a:cxn ang="0">
                  <a:pos x="192" y="0"/>
                </a:cxn>
                <a:cxn ang="0">
                  <a:pos x="200" y="3"/>
                </a:cxn>
                <a:cxn ang="0">
                  <a:pos x="203" y="11"/>
                </a:cxn>
                <a:cxn ang="0">
                  <a:pos x="203" y="76"/>
                </a:cxn>
                <a:cxn ang="0">
                  <a:pos x="202" y="84"/>
                </a:cxn>
                <a:cxn ang="0">
                  <a:pos x="199" y="96"/>
                </a:cxn>
                <a:cxn ang="0">
                  <a:pos x="193" y="111"/>
                </a:cxn>
                <a:cxn ang="0">
                  <a:pos x="182" y="127"/>
                </a:cxn>
                <a:cxn ang="0">
                  <a:pos x="169" y="142"/>
                </a:cxn>
                <a:cxn ang="0">
                  <a:pos x="149" y="154"/>
                </a:cxn>
                <a:cxn ang="0">
                  <a:pos x="141" y="166"/>
                </a:cxn>
                <a:cxn ang="0">
                  <a:pos x="132" y="175"/>
                </a:cxn>
                <a:cxn ang="0">
                  <a:pos x="118" y="182"/>
                </a:cxn>
                <a:cxn ang="0">
                  <a:pos x="103" y="183"/>
                </a:cxn>
                <a:cxn ang="0">
                  <a:pos x="85" y="180"/>
                </a:cxn>
                <a:cxn ang="0">
                  <a:pos x="70" y="173"/>
                </a:cxn>
                <a:cxn ang="0">
                  <a:pos x="60" y="164"/>
                </a:cxn>
                <a:cxn ang="0">
                  <a:pos x="53" y="151"/>
                </a:cxn>
                <a:cxn ang="0">
                  <a:pos x="35" y="139"/>
                </a:cxn>
                <a:cxn ang="0">
                  <a:pos x="22" y="125"/>
                </a:cxn>
                <a:cxn ang="0">
                  <a:pos x="11" y="110"/>
                </a:cxn>
                <a:cxn ang="0">
                  <a:pos x="4" y="96"/>
                </a:cxn>
                <a:cxn ang="0">
                  <a:pos x="1" y="84"/>
                </a:cxn>
                <a:cxn ang="0">
                  <a:pos x="0" y="76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11" y="0"/>
                </a:cxn>
              </a:cxnLst>
              <a:rect l="0" t="0" r="r" b="b"/>
              <a:pathLst>
                <a:path w="203" h="183">
                  <a:moveTo>
                    <a:pt x="11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76"/>
                  </a:lnTo>
                  <a:lnTo>
                    <a:pt x="23" y="80"/>
                  </a:lnTo>
                  <a:lnTo>
                    <a:pt x="26" y="90"/>
                  </a:lnTo>
                  <a:lnTo>
                    <a:pt x="31" y="99"/>
                  </a:lnTo>
                  <a:lnTo>
                    <a:pt x="40" y="111"/>
                  </a:lnTo>
                  <a:lnTo>
                    <a:pt x="51" y="122"/>
                  </a:lnTo>
                  <a:lnTo>
                    <a:pt x="66" y="132"/>
                  </a:lnTo>
                  <a:lnTo>
                    <a:pt x="70" y="133"/>
                  </a:lnTo>
                  <a:lnTo>
                    <a:pt x="75" y="144"/>
                  </a:lnTo>
                  <a:lnTo>
                    <a:pt x="81" y="151"/>
                  </a:lnTo>
                  <a:lnTo>
                    <a:pt x="90" y="157"/>
                  </a:lnTo>
                  <a:lnTo>
                    <a:pt x="103" y="160"/>
                  </a:lnTo>
                  <a:lnTo>
                    <a:pt x="114" y="158"/>
                  </a:lnTo>
                  <a:lnTo>
                    <a:pt x="122" y="154"/>
                  </a:lnTo>
                  <a:lnTo>
                    <a:pt x="126" y="149"/>
                  </a:lnTo>
                  <a:lnTo>
                    <a:pt x="129" y="142"/>
                  </a:lnTo>
                  <a:lnTo>
                    <a:pt x="132" y="138"/>
                  </a:lnTo>
                  <a:lnTo>
                    <a:pt x="136" y="135"/>
                  </a:lnTo>
                  <a:lnTo>
                    <a:pt x="152" y="127"/>
                  </a:lnTo>
                  <a:lnTo>
                    <a:pt x="165" y="116"/>
                  </a:lnTo>
                  <a:lnTo>
                    <a:pt x="173" y="103"/>
                  </a:lnTo>
                  <a:lnTo>
                    <a:pt x="177" y="91"/>
                  </a:lnTo>
                  <a:lnTo>
                    <a:pt x="180" y="81"/>
                  </a:lnTo>
                  <a:lnTo>
                    <a:pt x="181" y="76"/>
                  </a:lnTo>
                  <a:lnTo>
                    <a:pt x="181" y="7"/>
                  </a:lnTo>
                  <a:lnTo>
                    <a:pt x="184" y="4"/>
                  </a:lnTo>
                  <a:lnTo>
                    <a:pt x="185" y="2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200" y="3"/>
                  </a:lnTo>
                  <a:lnTo>
                    <a:pt x="203" y="11"/>
                  </a:lnTo>
                  <a:lnTo>
                    <a:pt x="203" y="76"/>
                  </a:lnTo>
                  <a:lnTo>
                    <a:pt x="202" y="84"/>
                  </a:lnTo>
                  <a:lnTo>
                    <a:pt x="199" y="96"/>
                  </a:lnTo>
                  <a:lnTo>
                    <a:pt x="193" y="111"/>
                  </a:lnTo>
                  <a:lnTo>
                    <a:pt x="182" y="127"/>
                  </a:lnTo>
                  <a:lnTo>
                    <a:pt x="169" y="142"/>
                  </a:lnTo>
                  <a:lnTo>
                    <a:pt x="149" y="154"/>
                  </a:lnTo>
                  <a:lnTo>
                    <a:pt x="141" y="166"/>
                  </a:lnTo>
                  <a:lnTo>
                    <a:pt x="132" y="175"/>
                  </a:lnTo>
                  <a:lnTo>
                    <a:pt x="118" y="182"/>
                  </a:lnTo>
                  <a:lnTo>
                    <a:pt x="103" y="183"/>
                  </a:lnTo>
                  <a:lnTo>
                    <a:pt x="85" y="180"/>
                  </a:lnTo>
                  <a:lnTo>
                    <a:pt x="70" y="173"/>
                  </a:lnTo>
                  <a:lnTo>
                    <a:pt x="60" y="164"/>
                  </a:lnTo>
                  <a:lnTo>
                    <a:pt x="53" y="151"/>
                  </a:lnTo>
                  <a:lnTo>
                    <a:pt x="35" y="139"/>
                  </a:lnTo>
                  <a:lnTo>
                    <a:pt x="22" y="125"/>
                  </a:lnTo>
                  <a:lnTo>
                    <a:pt x="11" y="110"/>
                  </a:lnTo>
                  <a:lnTo>
                    <a:pt x="4" y="96"/>
                  </a:lnTo>
                  <a:lnTo>
                    <a:pt x="1" y="84"/>
                  </a:lnTo>
                  <a:lnTo>
                    <a:pt x="0" y="76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27" y="2787336"/>
            <a:ext cx="1384786" cy="1290486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9365994" y="2787117"/>
            <a:ext cx="2271134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Система территориального планирования РТ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9365994" y="4514436"/>
            <a:ext cx="330117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Система управления собственностью и государственным имуществом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431482" y="5941123"/>
            <a:ext cx="291991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Контроль аварийных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объектов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07171" y="4398410"/>
            <a:ext cx="3400343" cy="12618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Система получения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разрешительной документации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для строительства РТ</a:t>
            </a:r>
          </a:p>
        </p:txBody>
      </p:sp>
      <p:pic>
        <p:nvPicPr>
          <p:cNvPr id="18" name="Рисунок 17" descr="3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8516" y="4274662"/>
            <a:ext cx="666731" cy="666731"/>
          </a:xfrm>
          <a:prstGeom prst="rect">
            <a:avLst/>
          </a:prstGeom>
        </p:spPr>
      </p:pic>
      <p:pic>
        <p:nvPicPr>
          <p:cNvPr id="19" name="Рисунок 18" descr="3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2224" y="2604620"/>
            <a:ext cx="822669" cy="822669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 flipH="1">
            <a:off x="3435321" y="1354975"/>
            <a:ext cx="163657" cy="355000"/>
          </a:xfrm>
          <a:prstGeom prst="chevron">
            <a:avLst>
              <a:gd name="adj" fmla="val 763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87" y="584078"/>
            <a:ext cx="1219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Нашивка 21"/>
          <p:cNvSpPr/>
          <p:nvPr/>
        </p:nvSpPr>
        <p:spPr>
          <a:xfrm flipH="1">
            <a:off x="3435320" y="3072289"/>
            <a:ext cx="163657" cy="355000"/>
          </a:xfrm>
          <a:prstGeom prst="chevron">
            <a:avLst>
              <a:gd name="adj" fmla="val 763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Нашивка 22"/>
          <p:cNvSpPr/>
          <p:nvPr/>
        </p:nvSpPr>
        <p:spPr>
          <a:xfrm flipH="1">
            <a:off x="3435319" y="4821684"/>
            <a:ext cx="163657" cy="355000"/>
          </a:xfrm>
          <a:prstGeom prst="chevron">
            <a:avLst>
              <a:gd name="adj" fmla="val 763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Нашивка 23"/>
          <p:cNvSpPr/>
          <p:nvPr/>
        </p:nvSpPr>
        <p:spPr>
          <a:xfrm flipH="1">
            <a:off x="6451935" y="6092695"/>
            <a:ext cx="163657" cy="355000"/>
          </a:xfrm>
          <a:prstGeom prst="chevron">
            <a:avLst>
              <a:gd name="adj" fmla="val 763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9076598" y="4957290"/>
            <a:ext cx="208262" cy="355000"/>
          </a:xfrm>
          <a:prstGeom prst="chevron">
            <a:avLst>
              <a:gd name="adj" fmla="val 763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9079130" y="3078961"/>
            <a:ext cx="208262" cy="355000"/>
          </a:xfrm>
          <a:prstGeom prst="chevron">
            <a:avLst>
              <a:gd name="adj" fmla="val 763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9076598" y="1637935"/>
            <a:ext cx="208262" cy="355000"/>
          </a:xfrm>
          <a:prstGeom prst="chevron">
            <a:avLst>
              <a:gd name="adj" fmla="val 763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5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карта татарст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566" y="1145681"/>
            <a:ext cx="7553325" cy="5518150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 bwMode="auto">
          <a:xfrm rot="19969476">
            <a:off x="5130800" y="3880026"/>
            <a:ext cx="1042988" cy="1419225"/>
          </a:xfrm>
          <a:custGeom>
            <a:avLst/>
            <a:gdLst>
              <a:gd name="connsiteX0" fmla="*/ 1095375 w 1147763"/>
              <a:gd name="connsiteY0" fmla="*/ 0 h 1209675"/>
              <a:gd name="connsiteX1" fmla="*/ 1057275 w 1147763"/>
              <a:gd name="connsiteY1" fmla="*/ 790575 h 1209675"/>
              <a:gd name="connsiteX2" fmla="*/ 552450 w 1147763"/>
              <a:gd name="connsiteY2" fmla="*/ 895350 h 1209675"/>
              <a:gd name="connsiteX3" fmla="*/ 0 w 1147763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209675">
                <a:moveTo>
                  <a:pt x="1095375" y="0"/>
                </a:moveTo>
                <a:cubicBezTo>
                  <a:pt x="1121569" y="320675"/>
                  <a:pt x="1147763" y="641350"/>
                  <a:pt x="1057275" y="790575"/>
                </a:cubicBezTo>
                <a:cubicBezTo>
                  <a:pt x="966788" y="939800"/>
                  <a:pt x="728663" y="825500"/>
                  <a:pt x="552450" y="895350"/>
                </a:cubicBezTo>
                <a:cubicBezTo>
                  <a:pt x="376238" y="965200"/>
                  <a:pt x="188119" y="1087437"/>
                  <a:pt x="0" y="1209675"/>
                </a:cubicBezTo>
              </a:path>
            </a:pathLst>
          </a:custGeom>
          <a:ln w="12700">
            <a:solidFill>
              <a:srgbClr val="7544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42"/>
          <p:cNvSpPr>
            <a:spLocks noChangeArrowheads="1"/>
          </p:cNvSpPr>
          <p:nvPr/>
        </p:nvSpPr>
        <p:spPr bwMode="auto">
          <a:xfrm>
            <a:off x="9410700" y="4869038"/>
            <a:ext cx="1451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-363538" eaLnBrk="1" hangingPunct="1">
              <a:spcBef>
                <a:spcPct val="20000"/>
              </a:spcBef>
            </a:pP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Технадзор РТ</a:t>
            </a:r>
            <a:endParaRPr lang="ru-RU" alt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3"/>
          <p:cNvSpPr>
            <a:spLocks noChangeArrowheads="1"/>
          </p:cNvSpPr>
          <p:nvPr/>
        </p:nvSpPr>
        <p:spPr bwMode="auto">
          <a:xfrm>
            <a:off x="982663" y="5356401"/>
            <a:ext cx="2414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indent="-363538" algn="r" eaLnBrk="1" hangingPunct="1">
              <a:spcBef>
                <a:spcPct val="20000"/>
              </a:spcBef>
            </a:pP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Региональные органы исполнительной власти (Мин ЖКХ и строительства РТ,УКС,)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801100" y="1337531"/>
            <a:ext cx="339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Федеральные органы власти:</a:t>
            </a:r>
          </a:p>
          <a:p>
            <a:pPr eaLnBrk="1" hangingPunct="1"/>
            <a:r>
              <a:rPr lang="ru-RU" altLang="ru-RU" sz="1400" b="1" dirty="0" err="1" smtClean="0">
                <a:latin typeface="Tahoma" pitchFamily="34" charset="0"/>
                <a:cs typeface="Tahoma" pitchFamily="34" charset="0"/>
              </a:rPr>
              <a:t>Росреестр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400" b="1" dirty="0" err="1" smtClean="0">
                <a:latin typeface="Tahoma" pitchFamily="34" charset="0"/>
                <a:cs typeface="Tahoma" pitchFamily="34" charset="0"/>
              </a:rPr>
              <a:t>Ростехнадзор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 РТ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Группа 125"/>
          <p:cNvGrpSpPr>
            <a:grpSpLocks/>
          </p:cNvGrpSpPr>
          <p:nvPr/>
        </p:nvGrpSpPr>
        <p:grpSpPr bwMode="auto">
          <a:xfrm>
            <a:off x="2989263" y="1914701"/>
            <a:ext cx="5989637" cy="3948112"/>
            <a:chOff x="2085975" y="1274763"/>
            <a:chExt cx="4683279" cy="3086822"/>
          </a:xfrm>
        </p:grpSpPr>
        <p:sp>
          <p:nvSpPr>
            <p:cNvPr id="8" name="Полилиния 7"/>
            <p:cNvSpPr/>
            <p:nvPr/>
          </p:nvSpPr>
          <p:spPr>
            <a:xfrm>
              <a:off x="2676815" y="1434875"/>
              <a:ext cx="1657084" cy="831593"/>
            </a:xfrm>
            <a:custGeom>
              <a:avLst/>
              <a:gdLst>
                <a:gd name="connsiteX0" fmla="*/ 1657350 w 1657350"/>
                <a:gd name="connsiteY0" fmla="*/ 831850 h 831850"/>
                <a:gd name="connsiteX1" fmla="*/ 1123950 w 1657350"/>
                <a:gd name="connsiteY1" fmla="*/ 60325 h 831850"/>
                <a:gd name="connsiteX2" fmla="*/ 352425 w 1657350"/>
                <a:gd name="connsiteY2" fmla="*/ 469900 h 831850"/>
                <a:gd name="connsiteX3" fmla="*/ 0 w 1657350"/>
                <a:gd name="connsiteY3" fmla="*/ 1270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7350" h="831850">
                  <a:moveTo>
                    <a:pt x="1657350" y="831850"/>
                  </a:moveTo>
                  <a:cubicBezTo>
                    <a:pt x="1499393" y="476250"/>
                    <a:pt x="1341437" y="120650"/>
                    <a:pt x="1123950" y="60325"/>
                  </a:cubicBezTo>
                  <a:cubicBezTo>
                    <a:pt x="906463" y="0"/>
                    <a:pt x="539750" y="477837"/>
                    <a:pt x="352425" y="469900"/>
                  </a:cubicBezTo>
                  <a:cubicBezTo>
                    <a:pt x="165100" y="461963"/>
                    <a:pt x="82550" y="237331"/>
                    <a:pt x="0" y="12700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660679" y="2139867"/>
              <a:ext cx="1582609" cy="562256"/>
            </a:xfrm>
            <a:custGeom>
              <a:avLst/>
              <a:gdLst>
                <a:gd name="connsiteX0" fmla="*/ 1533525 w 1533525"/>
                <a:gd name="connsiteY0" fmla="*/ 360362 h 741362"/>
                <a:gd name="connsiteX1" fmla="*/ 742950 w 1533525"/>
                <a:gd name="connsiteY1" fmla="*/ 17462 h 741362"/>
                <a:gd name="connsiteX2" fmla="*/ 295275 w 1533525"/>
                <a:gd name="connsiteY2" fmla="*/ 255587 h 741362"/>
                <a:gd name="connsiteX3" fmla="*/ 0 w 1533525"/>
                <a:gd name="connsiteY3" fmla="*/ 741362 h 7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25" h="741362">
                  <a:moveTo>
                    <a:pt x="1533525" y="360362"/>
                  </a:moveTo>
                  <a:cubicBezTo>
                    <a:pt x="1241425" y="197643"/>
                    <a:pt x="949325" y="34924"/>
                    <a:pt x="742950" y="17462"/>
                  </a:cubicBezTo>
                  <a:cubicBezTo>
                    <a:pt x="536575" y="0"/>
                    <a:pt x="419100" y="134937"/>
                    <a:pt x="295275" y="255587"/>
                  </a:cubicBezTo>
                  <a:cubicBezTo>
                    <a:pt x="171450" y="376237"/>
                    <a:pt x="85725" y="558799"/>
                    <a:pt x="0" y="741362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085975" y="2457610"/>
              <a:ext cx="2096490" cy="1007841"/>
            </a:xfrm>
            <a:custGeom>
              <a:avLst/>
              <a:gdLst>
                <a:gd name="connsiteX0" fmla="*/ 2095500 w 2095500"/>
                <a:gd name="connsiteY0" fmla="*/ 0 h 1771650"/>
                <a:gd name="connsiteX1" fmla="*/ 1371600 w 2095500"/>
                <a:gd name="connsiteY1" fmla="*/ 581025 h 1771650"/>
                <a:gd name="connsiteX2" fmla="*/ 352425 w 2095500"/>
                <a:gd name="connsiteY2" fmla="*/ 952500 h 1771650"/>
                <a:gd name="connsiteX3" fmla="*/ 0 w 2095500"/>
                <a:gd name="connsiteY3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0" h="1771650">
                  <a:moveTo>
                    <a:pt x="2095500" y="0"/>
                  </a:moveTo>
                  <a:cubicBezTo>
                    <a:pt x="1878806" y="211137"/>
                    <a:pt x="1662113" y="422275"/>
                    <a:pt x="1371600" y="581025"/>
                  </a:cubicBezTo>
                  <a:cubicBezTo>
                    <a:pt x="1081088" y="739775"/>
                    <a:pt x="581025" y="754063"/>
                    <a:pt x="352425" y="952500"/>
                  </a:cubicBezTo>
                  <a:cubicBezTo>
                    <a:pt x="123825" y="1150938"/>
                    <a:pt x="61912" y="1461294"/>
                    <a:pt x="0" y="1771650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587445" y="2679782"/>
              <a:ext cx="1527992" cy="1210153"/>
            </a:xfrm>
            <a:custGeom>
              <a:avLst/>
              <a:gdLst>
                <a:gd name="connsiteX0" fmla="*/ 1095375 w 1147763"/>
                <a:gd name="connsiteY0" fmla="*/ 0 h 1209675"/>
                <a:gd name="connsiteX1" fmla="*/ 1057275 w 1147763"/>
                <a:gd name="connsiteY1" fmla="*/ 790575 h 1209675"/>
                <a:gd name="connsiteX2" fmla="*/ 552450 w 1147763"/>
                <a:gd name="connsiteY2" fmla="*/ 895350 h 1209675"/>
                <a:gd name="connsiteX3" fmla="*/ 0 w 1147763"/>
                <a:gd name="connsiteY3" fmla="*/ 1209675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763" h="1209675">
                  <a:moveTo>
                    <a:pt x="1095375" y="0"/>
                  </a:moveTo>
                  <a:cubicBezTo>
                    <a:pt x="1121569" y="320675"/>
                    <a:pt x="1147763" y="641350"/>
                    <a:pt x="1057275" y="790575"/>
                  </a:cubicBezTo>
                  <a:cubicBezTo>
                    <a:pt x="966788" y="939800"/>
                    <a:pt x="728663" y="825500"/>
                    <a:pt x="552450" y="895350"/>
                  </a:cubicBezTo>
                  <a:cubicBezTo>
                    <a:pt x="376238" y="965200"/>
                    <a:pt x="188119" y="1087437"/>
                    <a:pt x="0" y="1209675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543673" y="2553182"/>
              <a:ext cx="1803552" cy="1808403"/>
            </a:xfrm>
            <a:custGeom>
              <a:avLst/>
              <a:gdLst>
                <a:gd name="connsiteX0" fmla="*/ 0 w 571500"/>
                <a:gd name="connsiteY0" fmla="*/ 0 h 1666875"/>
                <a:gd name="connsiteX1" fmla="*/ 285750 w 571500"/>
                <a:gd name="connsiteY1" fmla="*/ 733425 h 1666875"/>
                <a:gd name="connsiteX2" fmla="*/ 76200 w 571500"/>
                <a:gd name="connsiteY2" fmla="*/ 1276350 h 1666875"/>
                <a:gd name="connsiteX3" fmla="*/ 571500 w 571500"/>
                <a:gd name="connsiteY3" fmla="*/ 166687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666875">
                  <a:moveTo>
                    <a:pt x="0" y="0"/>
                  </a:moveTo>
                  <a:cubicBezTo>
                    <a:pt x="136525" y="260350"/>
                    <a:pt x="273050" y="520700"/>
                    <a:pt x="285750" y="733425"/>
                  </a:cubicBezTo>
                  <a:cubicBezTo>
                    <a:pt x="298450" y="946150"/>
                    <a:pt x="28575" y="1120775"/>
                    <a:pt x="76200" y="1276350"/>
                  </a:cubicBezTo>
                  <a:cubicBezTo>
                    <a:pt x="123825" y="1431925"/>
                    <a:pt x="347662" y="1549400"/>
                    <a:pt x="571500" y="1666875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964460" y="2527116"/>
              <a:ext cx="1804794" cy="1228771"/>
            </a:xfrm>
            <a:custGeom>
              <a:avLst/>
              <a:gdLst>
                <a:gd name="connsiteX0" fmla="*/ 0 w 1724025"/>
                <a:gd name="connsiteY0" fmla="*/ 0 h 1228725"/>
                <a:gd name="connsiteX1" fmla="*/ 638175 w 1724025"/>
                <a:gd name="connsiteY1" fmla="*/ 647700 h 1228725"/>
                <a:gd name="connsiteX2" fmla="*/ 762000 w 1724025"/>
                <a:gd name="connsiteY2" fmla="*/ 1057275 h 1228725"/>
                <a:gd name="connsiteX3" fmla="*/ 1724025 w 1724025"/>
                <a:gd name="connsiteY3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5" h="1228725">
                  <a:moveTo>
                    <a:pt x="0" y="0"/>
                  </a:moveTo>
                  <a:cubicBezTo>
                    <a:pt x="255587" y="235744"/>
                    <a:pt x="511175" y="471488"/>
                    <a:pt x="638175" y="647700"/>
                  </a:cubicBezTo>
                  <a:cubicBezTo>
                    <a:pt x="765175" y="823913"/>
                    <a:pt x="581025" y="960438"/>
                    <a:pt x="762000" y="1057275"/>
                  </a:cubicBezTo>
                  <a:cubicBezTo>
                    <a:pt x="942975" y="1154112"/>
                    <a:pt x="1333500" y="1191418"/>
                    <a:pt x="1724025" y="1228725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563533" y="2106356"/>
              <a:ext cx="1532957" cy="322708"/>
            </a:xfrm>
            <a:custGeom>
              <a:avLst/>
              <a:gdLst>
                <a:gd name="connsiteX0" fmla="*/ 0 w 1533525"/>
                <a:gd name="connsiteY0" fmla="*/ 322262 h 322262"/>
                <a:gd name="connsiteX1" fmla="*/ 552450 w 1533525"/>
                <a:gd name="connsiteY1" fmla="*/ 17462 h 322262"/>
                <a:gd name="connsiteX2" fmla="*/ 962025 w 1533525"/>
                <a:gd name="connsiteY2" fmla="*/ 217487 h 322262"/>
                <a:gd name="connsiteX3" fmla="*/ 1533525 w 1533525"/>
                <a:gd name="connsiteY3" fmla="*/ 312737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25" h="322262">
                  <a:moveTo>
                    <a:pt x="0" y="322262"/>
                  </a:moveTo>
                  <a:cubicBezTo>
                    <a:pt x="196056" y="178593"/>
                    <a:pt x="392113" y="34924"/>
                    <a:pt x="552450" y="17462"/>
                  </a:cubicBezTo>
                  <a:cubicBezTo>
                    <a:pt x="712787" y="0"/>
                    <a:pt x="798513" y="168275"/>
                    <a:pt x="962025" y="217487"/>
                  </a:cubicBezTo>
                  <a:cubicBezTo>
                    <a:pt x="1125537" y="266699"/>
                    <a:pt x="1329531" y="289718"/>
                    <a:pt x="1533525" y="312737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525053" y="1274763"/>
              <a:ext cx="1886717" cy="783186"/>
            </a:xfrm>
            <a:custGeom>
              <a:avLst/>
              <a:gdLst>
                <a:gd name="connsiteX0" fmla="*/ 0 w 1885950"/>
                <a:gd name="connsiteY0" fmla="*/ 782637 h 782637"/>
                <a:gd name="connsiteX1" fmla="*/ 428625 w 1885950"/>
                <a:gd name="connsiteY1" fmla="*/ 134937 h 782637"/>
                <a:gd name="connsiteX2" fmla="*/ 1228725 w 1885950"/>
                <a:gd name="connsiteY2" fmla="*/ 1587 h 782637"/>
                <a:gd name="connsiteX3" fmla="*/ 1885950 w 1885950"/>
                <a:gd name="connsiteY3" fmla="*/ 125412 h 78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0" h="782637">
                  <a:moveTo>
                    <a:pt x="0" y="782637"/>
                  </a:moveTo>
                  <a:cubicBezTo>
                    <a:pt x="111918" y="523874"/>
                    <a:pt x="223837" y="265112"/>
                    <a:pt x="428625" y="134937"/>
                  </a:cubicBezTo>
                  <a:cubicBezTo>
                    <a:pt x="633413" y="4762"/>
                    <a:pt x="985838" y="3174"/>
                    <a:pt x="1228725" y="1587"/>
                  </a:cubicBezTo>
                  <a:cubicBezTo>
                    <a:pt x="1471612" y="0"/>
                    <a:pt x="1678781" y="62706"/>
                    <a:pt x="1885950" y="125412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6" name="Овал 15"/>
          <p:cNvSpPr/>
          <p:nvPr/>
        </p:nvSpPr>
        <p:spPr bwMode="auto">
          <a:xfrm>
            <a:off x="4864100" y="2305226"/>
            <a:ext cx="2097088" cy="2097087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Группа 108"/>
          <p:cNvGrpSpPr>
            <a:grpSpLocks/>
          </p:cNvGrpSpPr>
          <p:nvPr/>
        </p:nvGrpSpPr>
        <p:grpSpPr bwMode="auto">
          <a:xfrm>
            <a:off x="3319463" y="1695626"/>
            <a:ext cx="763587" cy="763587"/>
            <a:chOff x="2365303" y="1094657"/>
            <a:chExt cx="596972" cy="596972"/>
          </a:xfrm>
        </p:grpSpPr>
        <p:grpSp>
          <p:nvGrpSpPr>
            <p:cNvPr id="18" name="Группа 71"/>
            <p:cNvGrpSpPr>
              <a:grpSpLocks/>
            </p:cNvGrpSpPr>
            <p:nvPr/>
          </p:nvGrpSpPr>
          <p:grpSpPr bwMode="auto">
            <a:xfrm>
              <a:off x="2365303" y="1094657"/>
              <a:ext cx="596972" cy="596972"/>
              <a:chOff x="2339753" y="1069107"/>
              <a:chExt cx="648072" cy="648072"/>
            </a:xfrm>
          </p:grpSpPr>
          <p:sp>
            <p:nvSpPr>
              <p:cNvPr id="20" name="Овал 19"/>
              <p:cNvSpPr/>
              <p:nvPr/>
            </p:nvSpPr>
            <p:spPr bwMode="auto">
              <a:xfrm>
                <a:off x="2339753" y="1069107"/>
                <a:ext cx="648072" cy="648072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  <a:effectLst>
                <a:outerShdw blurRad="25400" dist="127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 bwMode="auto">
              <a:xfrm>
                <a:off x="2389604" y="1117611"/>
                <a:ext cx="548369" cy="551063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19" name="Picture 3" descr="E:\Tanya\WORK WORK\КОНФЕРЕНЦИИ\К партнерской 2013\Шаблон презентации 2013\иконушки\21_набор иконок - БЕЛЫЙ\5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236" y="1243590"/>
              <a:ext cx="300348" cy="300348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Группа 109"/>
          <p:cNvGrpSpPr>
            <a:grpSpLocks/>
          </p:cNvGrpSpPr>
          <p:nvPr/>
        </p:nvGrpSpPr>
        <p:grpSpPr bwMode="auto">
          <a:xfrm>
            <a:off x="3303588" y="3108501"/>
            <a:ext cx="763587" cy="763587"/>
            <a:chOff x="2350777" y="2221898"/>
            <a:chExt cx="596972" cy="596972"/>
          </a:xfrm>
        </p:grpSpPr>
        <p:grpSp>
          <p:nvGrpSpPr>
            <p:cNvPr id="23" name="Группа 72"/>
            <p:cNvGrpSpPr>
              <a:grpSpLocks/>
            </p:cNvGrpSpPr>
            <p:nvPr/>
          </p:nvGrpSpPr>
          <p:grpSpPr bwMode="auto">
            <a:xfrm>
              <a:off x="2350777" y="2221898"/>
              <a:ext cx="596972" cy="596972"/>
              <a:chOff x="2139904" y="767480"/>
              <a:chExt cx="648072" cy="648072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2139904" y="767480"/>
                <a:ext cx="648072" cy="648072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  <a:effectLst>
                <a:outerShdw blurRad="25400" dist="127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 bwMode="auto">
              <a:xfrm>
                <a:off x="2189755" y="806553"/>
                <a:ext cx="548369" cy="552411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4" name="Picture 4" descr="E:\Tanya\WORK WORK\КОНФЕРЕНЦИИ\К партнерской 2013\Шаблон презентации 2013\иконушки\21_набор иконок - БЕЛЫЙ\23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8468" y="2353455"/>
              <a:ext cx="301589" cy="301589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Группа 77"/>
          <p:cNvGrpSpPr>
            <a:grpSpLocks/>
          </p:cNvGrpSpPr>
          <p:nvPr/>
        </p:nvGrpSpPr>
        <p:grpSpPr bwMode="auto">
          <a:xfrm>
            <a:off x="2473325" y="4330876"/>
            <a:ext cx="763588" cy="763587"/>
            <a:chOff x="2339753" y="1069107"/>
            <a:chExt cx="648072" cy="648072"/>
          </a:xfrm>
        </p:grpSpPr>
        <p:sp>
          <p:nvSpPr>
            <p:cNvPr id="28" name="Овал 27"/>
            <p:cNvSpPr/>
            <p:nvPr/>
          </p:nvSpPr>
          <p:spPr bwMode="auto">
            <a:xfrm>
              <a:off x="2339753" y="1069107"/>
              <a:ext cx="648072" cy="648072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2389605" y="1117611"/>
              <a:ext cx="548368" cy="551063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82"/>
          <p:cNvGrpSpPr>
            <a:grpSpLocks/>
          </p:cNvGrpSpPr>
          <p:nvPr/>
        </p:nvGrpSpPr>
        <p:grpSpPr bwMode="auto">
          <a:xfrm>
            <a:off x="3390900" y="4927776"/>
            <a:ext cx="763588" cy="763587"/>
            <a:chOff x="2140678" y="1134788"/>
            <a:chExt cx="648072" cy="648072"/>
          </a:xfrm>
        </p:grpSpPr>
        <p:sp>
          <p:nvSpPr>
            <p:cNvPr id="31" name="Овал 30"/>
            <p:cNvSpPr/>
            <p:nvPr/>
          </p:nvSpPr>
          <p:spPr bwMode="auto">
            <a:xfrm>
              <a:off x="2140678" y="1134788"/>
              <a:ext cx="648072" cy="648072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2187835" y="1183292"/>
              <a:ext cx="547021" cy="551063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3" name="Picture 62" descr="E:\Tanya\WORK WORK\КОНФЕРЕНЦИИ\К партнерской 2013\Шаблон презентации 2013\иконушки\21_набор иконок - БЕЛЫЙ\3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070651"/>
            <a:ext cx="458787" cy="460375"/>
          </a:xfrm>
          <a:prstGeom prst="rect">
            <a:avLst/>
          </a:prstGeom>
          <a:noFill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Группа 112"/>
          <p:cNvGrpSpPr>
            <a:grpSpLocks/>
          </p:cNvGrpSpPr>
          <p:nvPr/>
        </p:nvGrpSpPr>
        <p:grpSpPr bwMode="auto">
          <a:xfrm>
            <a:off x="7958138" y="3062463"/>
            <a:ext cx="763587" cy="763588"/>
            <a:chOff x="4775475" y="3900116"/>
            <a:chExt cx="596972" cy="596972"/>
          </a:xfrm>
        </p:grpSpPr>
        <p:grpSp>
          <p:nvGrpSpPr>
            <p:cNvPr id="35" name="Группа 87"/>
            <p:cNvGrpSpPr>
              <a:grpSpLocks/>
            </p:cNvGrpSpPr>
            <p:nvPr/>
          </p:nvGrpSpPr>
          <p:grpSpPr bwMode="auto">
            <a:xfrm>
              <a:off x="4775475" y="3900116"/>
              <a:ext cx="596972" cy="596972"/>
              <a:chOff x="2339753" y="1069107"/>
              <a:chExt cx="648072" cy="648072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2339753" y="1069107"/>
                <a:ext cx="648072" cy="648072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  <a:effectLst>
                <a:outerShdw blurRad="25400" dist="127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 bwMode="auto">
              <a:xfrm>
                <a:off x="2389604" y="1117611"/>
                <a:ext cx="548369" cy="551063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36" name="Picture 6" descr="E:\Tanya\WORK WORK\КОНФЕРЕНЦИИ\К партнерской 2013\Шаблон презентации 2013\иконушки\21_набор иконок - БЕЛЫЙ\28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4621" y="4037879"/>
              <a:ext cx="358679" cy="361161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113"/>
          <p:cNvGrpSpPr>
            <a:grpSpLocks/>
          </p:cNvGrpSpPr>
          <p:nvPr/>
        </p:nvGrpSpPr>
        <p:grpSpPr bwMode="auto">
          <a:xfrm>
            <a:off x="8705850" y="4756326"/>
            <a:ext cx="763588" cy="762000"/>
            <a:chOff x="6109719" y="3363838"/>
            <a:chExt cx="596972" cy="596972"/>
          </a:xfrm>
        </p:grpSpPr>
        <p:grpSp>
          <p:nvGrpSpPr>
            <p:cNvPr id="40" name="Группа 92"/>
            <p:cNvGrpSpPr>
              <a:grpSpLocks/>
            </p:cNvGrpSpPr>
            <p:nvPr/>
          </p:nvGrpSpPr>
          <p:grpSpPr bwMode="auto">
            <a:xfrm>
              <a:off x="6109719" y="3363838"/>
              <a:ext cx="596972" cy="596972"/>
              <a:chOff x="2339753" y="1069107"/>
              <a:chExt cx="648072" cy="648072"/>
            </a:xfrm>
          </p:grpSpPr>
          <p:sp>
            <p:nvSpPr>
              <p:cNvPr id="42" name="Овал 41"/>
              <p:cNvSpPr/>
              <p:nvPr/>
            </p:nvSpPr>
            <p:spPr bwMode="auto">
              <a:xfrm>
                <a:off x="2339753" y="1069107"/>
                <a:ext cx="648072" cy="648072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  <a:effectLst>
                <a:outerShdw blurRad="25400" dist="127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 bwMode="auto">
              <a:xfrm>
                <a:off x="2389605" y="1117712"/>
                <a:ext cx="548368" cy="550861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41" name="Picture 63" descr="E:\Tanya\WORK WORK\КОНФЕРЕНЦИИ\К партнерской 2013\Шаблон презентации 2013\иконушки\21_набор иконок - БЕЛЫЙ\3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38794" y="3499400"/>
              <a:ext cx="348751" cy="348234"/>
            </a:xfrm>
            <a:prstGeom prst="rect">
              <a:avLst/>
            </a:prstGeom>
            <a:noFill/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97"/>
          <p:cNvGrpSpPr>
            <a:grpSpLocks/>
          </p:cNvGrpSpPr>
          <p:nvPr/>
        </p:nvGrpSpPr>
        <p:grpSpPr bwMode="auto">
          <a:xfrm>
            <a:off x="8218488" y="5632626"/>
            <a:ext cx="763587" cy="763587"/>
            <a:chOff x="2339753" y="1069107"/>
            <a:chExt cx="648072" cy="648072"/>
          </a:xfrm>
        </p:grpSpPr>
        <p:sp>
          <p:nvSpPr>
            <p:cNvPr id="45" name="Овал 44"/>
            <p:cNvSpPr/>
            <p:nvPr/>
          </p:nvSpPr>
          <p:spPr bwMode="auto">
            <a:xfrm>
              <a:off x="2339753" y="1069107"/>
              <a:ext cx="648072" cy="648072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 bwMode="auto">
            <a:xfrm>
              <a:off x="2389604" y="1117611"/>
              <a:ext cx="548369" cy="551063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102"/>
          <p:cNvGrpSpPr>
            <a:grpSpLocks/>
          </p:cNvGrpSpPr>
          <p:nvPr/>
        </p:nvGrpSpPr>
        <p:grpSpPr bwMode="auto">
          <a:xfrm>
            <a:off x="8004175" y="1748013"/>
            <a:ext cx="763588" cy="763588"/>
            <a:chOff x="2339753" y="1069107"/>
            <a:chExt cx="648072" cy="648072"/>
          </a:xfrm>
        </p:grpSpPr>
        <p:sp>
          <p:nvSpPr>
            <p:cNvPr id="48" name="Овал 47"/>
            <p:cNvSpPr/>
            <p:nvPr/>
          </p:nvSpPr>
          <p:spPr bwMode="auto">
            <a:xfrm>
              <a:off x="2339753" y="1069107"/>
              <a:ext cx="648072" cy="648072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Овал 48"/>
            <p:cNvSpPr/>
            <p:nvPr/>
          </p:nvSpPr>
          <p:spPr bwMode="auto">
            <a:xfrm>
              <a:off x="2389605" y="1117611"/>
              <a:ext cx="548368" cy="551063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0" name="Группа 36"/>
          <p:cNvGrpSpPr>
            <a:grpSpLocks/>
          </p:cNvGrpSpPr>
          <p:nvPr/>
        </p:nvGrpSpPr>
        <p:grpSpPr bwMode="auto">
          <a:xfrm>
            <a:off x="5326899" y="3020719"/>
            <a:ext cx="917098" cy="908520"/>
            <a:chOff x="4499992" y="1268760"/>
            <a:chExt cx="504056" cy="504056"/>
          </a:xfr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grpSpPr>
        <p:pic>
          <p:nvPicPr>
            <p:cNvPr id="51" name="Picture 8" descr="\\192.168.170.75\Documents\Департамент продаж и маркетинга\Отдел дизайна\Презентации\Шаблон презентации\2013\ИКОНКИ\12_набор иконок_бирюзовый\231.png"/>
            <p:cNvPicPr>
              <a:picLocks noChangeAspect="1" noChangeArrowheads="1"/>
            </p:cNvPicPr>
            <p:nvPr/>
          </p:nvPicPr>
          <p:blipFill>
            <a:blip r:embed="rId8" cstate="print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4499992" y="1268760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9" descr="\\192.168.170.75\Documents\Департамент продаж и маркетинга\Отдел дизайна\Презентации\Шаблон презентации\2013\ИКОНКИ\12_набор иконок_бирюзовый\30.png"/>
            <p:cNvPicPr>
              <a:picLocks noChangeAspect="1" noChangeArrowheads="1"/>
            </p:cNvPicPr>
            <p:nvPr/>
          </p:nvPicPr>
          <p:blipFill>
            <a:blip r:embed="rId9" cstate="print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4788024" y="134076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Прямоугольник 24"/>
          <p:cNvSpPr>
            <a:spLocks noChangeArrowheads="1"/>
          </p:cNvSpPr>
          <p:nvPr/>
        </p:nvSpPr>
        <p:spPr bwMode="auto">
          <a:xfrm>
            <a:off x="793750" y="1284463"/>
            <a:ext cx="2747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r" eaLnBrk="1" hangingPunct="1">
              <a:spcBef>
                <a:spcPct val="20000"/>
              </a:spcBef>
            </a:pP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Физические и юридические лица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Прямоугольник 25"/>
          <p:cNvSpPr>
            <a:spLocks noChangeArrowheads="1"/>
          </p:cNvSpPr>
          <p:nvPr/>
        </p:nvSpPr>
        <p:spPr bwMode="auto">
          <a:xfrm>
            <a:off x="273050" y="2232201"/>
            <a:ext cx="2822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r" eaLnBrk="1" hangingPunct="1">
              <a:spcBef>
                <a:spcPct val="20000"/>
              </a:spcBef>
            </a:pP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Муниципальные органы власти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(отвечающие за земельно-имущественные отношений, УКС, Архитектурно-градостроительные организации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33"/>
          <p:cNvSpPr>
            <a:spLocks noChangeArrowheads="1"/>
          </p:cNvSpPr>
          <p:nvPr/>
        </p:nvSpPr>
        <p:spPr bwMode="auto">
          <a:xfrm>
            <a:off x="136525" y="3943526"/>
            <a:ext cx="22939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Межевые и проектные организации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8763000" y="2898951"/>
            <a:ext cx="322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err="1" smtClean="0">
                <a:latin typeface="Tahoma" pitchFamily="34" charset="0"/>
                <a:cs typeface="Tahoma" pitchFamily="34" charset="0"/>
              </a:rPr>
              <a:t>Ресурсоснабжающие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 организации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7" name="Группа 82"/>
          <p:cNvGrpSpPr>
            <a:grpSpLocks/>
          </p:cNvGrpSpPr>
          <p:nvPr/>
        </p:nvGrpSpPr>
        <p:grpSpPr bwMode="auto">
          <a:xfrm>
            <a:off x="5192713" y="5099226"/>
            <a:ext cx="763587" cy="763587"/>
            <a:chOff x="2140678" y="1134788"/>
            <a:chExt cx="648072" cy="648072"/>
          </a:xfrm>
        </p:grpSpPr>
        <p:sp>
          <p:nvSpPr>
            <p:cNvPr id="58" name="Овал 57"/>
            <p:cNvSpPr/>
            <p:nvPr/>
          </p:nvSpPr>
          <p:spPr bwMode="auto">
            <a:xfrm>
              <a:off x="2140678" y="1134788"/>
              <a:ext cx="648072" cy="648072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solidFill>
                <a:schemeClr val="bg1"/>
              </a:solidFill>
            </a:ln>
            <a:effectLst>
              <a:outerShdw blurRad="254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 bwMode="auto">
            <a:xfrm>
              <a:off x="2187835" y="1183292"/>
              <a:ext cx="547022" cy="551063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0" name="Прямоугольник 43"/>
          <p:cNvSpPr>
            <a:spLocks noChangeArrowheads="1"/>
          </p:cNvSpPr>
          <p:nvPr/>
        </p:nvSpPr>
        <p:spPr bwMode="auto">
          <a:xfrm>
            <a:off x="4057650" y="5843763"/>
            <a:ext cx="41989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indent="-363538" eaLnBrk="1" hangingPunct="1">
              <a:spcBef>
                <a:spcPct val="20000"/>
              </a:spcBef>
            </a:pPr>
            <a:r>
              <a:rPr lang="ru-RU" altLang="ru-RU" sz="1300" b="1" dirty="0" smtClean="0">
                <a:latin typeface="Tahoma" pitchFamily="34" charset="0"/>
                <a:cs typeface="Tahoma" pitchFamily="34" charset="0"/>
              </a:rPr>
              <a:t>Региональная энергетическая комиссия</a:t>
            </a:r>
            <a:endParaRPr lang="ru-RU" altLang="ru-RU" sz="13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" name="Picture 72" descr="E:\Tanya\WORK WORK\КОНФЕРЕНЦИИ\К партнерской 2013\Шаблон презентации 2013\иконушки\21_набор иконок - БЕЛЫЙ\2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8100" y="4434063"/>
            <a:ext cx="542925" cy="542925"/>
          </a:xfrm>
          <a:prstGeom prst="rect">
            <a:avLst/>
          </a:prstGeom>
          <a:noFill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73" descr="E:\Tanya\WORK WORK\КОНФЕРЕНЦИИ\К партнерской 2013\Шаблон презентации 2013\иконушки\21_набор иконок - БЕЛЫЙ\19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1150" y="5272263"/>
            <a:ext cx="417513" cy="417513"/>
          </a:xfrm>
          <a:prstGeom prst="rect">
            <a:avLst/>
          </a:prstGeom>
          <a:noFill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74" descr="E:\Tanya\WORK WORK\КОНФЕРЕНЦИИ\К партнерской 2013\Шаблон презентации 2013\иконушки\21_набор иконок - БЕЛЫЙ\31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97875" y="5843763"/>
            <a:ext cx="409575" cy="409575"/>
          </a:xfrm>
          <a:prstGeom prst="rect">
            <a:avLst/>
          </a:prstGeom>
          <a:noFill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184643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9206840" y="5947713"/>
            <a:ext cx="19623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-363538" eaLnBrk="1" hangingPunct="1">
              <a:spcBef>
                <a:spcPct val="20000"/>
              </a:spcBef>
            </a:pP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Внешний инвестор</a:t>
            </a:r>
            <a:endParaRPr lang="ru-RU" alt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87" y="11007"/>
            <a:ext cx="12192000" cy="584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27"/>
          <p:cNvSpPr>
            <a:spLocks noChangeArrowheads="1"/>
          </p:cNvSpPr>
          <p:nvPr/>
        </p:nvSpPr>
        <p:spPr bwMode="auto">
          <a:xfrm>
            <a:off x="690556" y="-7954"/>
            <a:ext cx="8837879" cy="5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ts val="3733"/>
              </a:lnSpc>
            </a:pPr>
            <a:r>
              <a:rPr lang="ru-RU" alt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ПРОЦЕССА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0" y="595085"/>
            <a:ext cx="1219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7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8567517" y="3108440"/>
            <a:ext cx="3169374" cy="541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36" b="16103"/>
          <a:stretch/>
        </p:blipFill>
        <p:spPr>
          <a:xfrm>
            <a:off x="0" y="13644"/>
            <a:ext cx="12192000" cy="29069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4"/>
            <a:ext cx="12192000" cy="2916522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50677" y="1237695"/>
            <a:ext cx="1399641" cy="1399641"/>
            <a:chOff x="927770" y="202500"/>
            <a:chExt cx="2049214" cy="2049214"/>
          </a:xfrm>
        </p:grpSpPr>
        <p:sp>
          <p:nvSpPr>
            <p:cNvPr id="11" name="Овал 10"/>
            <p:cNvSpPr/>
            <p:nvPr/>
          </p:nvSpPr>
          <p:spPr>
            <a:xfrm>
              <a:off x="927770" y="202500"/>
              <a:ext cx="2049214" cy="2049214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553662" y="775814"/>
              <a:ext cx="797430" cy="902587"/>
              <a:chOff x="2119313" y="6010275"/>
              <a:chExt cx="577850" cy="654051"/>
            </a:xfrm>
            <a:solidFill>
              <a:schemeClr val="bg1"/>
            </a:solidFill>
          </p:grpSpPr>
          <p:sp>
            <p:nvSpPr>
              <p:cNvPr id="48" name="Freeform 929"/>
              <p:cNvSpPr>
                <a:spLocks noEditPoints="1"/>
              </p:cNvSpPr>
              <p:nvPr/>
            </p:nvSpPr>
            <p:spPr bwMode="auto">
              <a:xfrm>
                <a:off x="2243138" y="6134100"/>
                <a:ext cx="338138" cy="393700"/>
              </a:xfrm>
              <a:custGeom>
                <a:avLst/>
                <a:gdLst/>
                <a:ahLst/>
                <a:cxnLst>
                  <a:cxn ang="0">
                    <a:pos x="180" y="24"/>
                  </a:cxn>
                  <a:cxn ang="0">
                    <a:pos x="117" y="48"/>
                  </a:cxn>
                  <a:cxn ang="0">
                    <a:pos x="67" y="89"/>
                  </a:cxn>
                  <a:cxn ang="0">
                    <a:pos x="34" y="145"/>
                  </a:cxn>
                  <a:cxn ang="0">
                    <a:pos x="22" y="212"/>
                  </a:cxn>
                  <a:cxn ang="0">
                    <a:pos x="31" y="272"/>
                  </a:cxn>
                  <a:cxn ang="0">
                    <a:pos x="59" y="326"/>
                  </a:cxn>
                  <a:cxn ang="0">
                    <a:pos x="79" y="350"/>
                  </a:cxn>
                  <a:cxn ang="0">
                    <a:pos x="97" y="380"/>
                  </a:cxn>
                  <a:cxn ang="0">
                    <a:pos x="118" y="442"/>
                  </a:cxn>
                  <a:cxn ang="0">
                    <a:pos x="304" y="475"/>
                  </a:cxn>
                  <a:cxn ang="0">
                    <a:pos x="316" y="410"/>
                  </a:cxn>
                  <a:cxn ang="0">
                    <a:pos x="346" y="350"/>
                  </a:cxn>
                  <a:cxn ang="0">
                    <a:pos x="348" y="349"/>
                  </a:cxn>
                  <a:cxn ang="0">
                    <a:pos x="383" y="300"/>
                  </a:cxn>
                  <a:cxn ang="0">
                    <a:pos x="402" y="243"/>
                  </a:cxn>
                  <a:cxn ang="0">
                    <a:pos x="401" y="178"/>
                  </a:cxn>
                  <a:cxn ang="0">
                    <a:pos x="378" y="116"/>
                  </a:cxn>
                  <a:cxn ang="0">
                    <a:pos x="336" y="66"/>
                  </a:cxn>
                  <a:cxn ang="0">
                    <a:pos x="280" y="33"/>
                  </a:cxn>
                  <a:cxn ang="0">
                    <a:pos x="214" y="21"/>
                  </a:cxn>
                  <a:cxn ang="0">
                    <a:pos x="252" y="4"/>
                  </a:cxn>
                  <a:cxn ang="0">
                    <a:pos x="320" y="29"/>
                  </a:cxn>
                  <a:cxn ang="0">
                    <a:pos x="375" y="76"/>
                  </a:cxn>
                  <a:cxn ang="0">
                    <a:pos x="413" y="139"/>
                  </a:cxn>
                  <a:cxn ang="0">
                    <a:pos x="426" y="212"/>
                  </a:cxn>
                  <a:cxn ang="0">
                    <a:pos x="416" y="278"/>
                  </a:cxn>
                  <a:cxn ang="0">
                    <a:pos x="385" y="338"/>
                  </a:cxn>
                  <a:cxn ang="0">
                    <a:pos x="347" y="392"/>
                  </a:cxn>
                  <a:cxn ang="0">
                    <a:pos x="328" y="454"/>
                  </a:cxn>
                  <a:cxn ang="0">
                    <a:pos x="326" y="497"/>
                  </a:cxn>
                  <a:cxn ang="0">
                    <a:pos x="100" y="486"/>
                  </a:cxn>
                  <a:cxn ang="0">
                    <a:pos x="90" y="423"/>
                  </a:cxn>
                  <a:cxn ang="0">
                    <a:pos x="63" y="363"/>
                  </a:cxn>
                  <a:cxn ang="0">
                    <a:pos x="23" y="309"/>
                  </a:cxn>
                  <a:cxn ang="0">
                    <a:pos x="2" y="247"/>
                  </a:cxn>
                  <a:cxn ang="0">
                    <a:pos x="4" y="174"/>
                  </a:cxn>
                  <a:cxn ang="0">
                    <a:pos x="30" y="106"/>
                  </a:cxn>
                  <a:cxn ang="0">
                    <a:pos x="76" y="51"/>
                  </a:cxn>
                  <a:cxn ang="0">
                    <a:pos x="139" y="13"/>
                  </a:cxn>
                  <a:cxn ang="0">
                    <a:pos x="214" y="0"/>
                  </a:cxn>
                </a:cxnLst>
                <a:rect l="0" t="0" r="r" b="b"/>
                <a:pathLst>
                  <a:path w="426" h="497">
                    <a:moveTo>
                      <a:pt x="214" y="21"/>
                    </a:moveTo>
                    <a:lnTo>
                      <a:pt x="180" y="24"/>
                    </a:lnTo>
                    <a:lnTo>
                      <a:pt x="147" y="33"/>
                    </a:lnTo>
                    <a:lnTo>
                      <a:pt x="117" y="48"/>
                    </a:lnTo>
                    <a:lnTo>
                      <a:pt x="90" y="66"/>
                    </a:lnTo>
                    <a:lnTo>
                      <a:pt x="67" y="89"/>
                    </a:lnTo>
                    <a:lnTo>
                      <a:pt x="49" y="116"/>
                    </a:lnTo>
                    <a:lnTo>
                      <a:pt x="34" y="145"/>
                    </a:lnTo>
                    <a:lnTo>
                      <a:pt x="26" y="178"/>
                    </a:lnTo>
                    <a:lnTo>
                      <a:pt x="22" y="212"/>
                    </a:lnTo>
                    <a:lnTo>
                      <a:pt x="24" y="243"/>
                    </a:lnTo>
                    <a:lnTo>
                      <a:pt x="31" y="272"/>
                    </a:lnTo>
                    <a:lnTo>
                      <a:pt x="43" y="300"/>
                    </a:lnTo>
                    <a:lnTo>
                      <a:pt x="59" y="326"/>
                    </a:lnTo>
                    <a:lnTo>
                      <a:pt x="78" y="349"/>
                    </a:lnTo>
                    <a:lnTo>
                      <a:pt x="79" y="350"/>
                    </a:lnTo>
                    <a:lnTo>
                      <a:pt x="81" y="350"/>
                    </a:lnTo>
                    <a:lnTo>
                      <a:pt x="97" y="380"/>
                    </a:lnTo>
                    <a:lnTo>
                      <a:pt x="110" y="410"/>
                    </a:lnTo>
                    <a:lnTo>
                      <a:pt x="118" y="442"/>
                    </a:lnTo>
                    <a:lnTo>
                      <a:pt x="122" y="475"/>
                    </a:lnTo>
                    <a:lnTo>
                      <a:pt x="304" y="475"/>
                    </a:lnTo>
                    <a:lnTo>
                      <a:pt x="308" y="442"/>
                    </a:lnTo>
                    <a:lnTo>
                      <a:pt x="316" y="410"/>
                    </a:lnTo>
                    <a:lnTo>
                      <a:pt x="329" y="380"/>
                    </a:lnTo>
                    <a:lnTo>
                      <a:pt x="346" y="350"/>
                    </a:lnTo>
                    <a:lnTo>
                      <a:pt x="347" y="350"/>
                    </a:lnTo>
                    <a:lnTo>
                      <a:pt x="348" y="349"/>
                    </a:lnTo>
                    <a:lnTo>
                      <a:pt x="368" y="326"/>
                    </a:lnTo>
                    <a:lnTo>
                      <a:pt x="383" y="300"/>
                    </a:lnTo>
                    <a:lnTo>
                      <a:pt x="395" y="272"/>
                    </a:lnTo>
                    <a:lnTo>
                      <a:pt x="402" y="243"/>
                    </a:lnTo>
                    <a:lnTo>
                      <a:pt x="404" y="212"/>
                    </a:lnTo>
                    <a:lnTo>
                      <a:pt x="401" y="178"/>
                    </a:lnTo>
                    <a:lnTo>
                      <a:pt x="392" y="145"/>
                    </a:lnTo>
                    <a:lnTo>
                      <a:pt x="378" y="116"/>
                    </a:lnTo>
                    <a:lnTo>
                      <a:pt x="359" y="89"/>
                    </a:lnTo>
                    <a:lnTo>
                      <a:pt x="336" y="66"/>
                    </a:lnTo>
                    <a:lnTo>
                      <a:pt x="309" y="48"/>
                    </a:lnTo>
                    <a:lnTo>
                      <a:pt x="280" y="33"/>
                    </a:lnTo>
                    <a:lnTo>
                      <a:pt x="248" y="24"/>
                    </a:lnTo>
                    <a:lnTo>
                      <a:pt x="214" y="21"/>
                    </a:lnTo>
                    <a:close/>
                    <a:moveTo>
                      <a:pt x="214" y="0"/>
                    </a:moveTo>
                    <a:lnTo>
                      <a:pt x="252" y="4"/>
                    </a:lnTo>
                    <a:lnTo>
                      <a:pt x="287" y="13"/>
                    </a:lnTo>
                    <a:lnTo>
                      <a:pt x="320" y="29"/>
                    </a:lnTo>
                    <a:lnTo>
                      <a:pt x="350" y="51"/>
                    </a:lnTo>
                    <a:lnTo>
                      <a:pt x="375" y="76"/>
                    </a:lnTo>
                    <a:lnTo>
                      <a:pt x="397" y="106"/>
                    </a:lnTo>
                    <a:lnTo>
                      <a:pt x="413" y="139"/>
                    </a:lnTo>
                    <a:lnTo>
                      <a:pt x="423" y="174"/>
                    </a:lnTo>
                    <a:lnTo>
                      <a:pt x="426" y="212"/>
                    </a:lnTo>
                    <a:lnTo>
                      <a:pt x="424" y="247"/>
                    </a:lnTo>
                    <a:lnTo>
                      <a:pt x="416" y="278"/>
                    </a:lnTo>
                    <a:lnTo>
                      <a:pt x="403" y="309"/>
                    </a:lnTo>
                    <a:lnTo>
                      <a:pt x="385" y="338"/>
                    </a:lnTo>
                    <a:lnTo>
                      <a:pt x="363" y="363"/>
                    </a:lnTo>
                    <a:lnTo>
                      <a:pt x="347" y="392"/>
                    </a:lnTo>
                    <a:lnTo>
                      <a:pt x="336" y="423"/>
                    </a:lnTo>
                    <a:lnTo>
                      <a:pt x="328" y="454"/>
                    </a:lnTo>
                    <a:lnTo>
                      <a:pt x="326" y="486"/>
                    </a:lnTo>
                    <a:lnTo>
                      <a:pt x="326" y="497"/>
                    </a:lnTo>
                    <a:lnTo>
                      <a:pt x="100" y="497"/>
                    </a:lnTo>
                    <a:lnTo>
                      <a:pt x="100" y="486"/>
                    </a:lnTo>
                    <a:lnTo>
                      <a:pt x="98" y="454"/>
                    </a:lnTo>
                    <a:lnTo>
                      <a:pt x="90" y="423"/>
                    </a:lnTo>
                    <a:lnTo>
                      <a:pt x="79" y="392"/>
                    </a:lnTo>
                    <a:lnTo>
                      <a:pt x="63" y="363"/>
                    </a:lnTo>
                    <a:lnTo>
                      <a:pt x="41" y="338"/>
                    </a:lnTo>
                    <a:lnTo>
                      <a:pt x="23" y="309"/>
                    </a:lnTo>
                    <a:lnTo>
                      <a:pt x="10" y="278"/>
                    </a:lnTo>
                    <a:lnTo>
                      <a:pt x="2" y="247"/>
                    </a:lnTo>
                    <a:lnTo>
                      <a:pt x="0" y="212"/>
                    </a:lnTo>
                    <a:lnTo>
                      <a:pt x="4" y="174"/>
                    </a:lnTo>
                    <a:lnTo>
                      <a:pt x="13" y="139"/>
                    </a:lnTo>
                    <a:lnTo>
                      <a:pt x="30" y="106"/>
                    </a:lnTo>
                    <a:lnTo>
                      <a:pt x="51" y="76"/>
                    </a:lnTo>
                    <a:lnTo>
                      <a:pt x="76" y="51"/>
                    </a:lnTo>
                    <a:lnTo>
                      <a:pt x="106" y="29"/>
                    </a:lnTo>
                    <a:lnTo>
                      <a:pt x="139" y="13"/>
                    </a:lnTo>
                    <a:lnTo>
                      <a:pt x="175" y="4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930"/>
              <p:cNvSpPr>
                <a:spLocks/>
              </p:cNvSpPr>
              <p:nvPr/>
            </p:nvSpPr>
            <p:spPr bwMode="auto">
              <a:xfrm>
                <a:off x="2322513" y="6519863"/>
                <a:ext cx="179388" cy="144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2" y="8"/>
                  </a:cxn>
                  <a:cxn ang="0">
                    <a:pos x="22" y="103"/>
                  </a:cxn>
                  <a:cxn ang="0">
                    <a:pos x="26" y="121"/>
                  </a:cxn>
                  <a:cxn ang="0">
                    <a:pos x="33" y="138"/>
                  </a:cxn>
                  <a:cxn ang="0">
                    <a:pos x="45" y="151"/>
                  </a:cxn>
                  <a:cxn ang="0">
                    <a:pos x="61" y="159"/>
                  </a:cxn>
                  <a:cxn ang="0">
                    <a:pos x="78" y="162"/>
                  </a:cxn>
                  <a:cxn ang="0">
                    <a:pos x="149" y="162"/>
                  </a:cxn>
                  <a:cxn ang="0">
                    <a:pos x="166" y="159"/>
                  </a:cxn>
                  <a:cxn ang="0">
                    <a:pos x="181" y="151"/>
                  </a:cxn>
                  <a:cxn ang="0">
                    <a:pos x="193" y="138"/>
                  </a:cxn>
                  <a:cxn ang="0">
                    <a:pos x="201" y="121"/>
                  </a:cxn>
                  <a:cxn ang="0">
                    <a:pos x="204" y="103"/>
                  </a:cxn>
                  <a:cxn ang="0">
                    <a:pos x="204" y="8"/>
                  </a:cxn>
                  <a:cxn ang="0">
                    <a:pos x="206" y="5"/>
                  </a:cxn>
                  <a:cxn ang="0">
                    <a:pos x="208" y="3"/>
                  </a:cxn>
                  <a:cxn ang="0">
                    <a:pos x="212" y="0"/>
                  </a:cxn>
                  <a:cxn ang="0">
                    <a:pos x="218" y="0"/>
                  </a:cxn>
                  <a:cxn ang="0">
                    <a:pos x="221" y="3"/>
                  </a:cxn>
                  <a:cxn ang="0">
                    <a:pos x="224" y="5"/>
                  </a:cxn>
                  <a:cxn ang="0">
                    <a:pos x="226" y="11"/>
                  </a:cxn>
                  <a:cxn ang="0">
                    <a:pos x="226" y="103"/>
                  </a:cxn>
                  <a:cxn ang="0">
                    <a:pos x="223" y="125"/>
                  </a:cxn>
                  <a:cxn ang="0">
                    <a:pos x="215" y="143"/>
                  </a:cxn>
                  <a:cxn ang="0">
                    <a:pos x="203" y="160"/>
                  </a:cxn>
                  <a:cxn ang="0">
                    <a:pos x="187" y="173"/>
                  </a:cxn>
                  <a:cxn ang="0">
                    <a:pos x="169" y="181"/>
                  </a:cxn>
                  <a:cxn ang="0">
                    <a:pos x="149" y="184"/>
                  </a:cxn>
                  <a:cxn ang="0">
                    <a:pos x="78" y="184"/>
                  </a:cxn>
                  <a:cxn ang="0">
                    <a:pos x="58" y="181"/>
                  </a:cxn>
                  <a:cxn ang="0">
                    <a:pos x="39" y="173"/>
                  </a:cxn>
                  <a:cxn ang="0">
                    <a:pos x="23" y="160"/>
                  </a:cxn>
                  <a:cxn ang="0">
                    <a:pos x="11" y="143"/>
                  </a:cxn>
                  <a:cxn ang="0">
                    <a:pos x="4" y="125"/>
                  </a:cxn>
                  <a:cxn ang="0">
                    <a:pos x="0" y="103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0"/>
                  </a:cxn>
                </a:cxnLst>
                <a:rect l="0" t="0" r="r" b="b"/>
                <a:pathLst>
                  <a:path w="226" h="184">
                    <a:moveTo>
                      <a:pt x="8" y="0"/>
                    </a:moveTo>
                    <a:lnTo>
                      <a:pt x="15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103"/>
                    </a:lnTo>
                    <a:lnTo>
                      <a:pt x="26" y="121"/>
                    </a:lnTo>
                    <a:lnTo>
                      <a:pt x="33" y="138"/>
                    </a:lnTo>
                    <a:lnTo>
                      <a:pt x="45" y="151"/>
                    </a:lnTo>
                    <a:lnTo>
                      <a:pt x="61" y="159"/>
                    </a:lnTo>
                    <a:lnTo>
                      <a:pt x="78" y="162"/>
                    </a:lnTo>
                    <a:lnTo>
                      <a:pt x="149" y="162"/>
                    </a:lnTo>
                    <a:lnTo>
                      <a:pt x="166" y="159"/>
                    </a:lnTo>
                    <a:lnTo>
                      <a:pt x="181" y="151"/>
                    </a:lnTo>
                    <a:lnTo>
                      <a:pt x="193" y="138"/>
                    </a:lnTo>
                    <a:lnTo>
                      <a:pt x="201" y="121"/>
                    </a:lnTo>
                    <a:lnTo>
                      <a:pt x="204" y="103"/>
                    </a:lnTo>
                    <a:lnTo>
                      <a:pt x="204" y="8"/>
                    </a:lnTo>
                    <a:lnTo>
                      <a:pt x="206" y="5"/>
                    </a:lnTo>
                    <a:lnTo>
                      <a:pt x="208" y="3"/>
                    </a:lnTo>
                    <a:lnTo>
                      <a:pt x="212" y="0"/>
                    </a:lnTo>
                    <a:lnTo>
                      <a:pt x="218" y="0"/>
                    </a:lnTo>
                    <a:lnTo>
                      <a:pt x="221" y="3"/>
                    </a:lnTo>
                    <a:lnTo>
                      <a:pt x="224" y="5"/>
                    </a:lnTo>
                    <a:lnTo>
                      <a:pt x="226" y="11"/>
                    </a:lnTo>
                    <a:lnTo>
                      <a:pt x="226" y="103"/>
                    </a:lnTo>
                    <a:lnTo>
                      <a:pt x="223" y="125"/>
                    </a:lnTo>
                    <a:lnTo>
                      <a:pt x="215" y="143"/>
                    </a:lnTo>
                    <a:lnTo>
                      <a:pt x="203" y="160"/>
                    </a:lnTo>
                    <a:lnTo>
                      <a:pt x="187" y="173"/>
                    </a:lnTo>
                    <a:lnTo>
                      <a:pt x="169" y="181"/>
                    </a:lnTo>
                    <a:lnTo>
                      <a:pt x="149" y="184"/>
                    </a:lnTo>
                    <a:lnTo>
                      <a:pt x="78" y="184"/>
                    </a:lnTo>
                    <a:lnTo>
                      <a:pt x="58" y="181"/>
                    </a:lnTo>
                    <a:lnTo>
                      <a:pt x="39" y="173"/>
                    </a:lnTo>
                    <a:lnTo>
                      <a:pt x="23" y="160"/>
                    </a:lnTo>
                    <a:lnTo>
                      <a:pt x="11" y="143"/>
                    </a:lnTo>
                    <a:lnTo>
                      <a:pt x="4" y="125"/>
                    </a:lnTo>
                    <a:lnTo>
                      <a:pt x="0" y="103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931"/>
              <p:cNvSpPr>
                <a:spLocks/>
              </p:cNvSpPr>
              <p:nvPr/>
            </p:nvSpPr>
            <p:spPr bwMode="auto">
              <a:xfrm>
                <a:off x="2366963" y="6269038"/>
                <a:ext cx="90488" cy="257175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4" y="20"/>
                  </a:cxn>
                  <a:cxn ang="0">
                    <a:pos x="88" y="37"/>
                  </a:cxn>
                  <a:cxn ang="0">
                    <a:pos x="51" y="47"/>
                  </a:cxn>
                  <a:cxn ang="0">
                    <a:pos x="23" y="57"/>
                  </a:cxn>
                  <a:cxn ang="0">
                    <a:pos x="51" y="67"/>
                  </a:cxn>
                  <a:cxn ang="0">
                    <a:pos x="88" y="76"/>
                  </a:cxn>
                  <a:cxn ang="0">
                    <a:pos x="114" y="94"/>
                  </a:cxn>
                  <a:cxn ang="0">
                    <a:pos x="108" y="119"/>
                  </a:cxn>
                  <a:cxn ang="0">
                    <a:pos x="75" y="133"/>
                  </a:cxn>
                  <a:cxn ang="0">
                    <a:pos x="40" y="142"/>
                  </a:cxn>
                  <a:cxn ang="0">
                    <a:pos x="30" y="153"/>
                  </a:cxn>
                  <a:cxn ang="0">
                    <a:pos x="61" y="161"/>
                  </a:cxn>
                  <a:cxn ang="0">
                    <a:pos x="99" y="174"/>
                  </a:cxn>
                  <a:cxn ang="0">
                    <a:pos x="116" y="194"/>
                  </a:cxn>
                  <a:cxn ang="0">
                    <a:pos x="99" y="216"/>
                  </a:cxn>
                  <a:cxn ang="0">
                    <a:pos x="61" y="229"/>
                  </a:cxn>
                  <a:cxn ang="0">
                    <a:pos x="29" y="237"/>
                  </a:cxn>
                  <a:cxn ang="0">
                    <a:pos x="39" y="248"/>
                  </a:cxn>
                  <a:cxn ang="0">
                    <a:pos x="75" y="257"/>
                  </a:cxn>
                  <a:cxn ang="0">
                    <a:pos x="108" y="273"/>
                  </a:cxn>
                  <a:cxn ang="0">
                    <a:pos x="114" y="297"/>
                  </a:cxn>
                  <a:cxn ang="0">
                    <a:pos x="88" y="314"/>
                  </a:cxn>
                  <a:cxn ang="0">
                    <a:pos x="58" y="322"/>
                  </a:cxn>
                  <a:cxn ang="0">
                    <a:pos x="45" y="318"/>
                  </a:cxn>
                  <a:cxn ang="0">
                    <a:pos x="47" y="304"/>
                  </a:cxn>
                  <a:cxn ang="0">
                    <a:pos x="65" y="298"/>
                  </a:cxn>
                  <a:cxn ang="0">
                    <a:pos x="93" y="288"/>
                  </a:cxn>
                  <a:cxn ang="0">
                    <a:pos x="65" y="278"/>
                  </a:cxn>
                  <a:cxn ang="0">
                    <a:pos x="28" y="268"/>
                  </a:cxn>
                  <a:cxn ang="0">
                    <a:pos x="3" y="251"/>
                  </a:cxn>
                  <a:cxn ang="0">
                    <a:pos x="3" y="232"/>
                  </a:cxn>
                  <a:cxn ang="0">
                    <a:pos x="29" y="214"/>
                  </a:cxn>
                  <a:cxn ang="0">
                    <a:pos x="76" y="201"/>
                  </a:cxn>
                  <a:cxn ang="0">
                    <a:pos x="86" y="191"/>
                  </a:cxn>
                  <a:cxn ang="0">
                    <a:pos x="55" y="182"/>
                  </a:cxn>
                  <a:cxn ang="0">
                    <a:pos x="8" y="165"/>
                  </a:cxn>
                  <a:cxn ang="0">
                    <a:pos x="3" y="139"/>
                  </a:cxn>
                  <a:cxn ang="0">
                    <a:pos x="29" y="122"/>
                  </a:cxn>
                  <a:cxn ang="0">
                    <a:pos x="76" y="110"/>
                  </a:cxn>
                  <a:cxn ang="0">
                    <a:pos x="86" y="99"/>
                  </a:cxn>
                  <a:cxn ang="0">
                    <a:pos x="55" y="90"/>
                  </a:cxn>
                  <a:cxn ang="0">
                    <a:pos x="17" y="79"/>
                  </a:cxn>
                  <a:cxn ang="0">
                    <a:pos x="0" y="57"/>
                  </a:cxn>
                  <a:cxn ang="0">
                    <a:pos x="17" y="35"/>
                  </a:cxn>
                  <a:cxn ang="0">
                    <a:pos x="55" y="23"/>
                  </a:cxn>
                  <a:cxn ang="0">
                    <a:pos x="88" y="14"/>
                  </a:cxn>
                  <a:cxn ang="0">
                    <a:pos x="98" y="3"/>
                  </a:cxn>
                </a:cxnLst>
                <a:rect l="0" t="0" r="r" b="b"/>
                <a:pathLst>
                  <a:path w="116" h="322">
                    <a:moveTo>
                      <a:pt x="105" y="0"/>
                    </a:moveTo>
                    <a:lnTo>
                      <a:pt x="111" y="2"/>
                    </a:lnTo>
                    <a:lnTo>
                      <a:pt x="114" y="4"/>
                    </a:lnTo>
                    <a:lnTo>
                      <a:pt x="116" y="7"/>
                    </a:lnTo>
                    <a:lnTo>
                      <a:pt x="116" y="11"/>
                    </a:lnTo>
                    <a:lnTo>
                      <a:pt x="114" y="20"/>
                    </a:lnTo>
                    <a:lnTo>
                      <a:pt x="108" y="26"/>
                    </a:lnTo>
                    <a:lnTo>
                      <a:pt x="99" y="33"/>
                    </a:lnTo>
                    <a:lnTo>
                      <a:pt x="88" y="37"/>
                    </a:lnTo>
                    <a:lnTo>
                      <a:pt x="75" y="42"/>
                    </a:lnTo>
                    <a:lnTo>
                      <a:pt x="61" y="45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30" y="54"/>
                    </a:lnTo>
                    <a:lnTo>
                      <a:pt x="23" y="57"/>
                    </a:lnTo>
                    <a:lnTo>
                      <a:pt x="30" y="60"/>
                    </a:lnTo>
                    <a:lnTo>
                      <a:pt x="40" y="64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75" y="72"/>
                    </a:lnTo>
                    <a:lnTo>
                      <a:pt x="88" y="76"/>
                    </a:lnTo>
                    <a:lnTo>
                      <a:pt x="99" y="81"/>
                    </a:lnTo>
                    <a:lnTo>
                      <a:pt x="108" y="87"/>
                    </a:lnTo>
                    <a:lnTo>
                      <a:pt x="114" y="94"/>
                    </a:lnTo>
                    <a:lnTo>
                      <a:pt x="116" y="103"/>
                    </a:lnTo>
                    <a:lnTo>
                      <a:pt x="114" y="112"/>
                    </a:lnTo>
                    <a:lnTo>
                      <a:pt x="108" y="119"/>
                    </a:lnTo>
                    <a:lnTo>
                      <a:pt x="99" y="125"/>
                    </a:lnTo>
                    <a:lnTo>
                      <a:pt x="88" y="130"/>
                    </a:lnTo>
                    <a:lnTo>
                      <a:pt x="75" y="133"/>
                    </a:lnTo>
                    <a:lnTo>
                      <a:pt x="61" y="136"/>
                    </a:lnTo>
                    <a:lnTo>
                      <a:pt x="51" y="138"/>
                    </a:lnTo>
                    <a:lnTo>
                      <a:pt x="40" y="142"/>
                    </a:lnTo>
                    <a:lnTo>
                      <a:pt x="30" y="145"/>
                    </a:lnTo>
                    <a:lnTo>
                      <a:pt x="23" y="148"/>
                    </a:lnTo>
                    <a:lnTo>
                      <a:pt x="30" y="153"/>
                    </a:lnTo>
                    <a:lnTo>
                      <a:pt x="40" y="156"/>
                    </a:lnTo>
                    <a:lnTo>
                      <a:pt x="51" y="159"/>
                    </a:lnTo>
                    <a:lnTo>
                      <a:pt x="61" y="161"/>
                    </a:lnTo>
                    <a:lnTo>
                      <a:pt x="75" y="165"/>
                    </a:lnTo>
                    <a:lnTo>
                      <a:pt x="88" y="168"/>
                    </a:lnTo>
                    <a:lnTo>
                      <a:pt x="99" y="174"/>
                    </a:lnTo>
                    <a:lnTo>
                      <a:pt x="108" y="179"/>
                    </a:lnTo>
                    <a:lnTo>
                      <a:pt x="114" y="186"/>
                    </a:lnTo>
                    <a:lnTo>
                      <a:pt x="116" y="194"/>
                    </a:lnTo>
                    <a:lnTo>
                      <a:pt x="114" y="203"/>
                    </a:lnTo>
                    <a:lnTo>
                      <a:pt x="108" y="210"/>
                    </a:lnTo>
                    <a:lnTo>
                      <a:pt x="99" y="216"/>
                    </a:lnTo>
                    <a:lnTo>
                      <a:pt x="88" y="221"/>
                    </a:lnTo>
                    <a:lnTo>
                      <a:pt x="75" y="225"/>
                    </a:lnTo>
                    <a:lnTo>
                      <a:pt x="61" y="229"/>
                    </a:lnTo>
                    <a:lnTo>
                      <a:pt x="50" y="231"/>
                    </a:lnTo>
                    <a:lnTo>
                      <a:pt x="39" y="234"/>
                    </a:lnTo>
                    <a:lnTo>
                      <a:pt x="29" y="237"/>
                    </a:lnTo>
                    <a:lnTo>
                      <a:pt x="22" y="242"/>
                    </a:lnTo>
                    <a:lnTo>
                      <a:pt x="29" y="245"/>
                    </a:lnTo>
                    <a:lnTo>
                      <a:pt x="39" y="248"/>
                    </a:lnTo>
                    <a:lnTo>
                      <a:pt x="50" y="252"/>
                    </a:lnTo>
                    <a:lnTo>
                      <a:pt x="61" y="254"/>
                    </a:lnTo>
                    <a:lnTo>
                      <a:pt x="75" y="257"/>
                    </a:lnTo>
                    <a:lnTo>
                      <a:pt x="88" y="262"/>
                    </a:lnTo>
                    <a:lnTo>
                      <a:pt x="99" y="266"/>
                    </a:lnTo>
                    <a:lnTo>
                      <a:pt x="108" y="273"/>
                    </a:lnTo>
                    <a:lnTo>
                      <a:pt x="114" y="279"/>
                    </a:lnTo>
                    <a:lnTo>
                      <a:pt x="116" y="288"/>
                    </a:lnTo>
                    <a:lnTo>
                      <a:pt x="114" y="297"/>
                    </a:lnTo>
                    <a:lnTo>
                      <a:pt x="108" y="303"/>
                    </a:lnTo>
                    <a:lnTo>
                      <a:pt x="99" y="310"/>
                    </a:lnTo>
                    <a:lnTo>
                      <a:pt x="88" y="314"/>
                    </a:lnTo>
                    <a:lnTo>
                      <a:pt x="75" y="318"/>
                    </a:lnTo>
                    <a:lnTo>
                      <a:pt x="61" y="321"/>
                    </a:lnTo>
                    <a:lnTo>
                      <a:pt x="58" y="322"/>
                    </a:lnTo>
                    <a:lnTo>
                      <a:pt x="54" y="322"/>
                    </a:lnTo>
                    <a:lnTo>
                      <a:pt x="48" y="320"/>
                    </a:lnTo>
                    <a:lnTo>
                      <a:pt x="45" y="318"/>
                    </a:lnTo>
                    <a:lnTo>
                      <a:pt x="43" y="311"/>
                    </a:lnTo>
                    <a:lnTo>
                      <a:pt x="44" y="308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5" y="300"/>
                    </a:lnTo>
                    <a:lnTo>
                      <a:pt x="65" y="298"/>
                    </a:lnTo>
                    <a:lnTo>
                      <a:pt x="76" y="295"/>
                    </a:lnTo>
                    <a:lnTo>
                      <a:pt x="86" y="291"/>
                    </a:lnTo>
                    <a:lnTo>
                      <a:pt x="93" y="288"/>
                    </a:lnTo>
                    <a:lnTo>
                      <a:pt x="86" y="285"/>
                    </a:lnTo>
                    <a:lnTo>
                      <a:pt x="76" y="281"/>
                    </a:lnTo>
                    <a:lnTo>
                      <a:pt x="65" y="278"/>
                    </a:lnTo>
                    <a:lnTo>
                      <a:pt x="55" y="276"/>
                    </a:lnTo>
                    <a:lnTo>
                      <a:pt x="41" y="273"/>
                    </a:lnTo>
                    <a:lnTo>
                      <a:pt x="28" y="268"/>
                    </a:lnTo>
                    <a:lnTo>
                      <a:pt x="17" y="264"/>
                    </a:lnTo>
                    <a:lnTo>
                      <a:pt x="8" y="257"/>
                    </a:lnTo>
                    <a:lnTo>
                      <a:pt x="3" y="251"/>
                    </a:lnTo>
                    <a:lnTo>
                      <a:pt x="0" y="242"/>
                    </a:lnTo>
                    <a:lnTo>
                      <a:pt x="0" y="241"/>
                    </a:lnTo>
                    <a:lnTo>
                      <a:pt x="3" y="232"/>
                    </a:lnTo>
                    <a:lnTo>
                      <a:pt x="8" y="225"/>
                    </a:lnTo>
                    <a:lnTo>
                      <a:pt x="18" y="220"/>
                    </a:lnTo>
                    <a:lnTo>
                      <a:pt x="29" y="214"/>
                    </a:lnTo>
                    <a:lnTo>
                      <a:pt x="55" y="208"/>
                    </a:lnTo>
                    <a:lnTo>
                      <a:pt x="65" y="204"/>
                    </a:lnTo>
                    <a:lnTo>
                      <a:pt x="76" y="201"/>
                    </a:lnTo>
                    <a:lnTo>
                      <a:pt x="86" y="198"/>
                    </a:lnTo>
                    <a:lnTo>
                      <a:pt x="93" y="194"/>
                    </a:lnTo>
                    <a:lnTo>
                      <a:pt x="86" y="191"/>
                    </a:lnTo>
                    <a:lnTo>
                      <a:pt x="76" y="188"/>
                    </a:lnTo>
                    <a:lnTo>
                      <a:pt x="65" y="185"/>
                    </a:lnTo>
                    <a:lnTo>
                      <a:pt x="55" y="182"/>
                    </a:lnTo>
                    <a:lnTo>
                      <a:pt x="29" y="176"/>
                    </a:lnTo>
                    <a:lnTo>
                      <a:pt x="18" y="170"/>
                    </a:lnTo>
                    <a:lnTo>
                      <a:pt x="8" y="165"/>
                    </a:lnTo>
                    <a:lnTo>
                      <a:pt x="3" y="157"/>
                    </a:lnTo>
                    <a:lnTo>
                      <a:pt x="0" y="148"/>
                    </a:lnTo>
                    <a:lnTo>
                      <a:pt x="3" y="139"/>
                    </a:lnTo>
                    <a:lnTo>
                      <a:pt x="8" y="133"/>
                    </a:lnTo>
                    <a:lnTo>
                      <a:pt x="18" y="127"/>
                    </a:lnTo>
                    <a:lnTo>
                      <a:pt x="29" y="122"/>
                    </a:lnTo>
                    <a:lnTo>
                      <a:pt x="55" y="115"/>
                    </a:lnTo>
                    <a:lnTo>
                      <a:pt x="65" y="113"/>
                    </a:lnTo>
                    <a:lnTo>
                      <a:pt x="76" y="110"/>
                    </a:lnTo>
                    <a:lnTo>
                      <a:pt x="86" y="106"/>
                    </a:lnTo>
                    <a:lnTo>
                      <a:pt x="93" y="103"/>
                    </a:lnTo>
                    <a:lnTo>
                      <a:pt x="86" y="99"/>
                    </a:lnTo>
                    <a:lnTo>
                      <a:pt x="76" y="95"/>
                    </a:lnTo>
                    <a:lnTo>
                      <a:pt x="65" y="92"/>
                    </a:lnTo>
                    <a:lnTo>
                      <a:pt x="55" y="90"/>
                    </a:lnTo>
                    <a:lnTo>
                      <a:pt x="41" y="87"/>
                    </a:lnTo>
                    <a:lnTo>
                      <a:pt x="28" y="83"/>
                    </a:lnTo>
                    <a:lnTo>
                      <a:pt x="17" y="79"/>
                    </a:lnTo>
                    <a:lnTo>
                      <a:pt x="8" y="72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3" y="48"/>
                    </a:lnTo>
                    <a:lnTo>
                      <a:pt x="8" y="42"/>
                    </a:lnTo>
                    <a:lnTo>
                      <a:pt x="17" y="35"/>
                    </a:lnTo>
                    <a:lnTo>
                      <a:pt x="28" y="31"/>
                    </a:lnTo>
                    <a:lnTo>
                      <a:pt x="41" y="26"/>
                    </a:lnTo>
                    <a:lnTo>
                      <a:pt x="55" y="23"/>
                    </a:lnTo>
                    <a:lnTo>
                      <a:pt x="66" y="21"/>
                    </a:lnTo>
                    <a:lnTo>
                      <a:pt x="78" y="17"/>
                    </a:lnTo>
                    <a:lnTo>
                      <a:pt x="88" y="14"/>
                    </a:lnTo>
                    <a:lnTo>
                      <a:pt x="94" y="10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100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932"/>
              <p:cNvSpPr>
                <a:spLocks/>
              </p:cNvSpPr>
              <p:nvPr/>
            </p:nvSpPr>
            <p:spPr bwMode="auto">
              <a:xfrm>
                <a:off x="2327275" y="6600825"/>
                <a:ext cx="169863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7" y="0"/>
                  </a:cxn>
                  <a:cxn ang="0">
                    <a:pos x="210" y="2"/>
                  </a:cxn>
                  <a:cxn ang="0">
                    <a:pos x="212" y="4"/>
                  </a:cxn>
                  <a:cxn ang="0">
                    <a:pos x="214" y="11"/>
                  </a:cxn>
                  <a:cxn ang="0">
                    <a:pos x="213" y="14"/>
                  </a:cxn>
                  <a:cxn ang="0">
                    <a:pos x="212" y="16"/>
                  </a:cxn>
                  <a:cxn ang="0">
                    <a:pos x="210" y="18"/>
                  </a:cxn>
                  <a:cxn ang="0">
                    <a:pos x="207" y="21"/>
                  </a:cxn>
                  <a:cxn ang="0">
                    <a:pos x="8" y="21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214" h="21">
                    <a:moveTo>
                      <a:pt x="8" y="0"/>
                    </a:moveTo>
                    <a:lnTo>
                      <a:pt x="207" y="0"/>
                    </a:lnTo>
                    <a:lnTo>
                      <a:pt x="210" y="2"/>
                    </a:lnTo>
                    <a:lnTo>
                      <a:pt x="212" y="4"/>
                    </a:lnTo>
                    <a:lnTo>
                      <a:pt x="214" y="11"/>
                    </a:lnTo>
                    <a:lnTo>
                      <a:pt x="213" y="14"/>
                    </a:lnTo>
                    <a:lnTo>
                      <a:pt x="212" y="16"/>
                    </a:lnTo>
                    <a:lnTo>
                      <a:pt x="210" y="18"/>
                    </a:lnTo>
                    <a:lnTo>
                      <a:pt x="207" y="21"/>
                    </a:lnTo>
                    <a:lnTo>
                      <a:pt x="8" y="21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933"/>
              <p:cNvSpPr>
                <a:spLocks/>
              </p:cNvSpPr>
              <p:nvPr/>
            </p:nvSpPr>
            <p:spPr bwMode="auto">
              <a:xfrm>
                <a:off x="2325688" y="6557963"/>
                <a:ext cx="173038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0"/>
                  </a:cxn>
                  <a:cxn ang="0">
                    <a:pos x="214" y="2"/>
                  </a:cxn>
                  <a:cxn ang="0">
                    <a:pos x="216" y="4"/>
                  </a:cxn>
                  <a:cxn ang="0">
                    <a:pos x="219" y="7"/>
                  </a:cxn>
                  <a:cxn ang="0">
                    <a:pos x="219" y="14"/>
                  </a:cxn>
                  <a:cxn ang="0">
                    <a:pos x="216" y="17"/>
                  </a:cxn>
                  <a:cxn ang="0">
                    <a:pos x="214" y="19"/>
                  </a:cxn>
                  <a:cxn ang="0">
                    <a:pos x="208" y="22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19" h="22">
                    <a:moveTo>
                      <a:pt x="7" y="0"/>
                    </a:moveTo>
                    <a:lnTo>
                      <a:pt x="211" y="0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19" y="7"/>
                    </a:lnTo>
                    <a:lnTo>
                      <a:pt x="219" y="14"/>
                    </a:lnTo>
                    <a:lnTo>
                      <a:pt x="216" y="17"/>
                    </a:lnTo>
                    <a:lnTo>
                      <a:pt x="214" y="19"/>
                    </a:lnTo>
                    <a:lnTo>
                      <a:pt x="208" y="22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934"/>
              <p:cNvSpPr>
                <a:spLocks/>
              </p:cNvSpPr>
              <p:nvPr/>
            </p:nvSpPr>
            <p:spPr bwMode="auto">
              <a:xfrm>
                <a:off x="2119313" y="6289675"/>
                <a:ext cx="79375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1" y="0"/>
                  </a:cxn>
                  <a:cxn ang="0">
                    <a:pos x="95" y="2"/>
                  </a:cxn>
                  <a:cxn ang="0">
                    <a:pos x="97" y="4"/>
                  </a:cxn>
                  <a:cxn ang="0">
                    <a:pos x="99" y="8"/>
                  </a:cxn>
                  <a:cxn ang="0">
                    <a:pos x="99" y="14"/>
                  </a:cxn>
                  <a:cxn ang="0">
                    <a:pos x="97" y="18"/>
                  </a:cxn>
                  <a:cxn ang="0">
                    <a:pos x="95" y="20"/>
                  </a:cxn>
                  <a:cxn ang="0">
                    <a:pos x="88" y="22"/>
                  </a:cxn>
                  <a:cxn ang="0">
                    <a:pos x="11" y="22"/>
                  </a:cxn>
                  <a:cxn ang="0">
                    <a:pos x="7" y="21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99" h="22">
                    <a:moveTo>
                      <a:pt x="8" y="0"/>
                    </a:moveTo>
                    <a:lnTo>
                      <a:pt x="91" y="0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97" y="18"/>
                    </a:lnTo>
                    <a:lnTo>
                      <a:pt x="95" y="20"/>
                    </a:lnTo>
                    <a:lnTo>
                      <a:pt x="88" y="22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935"/>
              <p:cNvSpPr>
                <a:spLocks/>
              </p:cNvSpPr>
              <p:nvPr/>
            </p:nvSpPr>
            <p:spPr bwMode="auto">
              <a:xfrm>
                <a:off x="2400300" y="6010275"/>
                <a:ext cx="17463" cy="77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2" y="8"/>
                  </a:cxn>
                  <a:cxn ang="0">
                    <a:pos x="22" y="90"/>
                  </a:cxn>
                  <a:cxn ang="0">
                    <a:pos x="20" y="94"/>
                  </a:cxn>
                  <a:cxn ang="0">
                    <a:pos x="18" y="96"/>
                  </a:cxn>
                  <a:cxn ang="0">
                    <a:pos x="15" y="98"/>
                  </a:cxn>
                  <a:cxn ang="0">
                    <a:pos x="8" y="98"/>
                  </a:cxn>
                  <a:cxn ang="0">
                    <a:pos x="5" y="96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98">
                    <a:moveTo>
                      <a:pt x="8" y="0"/>
                    </a:moveTo>
                    <a:lnTo>
                      <a:pt x="15" y="0"/>
                    </a:lnTo>
                    <a:lnTo>
                      <a:pt x="18" y="2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90"/>
                    </a:lnTo>
                    <a:lnTo>
                      <a:pt x="20" y="94"/>
                    </a:lnTo>
                    <a:lnTo>
                      <a:pt x="18" y="96"/>
                    </a:lnTo>
                    <a:lnTo>
                      <a:pt x="15" y="98"/>
                    </a:lnTo>
                    <a:lnTo>
                      <a:pt x="8" y="98"/>
                    </a:lnTo>
                    <a:lnTo>
                      <a:pt x="5" y="96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936"/>
              <p:cNvSpPr>
                <a:spLocks/>
              </p:cNvSpPr>
              <p:nvPr/>
            </p:nvSpPr>
            <p:spPr bwMode="auto">
              <a:xfrm>
                <a:off x="2174875" y="6437313"/>
                <a:ext cx="60325" cy="603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70" y="1"/>
                  </a:cxn>
                  <a:cxn ang="0">
                    <a:pos x="73" y="3"/>
                  </a:cxn>
                  <a:cxn ang="0">
                    <a:pos x="75" y="7"/>
                  </a:cxn>
                  <a:cxn ang="0">
                    <a:pos x="76" y="10"/>
                  </a:cxn>
                  <a:cxn ang="0">
                    <a:pos x="76" y="12"/>
                  </a:cxn>
                  <a:cxn ang="0">
                    <a:pos x="75" y="15"/>
                  </a:cxn>
                  <a:cxn ang="0">
                    <a:pos x="73" y="19"/>
                  </a:cxn>
                  <a:cxn ang="0">
                    <a:pos x="17" y="75"/>
                  </a:cxn>
                  <a:cxn ang="0">
                    <a:pos x="14" y="76"/>
                  </a:cxn>
                  <a:cxn ang="0">
                    <a:pos x="8" y="76"/>
                  </a:cxn>
                  <a:cxn ang="0">
                    <a:pos x="6" y="75"/>
                  </a:cxn>
                  <a:cxn ang="0">
                    <a:pos x="4" y="73"/>
                  </a:cxn>
                  <a:cxn ang="0">
                    <a:pos x="2" y="69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58" y="3"/>
                  </a:cxn>
                  <a:cxn ang="0">
                    <a:pos x="61" y="1"/>
                  </a:cxn>
                  <a:cxn ang="0">
                    <a:pos x="64" y="0"/>
                  </a:cxn>
                </a:cxnLst>
                <a:rect l="0" t="0" r="r" b="b"/>
                <a:pathLst>
                  <a:path w="76" h="76">
                    <a:moveTo>
                      <a:pt x="64" y="0"/>
                    </a:moveTo>
                    <a:lnTo>
                      <a:pt x="66" y="0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5" y="7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3" y="19"/>
                    </a:lnTo>
                    <a:lnTo>
                      <a:pt x="17" y="75"/>
                    </a:lnTo>
                    <a:lnTo>
                      <a:pt x="14" y="76"/>
                    </a:lnTo>
                    <a:lnTo>
                      <a:pt x="8" y="76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58" y="3"/>
                    </a:lnTo>
                    <a:lnTo>
                      <a:pt x="61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937"/>
              <p:cNvSpPr>
                <a:spLocks/>
              </p:cNvSpPr>
              <p:nvPr/>
            </p:nvSpPr>
            <p:spPr bwMode="auto">
              <a:xfrm>
                <a:off x="2173288" y="6099175"/>
                <a:ext cx="60325" cy="603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19" y="4"/>
                  </a:cxn>
                  <a:cxn ang="0">
                    <a:pos x="73" y="58"/>
                  </a:cxn>
                  <a:cxn ang="0">
                    <a:pos x="75" y="61"/>
                  </a:cxn>
                  <a:cxn ang="0">
                    <a:pos x="76" y="64"/>
                  </a:cxn>
                  <a:cxn ang="0">
                    <a:pos x="76" y="66"/>
                  </a:cxn>
                  <a:cxn ang="0">
                    <a:pos x="75" y="70"/>
                  </a:cxn>
                  <a:cxn ang="0">
                    <a:pos x="73" y="73"/>
                  </a:cxn>
                  <a:cxn ang="0">
                    <a:pos x="71" y="75"/>
                  </a:cxn>
                  <a:cxn ang="0">
                    <a:pos x="67" y="76"/>
                  </a:cxn>
                  <a:cxn ang="0">
                    <a:pos x="62" y="76"/>
                  </a:cxn>
                  <a:cxn ang="0">
                    <a:pos x="60" y="75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4" y="4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76">
                    <a:moveTo>
                      <a:pt x="10" y="0"/>
                    </a:moveTo>
                    <a:lnTo>
                      <a:pt x="12" y="0"/>
                    </a:lnTo>
                    <a:lnTo>
                      <a:pt x="16" y="1"/>
                    </a:lnTo>
                    <a:lnTo>
                      <a:pt x="19" y="4"/>
                    </a:lnTo>
                    <a:lnTo>
                      <a:pt x="73" y="58"/>
                    </a:lnTo>
                    <a:lnTo>
                      <a:pt x="75" y="61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70"/>
                    </a:lnTo>
                    <a:lnTo>
                      <a:pt x="73" y="73"/>
                    </a:lnTo>
                    <a:lnTo>
                      <a:pt x="71" y="75"/>
                    </a:lnTo>
                    <a:lnTo>
                      <a:pt x="67" y="76"/>
                    </a:lnTo>
                    <a:lnTo>
                      <a:pt x="62" y="76"/>
                    </a:lnTo>
                    <a:lnTo>
                      <a:pt x="60" y="75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938"/>
              <p:cNvSpPr>
                <a:spLocks/>
              </p:cNvSpPr>
              <p:nvPr/>
            </p:nvSpPr>
            <p:spPr bwMode="auto">
              <a:xfrm>
                <a:off x="2619375" y="6289675"/>
                <a:ext cx="77788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0" y="0"/>
                  </a:cxn>
                  <a:cxn ang="0">
                    <a:pos x="94" y="2"/>
                  </a:cxn>
                  <a:cxn ang="0">
                    <a:pos x="96" y="4"/>
                  </a:cxn>
                  <a:cxn ang="0">
                    <a:pos x="98" y="8"/>
                  </a:cxn>
                  <a:cxn ang="0">
                    <a:pos x="98" y="14"/>
                  </a:cxn>
                  <a:cxn ang="0">
                    <a:pos x="96" y="18"/>
                  </a:cxn>
                  <a:cxn ang="0">
                    <a:pos x="94" y="20"/>
                  </a:cxn>
                  <a:cxn ang="0">
                    <a:pos x="87" y="22"/>
                  </a:cxn>
                  <a:cxn ang="0">
                    <a:pos x="11" y="22"/>
                  </a:cxn>
                  <a:cxn ang="0">
                    <a:pos x="5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98" h="22">
                    <a:moveTo>
                      <a:pt x="8" y="0"/>
                    </a:moveTo>
                    <a:lnTo>
                      <a:pt x="90" y="0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87" y="22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939"/>
              <p:cNvSpPr>
                <a:spLocks/>
              </p:cNvSpPr>
              <p:nvPr/>
            </p:nvSpPr>
            <p:spPr bwMode="auto">
              <a:xfrm>
                <a:off x="2582863" y="6437313"/>
                <a:ext cx="60325" cy="603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73" y="57"/>
                  </a:cxn>
                  <a:cxn ang="0">
                    <a:pos x="75" y="60"/>
                  </a:cxn>
                  <a:cxn ang="0">
                    <a:pos x="76" y="64"/>
                  </a:cxn>
                  <a:cxn ang="0">
                    <a:pos x="76" y="66"/>
                  </a:cxn>
                  <a:cxn ang="0">
                    <a:pos x="75" y="69"/>
                  </a:cxn>
                  <a:cxn ang="0">
                    <a:pos x="73" y="73"/>
                  </a:cxn>
                  <a:cxn ang="0">
                    <a:pos x="70" y="75"/>
                  </a:cxn>
                  <a:cxn ang="0">
                    <a:pos x="67" y="76"/>
                  </a:cxn>
                  <a:cxn ang="0">
                    <a:pos x="62" y="76"/>
                  </a:cxn>
                  <a:cxn ang="0">
                    <a:pos x="59" y="75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76">
                    <a:moveTo>
                      <a:pt x="10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73" y="57"/>
                    </a:lnTo>
                    <a:lnTo>
                      <a:pt x="75" y="60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9"/>
                    </a:lnTo>
                    <a:lnTo>
                      <a:pt x="73" y="73"/>
                    </a:lnTo>
                    <a:lnTo>
                      <a:pt x="70" y="75"/>
                    </a:lnTo>
                    <a:lnTo>
                      <a:pt x="67" y="76"/>
                    </a:lnTo>
                    <a:lnTo>
                      <a:pt x="62" y="76"/>
                    </a:lnTo>
                    <a:lnTo>
                      <a:pt x="59" y="75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940"/>
              <p:cNvSpPr>
                <a:spLocks/>
              </p:cNvSpPr>
              <p:nvPr/>
            </p:nvSpPr>
            <p:spPr bwMode="auto">
              <a:xfrm>
                <a:off x="2584450" y="6099175"/>
                <a:ext cx="60325" cy="603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70" y="1"/>
                  </a:cxn>
                  <a:cxn ang="0">
                    <a:pos x="73" y="4"/>
                  </a:cxn>
                  <a:cxn ang="0">
                    <a:pos x="75" y="7"/>
                  </a:cxn>
                  <a:cxn ang="0">
                    <a:pos x="76" y="10"/>
                  </a:cxn>
                  <a:cxn ang="0">
                    <a:pos x="76" y="12"/>
                  </a:cxn>
                  <a:cxn ang="0">
                    <a:pos x="75" y="16"/>
                  </a:cxn>
                  <a:cxn ang="0">
                    <a:pos x="73" y="19"/>
                  </a:cxn>
                  <a:cxn ang="0">
                    <a:pos x="17" y="75"/>
                  </a:cxn>
                  <a:cxn ang="0">
                    <a:pos x="13" y="76"/>
                  </a:cxn>
                  <a:cxn ang="0">
                    <a:pos x="8" y="76"/>
                  </a:cxn>
                  <a:cxn ang="0">
                    <a:pos x="6" y="75"/>
                  </a:cxn>
                  <a:cxn ang="0">
                    <a:pos x="4" y="73"/>
                  </a:cxn>
                  <a:cxn ang="0">
                    <a:pos x="1" y="70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1" y="61"/>
                  </a:cxn>
                  <a:cxn ang="0">
                    <a:pos x="4" y="58"/>
                  </a:cxn>
                  <a:cxn ang="0">
                    <a:pos x="57" y="4"/>
                  </a:cxn>
                  <a:cxn ang="0">
                    <a:pos x="61" y="1"/>
                  </a:cxn>
                  <a:cxn ang="0">
                    <a:pos x="64" y="0"/>
                  </a:cxn>
                </a:cxnLst>
                <a:rect l="0" t="0" r="r" b="b"/>
                <a:pathLst>
                  <a:path w="76" h="76">
                    <a:moveTo>
                      <a:pt x="64" y="0"/>
                    </a:moveTo>
                    <a:lnTo>
                      <a:pt x="66" y="0"/>
                    </a:lnTo>
                    <a:lnTo>
                      <a:pt x="70" y="1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5" y="16"/>
                    </a:lnTo>
                    <a:lnTo>
                      <a:pt x="73" y="19"/>
                    </a:lnTo>
                    <a:lnTo>
                      <a:pt x="17" y="75"/>
                    </a:lnTo>
                    <a:lnTo>
                      <a:pt x="13" y="76"/>
                    </a:lnTo>
                    <a:lnTo>
                      <a:pt x="8" y="76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1" y="61"/>
                    </a:lnTo>
                    <a:lnTo>
                      <a:pt x="4" y="58"/>
                    </a:lnTo>
                    <a:lnTo>
                      <a:pt x="57" y="4"/>
                    </a:lnTo>
                    <a:lnTo>
                      <a:pt x="61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3" name="Объект 2"/>
          <p:cNvSpPr txBox="1">
            <a:spLocks/>
          </p:cNvSpPr>
          <p:nvPr/>
        </p:nvSpPr>
        <p:spPr>
          <a:xfrm>
            <a:off x="1150677" y="3381430"/>
            <a:ext cx="10916632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AutoNum type="arabicPeriod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достоверной и оперативной информация о ходе подготовки ПСД по государственным программам финансирования объектов капитальных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вложений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контроля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сроков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исполнения и мониторинга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текущего состояния ПСД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едином информационном пространстве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Значительные временные издержки на введение информации в разрозненных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>
              <a:spcAft>
                <a:spcPts val="800"/>
              </a:spcAft>
            </a:pPr>
            <a:endParaRPr lang="ru-RU" dirty="0"/>
          </a:p>
          <a:p>
            <a:pPr>
              <a:spcAft>
                <a:spcPts val="800"/>
              </a:spcAft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12192000" cy="5523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554728"/>
            <a:ext cx="12192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43710" y="114211"/>
            <a:ext cx="2335768" cy="36163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0"/>
            <a:ext cx="12192000" cy="5523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416325"/>
            <a:ext cx="4022725" cy="36083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66762" y="699106"/>
            <a:ext cx="4022725" cy="522515"/>
          </a:xfrm>
          <a:prstGeom prst="rect">
            <a:avLst/>
          </a:prstGeom>
          <a:solidFill>
            <a:srgbClr val="EED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«СТРОЙКОМПЛЕКС РТ»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670" y="2357083"/>
            <a:ext cx="1676182" cy="31149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54316" y="699106"/>
            <a:ext cx="4532784" cy="522514"/>
          </a:xfrm>
          <a:prstGeom prst="rect">
            <a:avLst/>
          </a:prstGeom>
          <a:solidFill>
            <a:srgbClr val="EED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«ГОСЭКСПЕРТИЗА»</a:t>
            </a:r>
            <a:endParaRPr lang="ru-RU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316" y="3866413"/>
            <a:ext cx="4532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Движение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 служебной корреспонденции по ПСД и не по ПСД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ПСД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Нанесение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резолюций и поручений на входящие и внутренние документы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Проверка комплектности ПСД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Договорные документы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Планирование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экспертных работ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Контроль хода рассмотрения ПСД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Согласование документов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Выдача замечаний в личный кабинет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Формирование экспертного заключения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Регистрация экспертного заключения</a:t>
            </a: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Выдача экспертного заключения в личный кабинет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отдаваемые в личный кабинет и получаемые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оттуда</a:t>
            </a:r>
          </a:p>
          <a:p>
            <a:pPr algn="just">
              <a:buFontTx/>
              <a:buChar char="-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9164" y="5067391"/>
            <a:ext cx="481720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/>
              <a:t>с 1 января 2017 г. проектная документация представляется </a:t>
            </a:r>
            <a:r>
              <a:rPr lang="ru-RU" sz="1600" dirty="0" smtClean="0"/>
              <a:t>на проведение государственной экспертизы в электронной форме по Постановлению Правительства РФ от </a:t>
            </a:r>
            <a:r>
              <a:rPr lang="ru-RU" sz="1600" dirty="0"/>
              <a:t>5 марта 2007 г. N </a:t>
            </a:r>
            <a:r>
              <a:rPr lang="ru-RU" sz="1600" dirty="0" smtClean="0"/>
              <a:t>145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 ПОРЯДКЕ ОРГАНИЗАЦИИ И ПРОВЕДЕНИЯ</a:t>
            </a:r>
            <a:br>
              <a:rPr lang="ru-RU" sz="1600" dirty="0"/>
            </a:br>
            <a:r>
              <a:rPr lang="ru-RU" sz="1600" dirty="0"/>
              <a:t>ГОСУДАРСТВЕННОЙ ЭКСПЕРТИЗЫ ПРОЕКТНОЙ </a:t>
            </a:r>
            <a:r>
              <a:rPr lang="ru-RU" sz="1600" dirty="0" smtClean="0"/>
              <a:t>ДОКУМЕНТАЦИИ И </a:t>
            </a:r>
            <a:r>
              <a:rPr lang="ru-RU" sz="1600" dirty="0"/>
              <a:t>РЕЗУЛЬТАТОВ ИНЖЕНЕРНЫХ </a:t>
            </a:r>
            <a:r>
              <a:rPr lang="ru-RU" sz="1600" dirty="0" smtClean="0"/>
              <a:t>ИЗЫСКАНИЙ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54316" y="1663159"/>
            <a:ext cx="45327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заявления и отправка его на рассмотрение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Загрузка всех видов документов, подписанных ЭП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Получение всех видов документов, подписанных ЭП, включая замечания экспертов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Мониторинг хода экспертных работ и договорных отношений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Получение результата экспертизы – экспертного заключения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Вопрос-ответ для консультаций по рассматриваемым проектам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4360" y="3190485"/>
            <a:ext cx="450274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ЭЛЕКТРОННОГО ДОКУМЕНТООБОРОТА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55920" y="1280092"/>
            <a:ext cx="21948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КАБИНЕТ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4757" y="3190485"/>
            <a:ext cx="166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и замечания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15345" y="2301795"/>
            <a:ext cx="1385455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106062" y="3087750"/>
            <a:ext cx="1294738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2477" y="1932463"/>
            <a:ext cx="166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Группа 6956"/>
          <p:cNvGrpSpPr/>
          <p:nvPr/>
        </p:nvGrpSpPr>
        <p:grpSpPr>
          <a:xfrm>
            <a:off x="5470321" y="2463070"/>
            <a:ext cx="541337" cy="536575"/>
            <a:chOff x="8262263" y="4900613"/>
            <a:chExt cx="541337" cy="536575"/>
          </a:xfrm>
        </p:grpSpPr>
        <p:sp>
          <p:nvSpPr>
            <p:cNvPr id="20" name="Freeform 2837"/>
            <p:cNvSpPr>
              <a:spLocks/>
            </p:cNvSpPr>
            <p:nvPr/>
          </p:nvSpPr>
          <p:spPr bwMode="auto">
            <a:xfrm>
              <a:off x="8262263" y="4900613"/>
              <a:ext cx="320675" cy="431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70"/>
                </a:cxn>
                <a:cxn ang="0">
                  <a:pos x="191" y="70"/>
                </a:cxn>
                <a:cxn ang="0">
                  <a:pos x="191" y="9"/>
                </a:cxn>
                <a:cxn ang="0">
                  <a:pos x="10" y="9"/>
                </a:cxn>
                <a:cxn ang="0">
                  <a:pos x="10" y="262"/>
                </a:cxn>
                <a:cxn ang="0">
                  <a:pos x="146" y="262"/>
                </a:cxn>
                <a:cxn ang="0">
                  <a:pos x="146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0" y="0"/>
                  </a:moveTo>
                  <a:lnTo>
                    <a:pt x="202" y="0"/>
                  </a:lnTo>
                  <a:lnTo>
                    <a:pt x="202" y="70"/>
                  </a:lnTo>
                  <a:lnTo>
                    <a:pt x="191" y="70"/>
                  </a:lnTo>
                  <a:lnTo>
                    <a:pt x="191" y="9"/>
                  </a:lnTo>
                  <a:lnTo>
                    <a:pt x="10" y="9"/>
                  </a:lnTo>
                  <a:lnTo>
                    <a:pt x="10" y="262"/>
                  </a:lnTo>
                  <a:lnTo>
                    <a:pt x="146" y="262"/>
                  </a:lnTo>
                  <a:lnTo>
                    <a:pt x="14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838"/>
            <p:cNvSpPr>
              <a:spLocks noEditPoints="1"/>
            </p:cNvSpPr>
            <p:nvPr/>
          </p:nvSpPr>
          <p:spPr bwMode="auto">
            <a:xfrm>
              <a:off x="8482925" y="5005388"/>
              <a:ext cx="320675" cy="4318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62"/>
                </a:cxn>
                <a:cxn ang="0">
                  <a:pos x="144" y="262"/>
                </a:cxn>
                <a:cxn ang="0">
                  <a:pos x="192" y="214"/>
                </a:cxn>
                <a:cxn ang="0">
                  <a:pos x="192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202" y="0"/>
                </a:cxn>
                <a:cxn ang="0">
                  <a:pos x="202" y="218"/>
                </a:cxn>
                <a:cxn ang="0">
                  <a:pos x="148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10" y="9"/>
                  </a:moveTo>
                  <a:lnTo>
                    <a:pt x="10" y="262"/>
                  </a:lnTo>
                  <a:lnTo>
                    <a:pt x="144" y="262"/>
                  </a:lnTo>
                  <a:lnTo>
                    <a:pt x="192" y="214"/>
                  </a:lnTo>
                  <a:lnTo>
                    <a:pt x="19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218"/>
                  </a:lnTo>
                  <a:lnTo>
                    <a:pt x="148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839"/>
            <p:cNvSpPr>
              <a:spLocks noEditPoints="1"/>
            </p:cNvSpPr>
            <p:nvPr/>
          </p:nvSpPr>
          <p:spPr bwMode="auto">
            <a:xfrm>
              <a:off x="8706763" y="5340351"/>
              <a:ext cx="95250" cy="952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3"/>
                </a:cxn>
                <a:cxn ang="0">
                  <a:pos x="43" y="10"/>
                </a:cxn>
                <a:cxn ang="0">
                  <a:pos x="10" y="10"/>
                </a:cxn>
                <a:cxn ang="0">
                  <a:pos x="5" y="0"/>
                </a:cxn>
                <a:cxn ang="0">
                  <a:pos x="56" y="0"/>
                </a:cxn>
                <a:cxn ang="0">
                  <a:pos x="60" y="9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60">
                  <a:moveTo>
                    <a:pt x="10" y="10"/>
                  </a:moveTo>
                  <a:lnTo>
                    <a:pt x="10" y="43"/>
                  </a:lnTo>
                  <a:lnTo>
                    <a:pt x="43" y="10"/>
                  </a:lnTo>
                  <a:lnTo>
                    <a:pt x="10" y="10"/>
                  </a:lnTo>
                  <a:close/>
                  <a:moveTo>
                    <a:pt x="5" y="0"/>
                  </a:moveTo>
                  <a:lnTo>
                    <a:pt x="56" y="0"/>
                  </a:lnTo>
                  <a:lnTo>
                    <a:pt x="60" y="9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840"/>
            <p:cNvSpPr>
              <a:spLocks noChangeArrowheads="1"/>
            </p:cNvSpPr>
            <p:nvPr/>
          </p:nvSpPr>
          <p:spPr bwMode="auto">
            <a:xfrm>
              <a:off x="8525788" y="5076826"/>
              <a:ext cx="9525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841"/>
            <p:cNvSpPr>
              <a:spLocks noChangeArrowheads="1"/>
            </p:cNvSpPr>
            <p:nvPr/>
          </p:nvSpPr>
          <p:spPr bwMode="auto">
            <a:xfrm>
              <a:off x="8524200" y="5146676"/>
              <a:ext cx="228600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842"/>
            <p:cNvSpPr>
              <a:spLocks noChangeArrowheads="1"/>
            </p:cNvSpPr>
            <p:nvPr/>
          </p:nvSpPr>
          <p:spPr bwMode="auto">
            <a:xfrm>
              <a:off x="8524200" y="517683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843"/>
            <p:cNvSpPr>
              <a:spLocks noChangeArrowheads="1"/>
            </p:cNvSpPr>
            <p:nvPr/>
          </p:nvSpPr>
          <p:spPr bwMode="auto">
            <a:xfrm>
              <a:off x="8524200" y="520858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844"/>
            <p:cNvSpPr>
              <a:spLocks noChangeArrowheads="1"/>
            </p:cNvSpPr>
            <p:nvPr/>
          </p:nvSpPr>
          <p:spPr bwMode="auto">
            <a:xfrm>
              <a:off x="8524200" y="5238751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845"/>
            <p:cNvSpPr>
              <a:spLocks noChangeArrowheads="1"/>
            </p:cNvSpPr>
            <p:nvPr/>
          </p:nvSpPr>
          <p:spPr bwMode="auto">
            <a:xfrm>
              <a:off x="8524200" y="5268913"/>
              <a:ext cx="227013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846"/>
            <p:cNvSpPr>
              <a:spLocks noChangeArrowheads="1"/>
            </p:cNvSpPr>
            <p:nvPr/>
          </p:nvSpPr>
          <p:spPr bwMode="auto">
            <a:xfrm>
              <a:off x="8524200" y="5299076"/>
              <a:ext cx="227013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847"/>
            <p:cNvSpPr>
              <a:spLocks noChangeArrowheads="1"/>
            </p:cNvSpPr>
            <p:nvPr/>
          </p:nvSpPr>
          <p:spPr bwMode="auto">
            <a:xfrm>
              <a:off x="8524200" y="5359401"/>
              <a:ext cx="65088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848"/>
            <p:cNvSpPr>
              <a:spLocks/>
            </p:cNvSpPr>
            <p:nvPr/>
          </p:nvSpPr>
          <p:spPr bwMode="auto">
            <a:xfrm>
              <a:off x="8325763" y="5205413"/>
              <a:ext cx="93663" cy="603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0"/>
                </a:cxn>
                <a:cxn ang="0">
                  <a:pos x="51" y="38"/>
                </a:cxn>
                <a:cxn ang="0">
                  <a:pos x="29" y="15"/>
                </a:cxn>
                <a:cxn ang="0">
                  <a:pos x="7" y="38"/>
                </a:cxn>
                <a:cxn ang="0">
                  <a:pos x="0" y="30"/>
                </a:cxn>
                <a:cxn ang="0">
                  <a:pos x="29" y="0"/>
                </a:cxn>
              </a:cxnLst>
              <a:rect l="0" t="0" r="r" b="b"/>
              <a:pathLst>
                <a:path w="59" h="38">
                  <a:moveTo>
                    <a:pt x="29" y="0"/>
                  </a:moveTo>
                  <a:lnTo>
                    <a:pt x="59" y="30"/>
                  </a:lnTo>
                  <a:lnTo>
                    <a:pt x="51" y="38"/>
                  </a:lnTo>
                  <a:lnTo>
                    <a:pt x="29" y="15"/>
                  </a:lnTo>
                  <a:lnTo>
                    <a:pt x="7" y="38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849"/>
            <p:cNvSpPr>
              <a:spLocks/>
            </p:cNvSpPr>
            <p:nvPr/>
          </p:nvSpPr>
          <p:spPr bwMode="auto">
            <a:xfrm>
              <a:off x="8363863" y="5230813"/>
              <a:ext cx="952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63"/>
                </a:cxn>
                <a:cxn ang="0">
                  <a:pos x="13" y="73"/>
                </a:cxn>
                <a:cxn ang="0">
                  <a:pos x="20" y="80"/>
                </a:cxn>
                <a:cxn ang="0">
                  <a:pos x="30" y="83"/>
                </a:cxn>
                <a:cxn ang="0">
                  <a:pos x="60" y="83"/>
                </a:cxn>
                <a:cxn ang="0">
                  <a:pos x="60" y="94"/>
                </a:cxn>
                <a:cxn ang="0">
                  <a:pos x="30" y="94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60" h="94">
                  <a:moveTo>
                    <a:pt x="0" y="0"/>
                  </a:moveTo>
                  <a:lnTo>
                    <a:pt x="10" y="0"/>
                  </a:lnTo>
                  <a:lnTo>
                    <a:pt x="10" y="63"/>
                  </a:lnTo>
                  <a:lnTo>
                    <a:pt x="13" y="73"/>
                  </a:lnTo>
                  <a:lnTo>
                    <a:pt x="20" y="80"/>
                  </a:lnTo>
                  <a:lnTo>
                    <a:pt x="30" y="83"/>
                  </a:lnTo>
                  <a:lnTo>
                    <a:pt x="60" y="83"/>
                  </a:lnTo>
                  <a:lnTo>
                    <a:pt x="60" y="94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850"/>
            <p:cNvSpPr>
              <a:spLocks/>
            </p:cNvSpPr>
            <p:nvPr/>
          </p:nvSpPr>
          <p:spPr bwMode="auto">
            <a:xfrm>
              <a:off x="8651200" y="5057776"/>
              <a:ext cx="93663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1"/>
                </a:cxn>
                <a:cxn ang="0">
                  <a:pos x="52" y="0"/>
                </a:cxn>
                <a:cxn ang="0">
                  <a:pos x="59" y="7"/>
                </a:cxn>
                <a:cxn ang="0">
                  <a:pos x="29" y="36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9" h="36">
                  <a:moveTo>
                    <a:pt x="7" y="0"/>
                  </a:moveTo>
                  <a:lnTo>
                    <a:pt x="29" y="21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29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851"/>
            <p:cNvSpPr>
              <a:spLocks/>
            </p:cNvSpPr>
            <p:nvPr/>
          </p:nvSpPr>
          <p:spPr bwMode="auto">
            <a:xfrm>
              <a:off x="8609925" y="4940301"/>
              <a:ext cx="96838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43" y="3"/>
                </a:cxn>
                <a:cxn ang="0">
                  <a:pos x="52" y="10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61" y="94"/>
                </a:cxn>
                <a:cxn ang="0">
                  <a:pos x="51" y="94"/>
                </a:cxn>
                <a:cxn ang="0">
                  <a:pos x="51" y="32"/>
                </a:cxn>
                <a:cxn ang="0">
                  <a:pos x="49" y="24"/>
                </a:cxn>
                <a:cxn ang="0">
                  <a:pos x="45" y="17"/>
                </a:cxn>
                <a:cxn ang="0">
                  <a:pos x="38" y="13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1" h="94">
                  <a:moveTo>
                    <a:pt x="0" y="0"/>
                  </a:moveTo>
                  <a:lnTo>
                    <a:pt x="30" y="0"/>
                  </a:lnTo>
                  <a:lnTo>
                    <a:pt x="43" y="3"/>
                  </a:lnTo>
                  <a:lnTo>
                    <a:pt x="52" y="10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61" y="94"/>
                  </a:lnTo>
                  <a:lnTo>
                    <a:pt x="51" y="94"/>
                  </a:lnTo>
                  <a:lnTo>
                    <a:pt x="51" y="32"/>
                  </a:lnTo>
                  <a:lnTo>
                    <a:pt x="49" y="24"/>
                  </a:lnTo>
                  <a:lnTo>
                    <a:pt x="45" y="17"/>
                  </a:lnTo>
                  <a:lnTo>
                    <a:pt x="38" y="13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593670" y="3578331"/>
            <a:ext cx="1676182" cy="31149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54317" y="2999644"/>
            <a:ext cx="4532783" cy="385835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54317" y="1201815"/>
            <a:ext cx="4532783" cy="173750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54728"/>
            <a:ext cx="12192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5420" y="95362"/>
            <a:ext cx="9809801" cy="36163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системы, применяемые на этапе 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36375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49"/>
          <p:cNvSpPr/>
          <p:nvPr/>
        </p:nvSpPr>
        <p:spPr>
          <a:xfrm>
            <a:off x="0" y="-660"/>
            <a:ext cx="12192000" cy="5483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1004" y="3937843"/>
            <a:ext cx="7272996" cy="287958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0038" y="1411705"/>
            <a:ext cx="1909187" cy="516406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в МО на документацию для подготовки ПСД 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0038" y="2189367"/>
            <a:ext cx="1909187" cy="502418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tx1"/>
                </a:solidFill>
              </a:rPr>
              <a:t>Размещение документации, для подготовки ПСД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4108" y="2108980"/>
            <a:ext cx="1567543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4108" y="2525986"/>
            <a:ext cx="1567543" cy="311499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Отраслевые министерства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9872" y="3048504"/>
            <a:ext cx="1909187" cy="331596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Разработка ПСД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4039" y="3008312"/>
            <a:ext cx="1567543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Проектная организация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440" y="3117534"/>
            <a:ext cx="1214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Бумажные носители и файлы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29873" y="3537467"/>
            <a:ext cx="1907932" cy="331595"/>
          </a:xfrm>
          <a:prstGeom prst="roundRect">
            <a:avLst/>
          </a:prstGeom>
          <a:solidFill>
            <a:srgbClr val="FF797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НА ЭКСПЕРТИЗУ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9872" y="4056689"/>
            <a:ext cx="1909187" cy="331596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Проведение экспертизы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29872" y="4483683"/>
            <a:ext cx="1907933" cy="331595"/>
          </a:xfrm>
          <a:prstGeom prst="roundRect">
            <a:avLst/>
          </a:prstGeom>
          <a:solidFill>
            <a:srgbClr val="FF797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ЭКСПЕРТИЗЫ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4039" y="3463785"/>
            <a:ext cx="1567543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Проектная организация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53943" y="4081751"/>
            <a:ext cx="1587640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 ГАУ «УГЭЦ»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084630" y="1928110"/>
            <a:ext cx="0" cy="26125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6" idx="2"/>
            <a:endCxn id="11" idx="0"/>
          </p:cNvCxnSpPr>
          <p:nvPr/>
        </p:nvCxnSpPr>
        <p:spPr>
          <a:xfrm flipH="1">
            <a:off x="5084466" y="2691785"/>
            <a:ext cx="166" cy="35671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5084465" y="3383785"/>
            <a:ext cx="1" cy="15736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084465" y="3875510"/>
            <a:ext cx="1" cy="187627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084465" y="4389386"/>
            <a:ext cx="1" cy="9539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891698" y="5075327"/>
            <a:ext cx="386862" cy="3906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278560" y="5273512"/>
            <a:ext cx="562009" cy="0"/>
          </a:xfrm>
          <a:prstGeom prst="straightConnector1">
            <a:avLst/>
          </a:prstGeom>
          <a:ln w="28575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4350700" y="5273512"/>
            <a:ext cx="532562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835544" y="5271289"/>
            <a:ext cx="5025" cy="423571"/>
          </a:xfrm>
          <a:prstGeom prst="straightConnector1">
            <a:avLst/>
          </a:prstGeom>
          <a:ln w="28575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497310" y="5039439"/>
            <a:ext cx="127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Замечания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5083838" y="5694860"/>
            <a:ext cx="751706" cy="0"/>
          </a:xfrm>
          <a:prstGeom prst="straightConnector1">
            <a:avLst/>
          </a:prstGeom>
          <a:ln w="28575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5097285" y="5694860"/>
            <a:ext cx="3467" cy="38328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4428984" y="6086254"/>
            <a:ext cx="1296237" cy="542611"/>
          </a:xfrm>
          <a:prstGeom prst="roundRect">
            <a:avLst/>
          </a:prstGeom>
          <a:solidFill>
            <a:srgbClr val="FF797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ПРОЙДЕНА</a:t>
            </a:r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588295" y="3682288"/>
            <a:ext cx="533718" cy="333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935345" y="5996970"/>
            <a:ext cx="187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Положительное заключение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18408" y="4868205"/>
            <a:ext cx="20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5349216" y="4890498"/>
            <a:ext cx="2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039223" y="1717095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6" idx="2"/>
          </p:cNvCxnSpPr>
          <p:nvPr/>
        </p:nvCxnSpPr>
        <p:spPr>
          <a:xfrm>
            <a:off x="5083839" y="4815278"/>
            <a:ext cx="627" cy="25970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40871" y="108433"/>
            <a:ext cx="153279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ЕСТЬ: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039222" y="2387969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039222" y="2611070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48480" y="3214301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48480" y="3648435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039054" y="4238019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6956"/>
          <p:cNvGrpSpPr/>
          <p:nvPr/>
        </p:nvGrpSpPr>
        <p:grpSpPr>
          <a:xfrm>
            <a:off x="3046958" y="3372566"/>
            <a:ext cx="541337" cy="536575"/>
            <a:chOff x="8262263" y="4900613"/>
            <a:chExt cx="541337" cy="536575"/>
          </a:xfrm>
        </p:grpSpPr>
        <p:sp>
          <p:nvSpPr>
            <p:cNvPr id="74" name="Freeform 2837"/>
            <p:cNvSpPr>
              <a:spLocks/>
            </p:cNvSpPr>
            <p:nvPr/>
          </p:nvSpPr>
          <p:spPr bwMode="auto">
            <a:xfrm>
              <a:off x="8262263" y="4900613"/>
              <a:ext cx="320675" cy="431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70"/>
                </a:cxn>
                <a:cxn ang="0">
                  <a:pos x="191" y="70"/>
                </a:cxn>
                <a:cxn ang="0">
                  <a:pos x="191" y="9"/>
                </a:cxn>
                <a:cxn ang="0">
                  <a:pos x="10" y="9"/>
                </a:cxn>
                <a:cxn ang="0">
                  <a:pos x="10" y="262"/>
                </a:cxn>
                <a:cxn ang="0">
                  <a:pos x="146" y="262"/>
                </a:cxn>
                <a:cxn ang="0">
                  <a:pos x="146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0" y="0"/>
                  </a:moveTo>
                  <a:lnTo>
                    <a:pt x="202" y="0"/>
                  </a:lnTo>
                  <a:lnTo>
                    <a:pt x="202" y="70"/>
                  </a:lnTo>
                  <a:lnTo>
                    <a:pt x="191" y="70"/>
                  </a:lnTo>
                  <a:lnTo>
                    <a:pt x="191" y="9"/>
                  </a:lnTo>
                  <a:lnTo>
                    <a:pt x="10" y="9"/>
                  </a:lnTo>
                  <a:lnTo>
                    <a:pt x="10" y="262"/>
                  </a:lnTo>
                  <a:lnTo>
                    <a:pt x="146" y="262"/>
                  </a:lnTo>
                  <a:lnTo>
                    <a:pt x="14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2838"/>
            <p:cNvSpPr>
              <a:spLocks noEditPoints="1"/>
            </p:cNvSpPr>
            <p:nvPr/>
          </p:nvSpPr>
          <p:spPr bwMode="auto">
            <a:xfrm>
              <a:off x="8482925" y="5005388"/>
              <a:ext cx="320675" cy="4318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62"/>
                </a:cxn>
                <a:cxn ang="0">
                  <a:pos x="144" y="262"/>
                </a:cxn>
                <a:cxn ang="0">
                  <a:pos x="192" y="214"/>
                </a:cxn>
                <a:cxn ang="0">
                  <a:pos x="192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202" y="0"/>
                </a:cxn>
                <a:cxn ang="0">
                  <a:pos x="202" y="218"/>
                </a:cxn>
                <a:cxn ang="0">
                  <a:pos x="148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10" y="9"/>
                  </a:moveTo>
                  <a:lnTo>
                    <a:pt x="10" y="262"/>
                  </a:lnTo>
                  <a:lnTo>
                    <a:pt x="144" y="262"/>
                  </a:lnTo>
                  <a:lnTo>
                    <a:pt x="192" y="214"/>
                  </a:lnTo>
                  <a:lnTo>
                    <a:pt x="19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218"/>
                  </a:lnTo>
                  <a:lnTo>
                    <a:pt x="148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839"/>
            <p:cNvSpPr>
              <a:spLocks noEditPoints="1"/>
            </p:cNvSpPr>
            <p:nvPr/>
          </p:nvSpPr>
          <p:spPr bwMode="auto">
            <a:xfrm>
              <a:off x="8706763" y="5340351"/>
              <a:ext cx="95250" cy="952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3"/>
                </a:cxn>
                <a:cxn ang="0">
                  <a:pos x="43" y="10"/>
                </a:cxn>
                <a:cxn ang="0">
                  <a:pos x="10" y="10"/>
                </a:cxn>
                <a:cxn ang="0">
                  <a:pos x="5" y="0"/>
                </a:cxn>
                <a:cxn ang="0">
                  <a:pos x="56" y="0"/>
                </a:cxn>
                <a:cxn ang="0">
                  <a:pos x="60" y="9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60">
                  <a:moveTo>
                    <a:pt x="10" y="10"/>
                  </a:moveTo>
                  <a:lnTo>
                    <a:pt x="10" y="43"/>
                  </a:lnTo>
                  <a:lnTo>
                    <a:pt x="43" y="10"/>
                  </a:lnTo>
                  <a:lnTo>
                    <a:pt x="10" y="10"/>
                  </a:lnTo>
                  <a:close/>
                  <a:moveTo>
                    <a:pt x="5" y="0"/>
                  </a:moveTo>
                  <a:lnTo>
                    <a:pt x="56" y="0"/>
                  </a:lnTo>
                  <a:lnTo>
                    <a:pt x="60" y="9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2840"/>
            <p:cNvSpPr>
              <a:spLocks noChangeArrowheads="1"/>
            </p:cNvSpPr>
            <p:nvPr/>
          </p:nvSpPr>
          <p:spPr bwMode="auto">
            <a:xfrm>
              <a:off x="8525788" y="5076826"/>
              <a:ext cx="9525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2841"/>
            <p:cNvSpPr>
              <a:spLocks noChangeArrowheads="1"/>
            </p:cNvSpPr>
            <p:nvPr/>
          </p:nvSpPr>
          <p:spPr bwMode="auto">
            <a:xfrm>
              <a:off x="8524200" y="5146676"/>
              <a:ext cx="228600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2842"/>
            <p:cNvSpPr>
              <a:spLocks noChangeArrowheads="1"/>
            </p:cNvSpPr>
            <p:nvPr/>
          </p:nvSpPr>
          <p:spPr bwMode="auto">
            <a:xfrm>
              <a:off x="8524200" y="517683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2843"/>
            <p:cNvSpPr>
              <a:spLocks noChangeArrowheads="1"/>
            </p:cNvSpPr>
            <p:nvPr/>
          </p:nvSpPr>
          <p:spPr bwMode="auto">
            <a:xfrm>
              <a:off x="8524200" y="520858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2844"/>
            <p:cNvSpPr>
              <a:spLocks noChangeArrowheads="1"/>
            </p:cNvSpPr>
            <p:nvPr/>
          </p:nvSpPr>
          <p:spPr bwMode="auto">
            <a:xfrm>
              <a:off x="8524200" y="5238751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2845"/>
            <p:cNvSpPr>
              <a:spLocks noChangeArrowheads="1"/>
            </p:cNvSpPr>
            <p:nvPr/>
          </p:nvSpPr>
          <p:spPr bwMode="auto">
            <a:xfrm>
              <a:off x="8524200" y="5268913"/>
              <a:ext cx="227013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2846"/>
            <p:cNvSpPr>
              <a:spLocks noChangeArrowheads="1"/>
            </p:cNvSpPr>
            <p:nvPr/>
          </p:nvSpPr>
          <p:spPr bwMode="auto">
            <a:xfrm>
              <a:off x="8524200" y="5299076"/>
              <a:ext cx="227013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2847"/>
            <p:cNvSpPr>
              <a:spLocks noChangeArrowheads="1"/>
            </p:cNvSpPr>
            <p:nvPr/>
          </p:nvSpPr>
          <p:spPr bwMode="auto">
            <a:xfrm>
              <a:off x="8524200" y="5359401"/>
              <a:ext cx="65088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2848"/>
            <p:cNvSpPr>
              <a:spLocks/>
            </p:cNvSpPr>
            <p:nvPr/>
          </p:nvSpPr>
          <p:spPr bwMode="auto">
            <a:xfrm>
              <a:off x="8325763" y="5205413"/>
              <a:ext cx="93663" cy="603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0"/>
                </a:cxn>
                <a:cxn ang="0">
                  <a:pos x="51" y="38"/>
                </a:cxn>
                <a:cxn ang="0">
                  <a:pos x="29" y="15"/>
                </a:cxn>
                <a:cxn ang="0">
                  <a:pos x="7" y="38"/>
                </a:cxn>
                <a:cxn ang="0">
                  <a:pos x="0" y="30"/>
                </a:cxn>
                <a:cxn ang="0">
                  <a:pos x="29" y="0"/>
                </a:cxn>
              </a:cxnLst>
              <a:rect l="0" t="0" r="r" b="b"/>
              <a:pathLst>
                <a:path w="59" h="38">
                  <a:moveTo>
                    <a:pt x="29" y="0"/>
                  </a:moveTo>
                  <a:lnTo>
                    <a:pt x="59" y="30"/>
                  </a:lnTo>
                  <a:lnTo>
                    <a:pt x="51" y="38"/>
                  </a:lnTo>
                  <a:lnTo>
                    <a:pt x="29" y="15"/>
                  </a:lnTo>
                  <a:lnTo>
                    <a:pt x="7" y="38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849"/>
            <p:cNvSpPr>
              <a:spLocks/>
            </p:cNvSpPr>
            <p:nvPr/>
          </p:nvSpPr>
          <p:spPr bwMode="auto">
            <a:xfrm>
              <a:off x="8363863" y="5230813"/>
              <a:ext cx="952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63"/>
                </a:cxn>
                <a:cxn ang="0">
                  <a:pos x="13" y="73"/>
                </a:cxn>
                <a:cxn ang="0">
                  <a:pos x="20" y="80"/>
                </a:cxn>
                <a:cxn ang="0">
                  <a:pos x="30" y="83"/>
                </a:cxn>
                <a:cxn ang="0">
                  <a:pos x="60" y="83"/>
                </a:cxn>
                <a:cxn ang="0">
                  <a:pos x="60" y="94"/>
                </a:cxn>
                <a:cxn ang="0">
                  <a:pos x="30" y="94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60" h="94">
                  <a:moveTo>
                    <a:pt x="0" y="0"/>
                  </a:moveTo>
                  <a:lnTo>
                    <a:pt x="10" y="0"/>
                  </a:lnTo>
                  <a:lnTo>
                    <a:pt x="10" y="63"/>
                  </a:lnTo>
                  <a:lnTo>
                    <a:pt x="13" y="73"/>
                  </a:lnTo>
                  <a:lnTo>
                    <a:pt x="20" y="80"/>
                  </a:lnTo>
                  <a:lnTo>
                    <a:pt x="30" y="83"/>
                  </a:lnTo>
                  <a:lnTo>
                    <a:pt x="60" y="83"/>
                  </a:lnTo>
                  <a:lnTo>
                    <a:pt x="60" y="94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2850"/>
            <p:cNvSpPr>
              <a:spLocks/>
            </p:cNvSpPr>
            <p:nvPr/>
          </p:nvSpPr>
          <p:spPr bwMode="auto">
            <a:xfrm>
              <a:off x="8651200" y="5057776"/>
              <a:ext cx="93663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1"/>
                </a:cxn>
                <a:cxn ang="0">
                  <a:pos x="52" y="0"/>
                </a:cxn>
                <a:cxn ang="0">
                  <a:pos x="59" y="7"/>
                </a:cxn>
                <a:cxn ang="0">
                  <a:pos x="29" y="36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9" h="36">
                  <a:moveTo>
                    <a:pt x="7" y="0"/>
                  </a:moveTo>
                  <a:lnTo>
                    <a:pt x="29" y="21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29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2851"/>
            <p:cNvSpPr>
              <a:spLocks/>
            </p:cNvSpPr>
            <p:nvPr/>
          </p:nvSpPr>
          <p:spPr bwMode="auto">
            <a:xfrm>
              <a:off x="8609925" y="4940301"/>
              <a:ext cx="96838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43" y="3"/>
                </a:cxn>
                <a:cxn ang="0">
                  <a:pos x="52" y="10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61" y="94"/>
                </a:cxn>
                <a:cxn ang="0">
                  <a:pos x="51" y="94"/>
                </a:cxn>
                <a:cxn ang="0">
                  <a:pos x="51" y="32"/>
                </a:cxn>
                <a:cxn ang="0">
                  <a:pos x="49" y="24"/>
                </a:cxn>
                <a:cxn ang="0">
                  <a:pos x="45" y="17"/>
                </a:cxn>
                <a:cxn ang="0">
                  <a:pos x="38" y="13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1" h="94">
                  <a:moveTo>
                    <a:pt x="0" y="0"/>
                  </a:moveTo>
                  <a:lnTo>
                    <a:pt x="30" y="0"/>
                  </a:lnTo>
                  <a:lnTo>
                    <a:pt x="43" y="3"/>
                  </a:lnTo>
                  <a:lnTo>
                    <a:pt x="52" y="10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61" y="94"/>
                  </a:lnTo>
                  <a:lnTo>
                    <a:pt x="51" y="94"/>
                  </a:lnTo>
                  <a:lnTo>
                    <a:pt x="51" y="32"/>
                  </a:lnTo>
                  <a:lnTo>
                    <a:pt x="49" y="24"/>
                  </a:lnTo>
                  <a:lnTo>
                    <a:pt x="45" y="17"/>
                  </a:lnTo>
                  <a:lnTo>
                    <a:pt x="38" y="13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4917690" y="5086997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Группа 6947"/>
          <p:cNvGrpSpPr/>
          <p:nvPr/>
        </p:nvGrpSpPr>
        <p:grpSpPr>
          <a:xfrm>
            <a:off x="370119" y="52730"/>
            <a:ext cx="433836" cy="433836"/>
            <a:chOff x="9903738" y="3049588"/>
            <a:chExt cx="542925" cy="542925"/>
          </a:xfrm>
        </p:grpSpPr>
        <p:sp>
          <p:nvSpPr>
            <p:cNvPr id="90" name="Freeform 2828"/>
            <p:cNvSpPr>
              <a:spLocks noEditPoints="1"/>
            </p:cNvSpPr>
            <p:nvPr/>
          </p:nvSpPr>
          <p:spPr bwMode="auto">
            <a:xfrm>
              <a:off x="9903738" y="3049588"/>
              <a:ext cx="542925" cy="54292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90" y="32"/>
                </a:cxn>
                <a:cxn ang="0">
                  <a:pos x="48" y="67"/>
                </a:cxn>
                <a:cxn ang="0">
                  <a:pos x="21" y="115"/>
                </a:cxn>
                <a:cxn ang="0">
                  <a:pos x="10" y="171"/>
                </a:cxn>
                <a:cxn ang="0">
                  <a:pos x="21" y="226"/>
                </a:cxn>
                <a:cxn ang="0">
                  <a:pos x="48" y="274"/>
                </a:cxn>
                <a:cxn ang="0">
                  <a:pos x="90" y="310"/>
                </a:cxn>
                <a:cxn ang="0">
                  <a:pos x="142" y="328"/>
                </a:cxn>
                <a:cxn ang="0">
                  <a:pos x="200" y="328"/>
                </a:cxn>
                <a:cxn ang="0">
                  <a:pos x="253" y="310"/>
                </a:cxn>
                <a:cxn ang="0">
                  <a:pos x="294" y="274"/>
                </a:cxn>
                <a:cxn ang="0">
                  <a:pos x="322" y="226"/>
                </a:cxn>
                <a:cxn ang="0">
                  <a:pos x="332" y="171"/>
                </a:cxn>
                <a:cxn ang="0">
                  <a:pos x="322" y="115"/>
                </a:cxn>
                <a:cxn ang="0">
                  <a:pos x="294" y="67"/>
                </a:cxn>
                <a:cxn ang="0">
                  <a:pos x="253" y="32"/>
                </a:cxn>
                <a:cxn ang="0">
                  <a:pos x="200" y="14"/>
                </a:cxn>
                <a:cxn ang="0">
                  <a:pos x="171" y="0"/>
                </a:cxn>
                <a:cxn ang="0">
                  <a:pos x="231" y="11"/>
                </a:cxn>
                <a:cxn ang="0">
                  <a:pos x="281" y="41"/>
                </a:cxn>
                <a:cxn ang="0">
                  <a:pos x="319" y="85"/>
                </a:cxn>
                <a:cxn ang="0">
                  <a:pos x="339" y="140"/>
                </a:cxn>
                <a:cxn ang="0">
                  <a:pos x="339" y="201"/>
                </a:cxn>
                <a:cxn ang="0">
                  <a:pos x="319" y="257"/>
                </a:cxn>
                <a:cxn ang="0">
                  <a:pos x="281" y="301"/>
                </a:cxn>
                <a:cxn ang="0">
                  <a:pos x="231" y="331"/>
                </a:cxn>
                <a:cxn ang="0">
                  <a:pos x="171" y="342"/>
                </a:cxn>
                <a:cxn ang="0">
                  <a:pos x="111" y="331"/>
                </a:cxn>
                <a:cxn ang="0">
                  <a:pos x="61" y="301"/>
                </a:cxn>
                <a:cxn ang="0">
                  <a:pos x="24" y="257"/>
                </a:cxn>
                <a:cxn ang="0">
                  <a:pos x="3" y="201"/>
                </a:cxn>
                <a:cxn ang="0">
                  <a:pos x="3" y="140"/>
                </a:cxn>
                <a:cxn ang="0">
                  <a:pos x="24" y="85"/>
                </a:cxn>
                <a:cxn ang="0">
                  <a:pos x="61" y="41"/>
                </a:cxn>
                <a:cxn ang="0">
                  <a:pos x="111" y="11"/>
                </a:cxn>
                <a:cxn ang="0">
                  <a:pos x="171" y="0"/>
                </a:cxn>
              </a:cxnLst>
              <a:rect l="0" t="0" r="r" b="b"/>
              <a:pathLst>
                <a:path w="342" h="342">
                  <a:moveTo>
                    <a:pt x="171" y="11"/>
                  </a:moveTo>
                  <a:lnTo>
                    <a:pt x="142" y="14"/>
                  </a:lnTo>
                  <a:lnTo>
                    <a:pt x="115" y="21"/>
                  </a:lnTo>
                  <a:lnTo>
                    <a:pt x="90" y="32"/>
                  </a:lnTo>
                  <a:lnTo>
                    <a:pt x="68" y="49"/>
                  </a:lnTo>
                  <a:lnTo>
                    <a:pt x="48" y="67"/>
                  </a:lnTo>
                  <a:lnTo>
                    <a:pt x="32" y="90"/>
                  </a:lnTo>
                  <a:lnTo>
                    <a:pt x="21" y="115"/>
                  </a:lnTo>
                  <a:lnTo>
                    <a:pt x="13" y="142"/>
                  </a:lnTo>
                  <a:lnTo>
                    <a:pt x="10" y="171"/>
                  </a:lnTo>
                  <a:lnTo>
                    <a:pt x="13" y="199"/>
                  </a:lnTo>
                  <a:lnTo>
                    <a:pt x="21" y="226"/>
                  </a:lnTo>
                  <a:lnTo>
                    <a:pt x="32" y="252"/>
                  </a:lnTo>
                  <a:lnTo>
                    <a:pt x="48" y="274"/>
                  </a:lnTo>
                  <a:lnTo>
                    <a:pt x="68" y="293"/>
                  </a:lnTo>
                  <a:lnTo>
                    <a:pt x="90" y="310"/>
                  </a:lnTo>
                  <a:lnTo>
                    <a:pt x="115" y="321"/>
                  </a:lnTo>
                  <a:lnTo>
                    <a:pt x="142" y="328"/>
                  </a:lnTo>
                  <a:lnTo>
                    <a:pt x="171" y="331"/>
                  </a:lnTo>
                  <a:lnTo>
                    <a:pt x="200" y="328"/>
                  </a:lnTo>
                  <a:lnTo>
                    <a:pt x="227" y="321"/>
                  </a:lnTo>
                  <a:lnTo>
                    <a:pt x="253" y="310"/>
                  </a:lnTo>
                  <a:lnTo>
                    <a:pt x="274" y="293"/>
                  </a:lnTo>
                  <a:lnTo>
                    <a:pt x="294" y="274"/>
                  </a:lnTo>
                  <a:lnTo>
                    <a:pt x="310" y="252"/>
                  </a:lnTo>
                  <a:lnTo>
                    <a:pt x="322" y="226"/>
                  </a:lnTo>
                  <a:lnTo>
                    <a:pt x="329" y="199"/>
                  </a:lnTo>
                  <a:lnTo>
                    <a:pt x="332" y="171"/>
                  </a:lnTo>
                  <a:lnTo>
                    <a:pt x="329" y="142"/>
                  </a:lnTo>
                  <a:lnTo>
                    <a:pt x="322" y="115"/>
                  </a:lnTo>
                  <a:lnTo>
                    <a:pt x="310" y="90"/>
                  </a:lnTo>
                  <a:lnTo>
                    <a:pt x="294" y="67"/>
                  </a:lnTo>
                  <a:lnTo>
                    <a:pt x="274" y="49"/>
                  </a:lnTo>
                  <a:lnTo>
                    <a:pt x="253" y="32"/>
                  </a:lnTo>
                  <a:lnTo>
                    <a:pt x="227" y="21"/>
                  </a:lnTo>
                  <a:lnTo>
                    <a:pt x="200" y="14"/>
                  </a:lnTo>
                  <a:lnTo>
                    <a:pt x="171" y="11"/>
                  </a:lnTo>
                  <a:close/>
                  <a:moveTo>
                    <a:pt x="171" y="0"/>
                  </a:moveTo>
                  <a:lnTo>
                    <a:pt x="202" y="3"/>
                  </a:lnTo>
                  <a:lnTo>
                    <a:pt x="231" y="11"/>
                  </a:lnTo>
                  <a:lnTo>
                    <a:pt x="257" y="24"/>
                  </a:lnTo>
                  <a:lnTo>
                    <a:pt x="281" y="41"/>
                  </a:lnTo>
                  <a:lnTo>
                    <a:pt x="302" y="61"/>
                  </a:lnTo>
                  <a:lnTo>
                    <a:pt x="319" y="85"/>
                  </a:lnTo>
                  <a:lnTo>
                    <a:pt x="332" y="111"/>
                  </a:lnTo>
                  <a:lnTo>
                    <a:pt x="339" y="140"/>
                  </a:lnTo>
                  <a:lnTo>
                    <a:pt x="342" y="171"/>
                  </a:lnTo>
                  <a:lnTo>
                    <a:pt x="339" y="201"/>
                  </a:lnTo>
                  <a:lnTo>
                    <a:pt x="332" y="230"/>
                  </a:lnTo>
                  <a:lnTo>
                    <a:pt x="319" y="257"/>
                  </a:lnTo>
                  <a:lnTo>
                    <a:pt x="302" y="281"/>
                  </a:lnTo>
                  <a:lnTo>
                    <a:pt x="281" y="301"/>
                  </a:lnTo>
                  <a:lnTo>
                    <a:pt x="257" y="318"/>
                  </a:lnTo>
                  <a:lnTo>
                    <a:pt x="231" y="331"/>
                  </a:lnTo>
                  <a:lnTo>
                    <a:pt x="202" y="339"/>
                  </a:lnTo>
                  <a:lnTo>
                    <a:pt x="171" y="342"/>
                  </a:lnTo>
                  <a:lnTo>
                    <a:pt x="140" y="339"/>
                  </a:lnTo>
                  <a:lnTo>
                    <a:pt x="111" y="331"/>
                  </a:lnTo>
                  <a:lnTo>
                    <a:pt x="85" y="318"/>
                  </a:lnTo>
                  <a:lnTo>
                    <a:pt x="61" y="301"/>
                  </a:lnTo>
                  <a:lnTo>
                    <a:pt x="40" y="281"/>
                  </a:lnTo>
                  <a:lnTo>
                    <a:pt x="24" y="257"/>
                  </a:lnTo>
                  <a:lnTo>
                    <a:pt x="10" y="230"/>
                  </a:lnTo>
                  <a:lnTo>
                    <a:pt x="3" y="201"/>
                  </a:lnTo>
                  <a:lnTo>
                    <a:pt x="0" y="171"/>
                  </a:lnTo>
                  <a:lnTo>
                    <a:pt x="3" y="140"/>
                  </a:lnTo>
                  <a:lnTo>
                    <a:pt x="10" y="111"/>
                  </a:lnTo>
                  <a:lnTo>
                    <a:pt x="24" y="85"/>
                  </a:lnTo>
                  <a:lnTo>
                    <a:pt x="40" y="61"/>
                  </a:lnTo>
                  <a:lnTo>
                    <a:pt x="61" y="41"/>
                  </a:lnTo>
                  <a:lnTo>
                    <a:pt x="85" y="24"/>
                  </a:lnTo>
                  <a:lnTo>
                    <a:pt x="111" y="11"/>
                  </a:lnTo>
                  <a:lnTo>
                    <a:pt x="140" y="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829"/>
            <p:cNvSpPr>
              <a:spLocks noEditPoints="1"/>
            </p:cNvSpPr>
            <p:nvPr/>
          </p:nvSpPr>
          <p:spPr bwMode="auto">
            <a:xfrm>
              <a:off x="9957713" y="3103563"/>
              <a:ext cx="434975" cy="434975"/>
            </a:xfrm>
            <a:custGeom>
              <a:avLst/>
              <a:gdLst/>
              <a:ahLst/>
              <a:cxnLst>
                <a:cxn ang="0">
                  <a:pos x="111" y="13"/>
                </a:cxn>
                <a:cxn ang="0">
                  <a:pos x="66" y="32"/>
                </a:cxn>
                <a:cxn ang="0">
                  <a:pos x="32" y="66"/>
                </a:cxn>
                <a:cxn ang="0">
                  <a:pos x="12" y="112"/>
                </a:cxn>
                <a:cxn ang="0">
                  <a:pos x="12" y="162"/>
                </a:cxn>
                <a:cxn ang="0">
                  <a:pos x="32" y="208"/>
                </a:cxn>
                <a:cxn ang="0">
                  <a:pos x="66" y="242"/>
                </a:cxn>
                <a:cxn ang="0">
                  <a:pos x="111" y="261"/>
                </a:cxn>
                <a:cxn ang="0">
                  <a:pos x="163" y="261"/>
                </a:cxn>
                <a:cxn ang="0">
                  <a:pos x="208" y="242"/>
                </a:cxn>
                <a:cxn ang="0">
                  <a:pos x="242" y="208"/>
                </a:cxn>
                <a:cxn ang="0">
                  <a:pos x="262" y="162"/>
                </a:cxn>
                <a:cxn ang="0">
                  <a:pos x="262" y="112"/>
                </a:cxn>
                <a:cxn ang="0">
                  <a:pos x="242" y="66"/>
                </a:cxn>
                <a:cxn ang="0">
                  <a:pos x="208" y="32"/>
                </a:cxn>
                <a:cxn ang="0">
                  <a:pos x="163" y="13"/>
                </a:cxn>
                <a:cxn ang="0">
                  <a:pos x="137" y="0"/>
                </a:cxn>
                <a:cxn ang="0">
                  <a:pos x="191" y="11"/>
                </a:cxn>
                <a:cxn ang="0">
                  <a:pos x="234" y="41"/>
                </a:cxn>
                <a:cxn ang="0">
                  <a:pos x="263" y="84"/>
                </a:cxn>
                <a:cxn ang="0">
                  <a:pos x="274" y="137"/>
                </a:cxn>
                <a:cxn ang="0">
                  <a:pos x="263" y="190"/>
                </a:cxn>
                <a:cxn ang="0">
                  <a:pos x="234" y="233"/>
                </a:cxn>
                <a:cxn ang="0">
                  <a:pos x="191" y="262"/>
                </a:cxn>
                <a:cxn ang="0">
                  <a:pos x="137" y="274"/>
                </a:cxn>
                <a:cxn ang="0">
                  <a:pos x="83" y="262"/>
                </a:cxn>
                <a:cxn ang="0">
                  <a:pos x="40" y="233"/>
                </a:cxn>
                <a:cxn ang="0">
                  <a:pos x="11" y="190"/>
                </a:cxn>
                <a:cxn ang="0">
                  <a:pos x="0" y="137"/>
                </a:cxn>
                <a:cxn ang="0">
                  <a:pos x="11" y="84"/>
                </a:cxn>
                <a:cxn ang="0">
                  <a:pos x="40" y="41"/>
                </a:cxn>
                <a:cxn ang="0">
                  <a:pos x="83" y="11"/>
                </a:cxn>
                <a:cxn ang="0">
                  <a:pos x="137" y="0"/>
                </a:cxn>
              </a:cxnLst>
              <a:rect l="0" t="0" r="r" b="b"/>
              <a:pathLst>
                <a:path w="274" h="274">
                  <a:moveTo>
                    <a:pt x="137" y="11"/>
                  </a:moveTo>
                  <a:lnTo>
                    <a:pt x="111" y="13"/>
                  </a:lnTo>
                  <a:lnTo>
                    <a:pt x="88" y="21"/>
                  </a:lnTo>
                  <a:lnTo>
                    <a:pt x="66" y="32"/>
                  </a:lnTo>
                  <a:lnTo>
                    <a:pt x="47" y="48"/>
                  </a:lnTo>
                  <a:lnTo>
                    <a:pt x="32" y="66"/>
                  </a:lnTo>
                  <a:lnTo>
                    <a:pt x="21" y="88"/>
                  </a:lnTo>
                  <a:lnTo>
                    <a:pt x="12" y="112"/>
                  </a:lnTo>
                  <a:lnTo>
                    <a:pt x="10" y="137"/>
                  </a:lnTo>
                  <a:lnTo>
                    <a:pt x="12" y="162"/>
                  </a:lnTo>
                  <a:lnTo>
                    <a:pt x="21" y="186"/>
                  </a:lnTo>
                  <a:lnTo>
                    <a:pt x="32" y="208"/>
                  </a:lnTo>
                  <a:lnTo>
                    <a:pt x="47" y="226"/>
                  </a:lnTo>
                  <a:lnTo>
                    <a:pt x="66" y="242"/>
                  </a:lnTo>
                  <a:lnTo>
                    <a:pt x="88" y="253"/>
                  </a:lnTo>
                  <a:lnTo>
                    <a:pt x="111" y="261"/>
                  </a:lnTo>
                  <a:lnTo>
                    <a:pt x="137" y="263"/>
                  </a:lnTo>
                  <a:lnTo>
                    <a:pt x="163" y="261"/>
                  </a:lnTo>
                  <a:lnTo>
                    <a:pt x="187" y="253"/>
                  </a:lnTo>
                  <a:lnTo>
                    <a:pt x="208" y="242"/>
                  </a:lnTo>
                  <a:lnTo>
                    <a:pt x="227" y="226"/>
                  </a:lnTo>
                  <a:lnTo>
                    <a:pt x="242" y="208"/>
                  </a:lnTo>
                  <a:lnTo>
                    <a:pt x="254" y="186"/>
                  </a:lnTo>
                  <a:lnTo>
                    <a:pt x="262" y="162"/>
                  </a:lnTo>
                  <a:lnTo>
                    <a:pt x="264" y="137"/>
                  </a:lnTo>
                  <a:lnTo>
                    <a:pt x="262" y="112"/>
                  </a:lnTo>
                  <a:lnTo>
                    <a:pt x="254" y="88"/>
                  </a:lnTo>
                  <a:lnTo>
                    <a:pt x="242" y="66"/>
                  </a:lnTo>
                  <a:lnTo>
                    <a:pt x="227" y="48"/>
                  </a:lnTo>
                  <a:lnTo>
                    <a:pt x="208" y="32"/>
                  </a:lnTo>
                  <a:lnTo>
                    <a:pt x="187" y="21"/>
                  </a:lnTo>
                  <a:lnTo>
                    <a:pt x="163" y="13"/>
                  </a:lnTo>
                  <a:lnTo>
                    <a:pt x="137" y="11"/>
                  </a:lnTo>
                  <a:close/>
                  <a:moveTo>
                    <a:pt x="137" y="0"/>
                  </a:moveTo>
                  <a:lnTo>
                    <a:pt x="165" y="4"/>
                  </a:lnTo>
                  <a:lnTo>
                    <a:pt x="191" y="11"/>
                  </a:lnTo>
                  <a:lnTo>
                    <a:pt x="213" y="24"/>
                  </a:lnTo>
                  <a:lnTo>
                    <a:pt x="234" y="41"/>
                  </a:lnTo>
                  <a:lnTo>
                    <a:pt x="251" y="60"/>
                  </a:lnTo>
                  <a:lnTo>
                    <a:pt x="263" y="84"/>
                  </a:lnTo>
                  <a:lnTo>
                    <a:pt x="271" y="109"/>
                  </a:lnTo>
                  <a:lnTo>
                    <a:pt x="274" y="137"/>
                  </a:lnTo>
                  <a:lnTo>
                    <a:pt x="271" y="164"/>
                  </a:lnTo>
                  <a:lnTo>
                    <a:pt x="263" y="190"/>
                  </a:lnTo>
                  <a:lnTo>
                    <a:pt x="251" y="213"/>
                  </a:lnTo>
                  <a:lnTo>
                    <a:pt x="234" y="233"/>
                  </a:lnTo>
                  <a:lnTo>
                    <a:pt x="213" y="250"/>
                  </a:lnTo>
                  <a:lnTo>
                    <a:pt x="191" y="262"/>
                  </a:lnTo>
                  <a:lnTo>
                    <a:pt x="165" y="271"/>
                  </a:lnTo>
                  <a:lnTo>
                    <a:pt x="137" y="274"/>
                  </a:lnTo>
                  <a:lnTo>
                    <a:pt x="109" y="271"/>
                  </a:lnTo>
                  <a:lnTo>
                    <a:pt x="83" y="262"/>
                  </a:lnTo>
                  <a:lnTo>
                    <a:pt x="61" y="250"/>
                  </a:lnTo>
                  <a:lnTo>
                    <a:pt x="40" y="233"/>
                  </a:lnTo>
                  <a:lnTo>
                    <a:pt x="24" y="213"/>
                  </a:lnTo>
                  <a:lnTo>
                    <a:pt x="11" y="190"/>
                  </a:lnTo>
                  <a:lnTo>
                    <a:pt x="3" y="164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11" y="84"/>
                  </a:lnTo>
                  <a:lnTo>
                    <a:pt x="24" y="60"/>
                  </a:lnTo>
                  <a:lnTo>
                    <a:pt x="40" y="41"/>
                  </a:lnTo>
                  <a:lnTo>
                    <a:pt x="61" y="24"/>
                  </a:lnTo>
                  <a:lnTo>
                    <a:pt x="83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830"/>
            <p:cNvSpPr>
              <a:spLocks noEditPoints="1"/>
            </p:cNvSpPr>
            <p:nvPr/>
          </p:nvSpPr>
          <p:spPr bwMode="auto">
            <a:xfrm>
              <a:off x="10046613" y="3190876"/>
              <a:ext cx="258763" cy="258763"/>
            </a:xfrm>
            <a:custGeom>
              <a:avLst/>
              <a:gdLst/>
              <a:ahLst/>
              <a:cxnLst>
                <a:cxn ang="0">
                  <a:pos x="39" y="15"/>
                </a:cxn>
                <a:cxn ang="0">
                  <a:pos x="14" y="40"/>
                </a:cxn>
                <a:cxn ang="0">
                  <a:pos x="56" y="82"/>
                </a:cxn>
                <a:cxn ang="0">
                  <a:pos x="14" y="124"/>
                </a:cxn>
                <a:cxn ang="0">
                  <a:pos x="39" y="149"/>
                </a:cxn>
                <a:cxn ang="0">
                  <a:pos x="81" y="107"/>
                </a:cxn>
                <a:cxn ang="0">
                  <a:pos x="123" y="149"/>
                </a:cxn>
                <a:cxn ang="0">
                  <a:pos x="148" y="124"/>
                </a:cxn>
                <a:cxn ang="0">
                  <a:pos x="106" y="82"/>
                </a:cxn>
                <a:cxn ang="0">
                  <a:pos x="148" y="40"/>
                </a:cxn>
                <a:cxn ang="0">
                  <a:pos x="123" y="15"/>
                </a:cxn>
                <a:cxn ang="0">
                  <a:pos x="81" y="57"/>
                </a:cxn>
                <a:cxn ang="0">
                  <a:pos x="39" y="15"/>
                </a:cxn>
                <a:cxn ang="0">
                  <a:pos x="39" y="0"/>
                </a:cxn>
                <a:cxn ang="0">
                  <a:pos x="81" y="42"/>
                </a:cxn>
                <a:cxn ang="0">
                  <a:pos x="123" y="0"/>
                </a:cxn>
                <a:cxn ang="0">
                  <a:pos x="163" y="40"/>
                </a:cxn>
                <a:cxn ang="0">
                  <a:pos x="120" y="82"/>
                </a:cxn>
                <a:cxn ang="0">
                  <a:pos x="163" y="124"/>
                </a:cxn>
                <a:cxn ang="0">
                  <a:pos x="123" y="163"/>
                </a:cxn>
                <a:cxn ang="0">
                  <a:pos x="81" y="122"/>
                </a:cxn>
                <a:cxn ang="0">
                  <a:pos x="39" y="163"/>
                </a:cxn>
                <a:cxn ang="0">
                  <a:pos x="0" y="124"/>
                </a:cxn>
                <a:cxn ang="0">
                  <a:pos x="42" y="82"/>
                </a:cxn>
                <a:cxn ang="0">
                  <a:pos x="0" y="40"/>
                </a:cxn>
                <a:cxn ang="0">
                  <a:pos x="39" y="0"/>
                </a:cxn>
              </a:cxnLst>
              <a:rect l="0" t="0" r="r" b="b"/>
              <a:pathLst>
                <a:path w="163" h="163">
                  <a:moveTo>
                    <a:pt x="39" y="15"/>
                  </a:moveTo>
                  <a:lnTo>
                    <a:pt x="14" y="40"/>
                  </a:lnTo>
                  <a:lnTo>
                    <a:pt x="56" y="82"/>
                  </a:lnTo>
                  <a:lnTo>
                    <a:pt x="14" y="124"/>
                  </a:lnTo>
                  <a:lnTo>
                    <a:pt x="39" y="149"/>
                  </a:lnTo>
                  <a:lnTo>
                    <a:pt x="81" y="107"/>
                  </a:lnTo>
                  <a:lnTo>
                    <a:pt x="123" y="149"/>
                  </a:lnTo>
                  <a:lnTo>
                    <a:pt x="148" y="124"/>
                  </a:lnTo>
                  <a:lnTo>
                    <a:pt x="106" y="82"/>
                  </a:lnTo>
                  <a:lnTo>
                    <a:pt x="148" y="40"/>
                  </a:lnTo>
                  <a:lnTo>
                    <a:pt x="123" y="15"/>
                  </a:lnTo>
                  <a:lnTo>
                    <a:pt x="81" y="57"/>
                  </a:lnTo>
                  <a:lnTo>
                    <a:pt x="39" y="15"/>
                  </a:lnTo>
                  <a:close/>
                  <a:moveTo>
                    <a:pt x="39" y="0"/>
                  </a:moveTo>
                  <a:lnTo>
                    <a:pt x="81" y="42"/>
                  </a:lnTo>
                  <a:lnTo>
                    <a:pt x="123" y="0"/>
                  </a:lnTo>
                  <a:lnTo>
                    <a:pt x="163" y="40"/>
                  </a:lnTo>
                  <a:lnTo>
                    <a:pt x="120" y="82"/>
                  </a:lnTo>
                  <a:lnTo>
                    <a:pt x="163" y="124"/>
                  </a:lnTo>
                  <a:lnTo>
                    <a:pt x="123" y="163"/>
                  </a:lnTo>
                  <a:lnTo>
                    <a:pt x="81" y="122"/>
                  </a:lnTo>
                  <a:lnTo>
                    <a:pt x="39" y="163"/>
                  </a:lnTo>
                  <a:lnTo>
                    <a:pt x="0" y="124"/>
                  </a:lnTo>
                  <a:lnTo>
                    <a:pt x="42" y="82"/>
                  </a:lnTo>
                  <a:lnTo>
                    <a:pt x="0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3" name="Группа 6956"/>
          <p:cNvGrpSpPr/>
          <p:nvPr/>
        </p:nvGrpSpPr>
        <p:grpSpPr>
          <a:xfrm>
            <a:off x="3833175" y="6046757"/>
            <a:ext cx="541337" cy="536575"/>
            <a:chOff x="8262263" y="4900613"/>
            <a:chExt cx="541337" cy="536575"/>
          </a:xfrm>
        </p:grpSpPr>
        <p:sp>
          <p:nvSpPr>
            <p:cNvPr id="94" name="Freeform 2837"/>
            <p:cNvSpPr>
              <a:spLocks/>
            </p:cNvSpPr>
            <p:nvPr/>
          </p:nvSpPr>
          <p:spPr bwMode="auto">
            <a:xfrm>
              <a:off x="8262263" y="4900613"/>
              <a:ext cx="320675" cy="431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70"/>
                </a:cxn>
                <a:cxn ang="0">
                  <a:pos x="191" y="70"/>
                </a:cxn>
                <a:cxn ang="0">
                  <a:pos x="191" y="9"/>
                </a:cxn>
                <a:cxn ang="0">
                  <a:pos x="10" y="9"/>
                </a:cxn>
                <a:cxn ang="0">
                  <a:pos x="10" y="262"/>
                </a:cxn>
                <a:cxn ang="0">
                  <a:pos x="146" y="262"/>
                </a:cxn>
                <a:cxn ang="0">
                  <a:pos x="146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0" y="0"/>
                  </a:moveTo>
                  <a:lnTo>
                    <a:pt x="202" y="0"/>
                  </a:lnTo>
                  <a:lnTo>
                    <a:pt x="202" y="70"/>
                  </a:lnTo>
                  <a:lnTo>
                    <a:pt x="191" y="70"/>
                  </a:lnTo>
                  <a:lnTo>
                    <a:pt x="191" y="9"/>
                  </a:lnTo>
                  <a:lnTo>
                    <a:pt x="10" y="9"/>
                  </a:lnTo>
                  <a:lnTo>
                    <a:pt x="10" y="262"/>
                  </a:lnTo>
                  <a:lnTo>
                    <a:pt x="146" y="262"/>
                  </a:lnTo>
                  <a:lnTo>
                    <a:pt x="14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2838"/>
            <p:cNvSpPr>
              <a:spLocks noEditPoints="1"/>
            </p:cNvSpPr>
            <p:nvPr/>
          </p:nvSpPr>
          <p:spPr bwMode="auto">
            <a:xfrm>
              <a:off x="8482925" y="5005388"/>
              <a:ext cx="320675" cy="4318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62"/>
                </a:cxn>
                <a:cxn ang="0">
                  <a:pos x="144" y="262"/>
                </a:cxn>
                <a:cxn ang="0">
                  <a:pos x="192" y="214"/>
                </a:cxn>
                <a:cxn ang="0">
                  <a:pos x="192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202" y="0"/>
                </a:cxn>
                <a:cxn ang="0">
                  <a:pos x="202" y="218"/>
                </a:cxn>
                <a:cxn ang="0">
                  <a:pos x="148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10" y="9"/>
                  </a:moveTo>
                  <a:lnTo>
                    <a:pt x="10" y="262"/>
                  </a:lnTo>
                  <a:lnTo>
                    <a:pt x="144" y="262"/>
                  </a:lnTo>
                  <a:lnTo>
                    <a:pt x="192" y="214"/>
                  </a:lnTo>
                  <a:lnTo>
                    <a:pt x="19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218"/>
                  </a:lnTo>
                  <a:lnTo>
                    <a:pt x="148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839"/>
            <p:cNvSpPr>
              <a:spLocks noEditPoints="1"/>
            </p:cNvSpPr>
            <p:nvPr/>
          </p:nvSpPr>
          <p:spPr bwMode="auto">
            <a:xfrm>
              <a:off x="8706763" y="5340351"/>
              <a:ext cx="95250" cy="952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3"/>
                </a:cxn>
                <a:cxn ang="0">
                  <a:pos x="43" y="10"/>
                </a:cxn>
                <a:cxn ang="0">
                  <a:pos x="10" y="10"/>
                </a:cxn>
                <a:cxn ang="0">
                  <a:pos x="5" y="0"/>
                </a:cxn>
                <a:cxn ang="0">
                  <a:pos x="56" y="0"/>
                </a:cxn>
                <a:cxn ang="0">
                  <a:pos x="60" y="9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60">
                  <a:moveTo>
                    <a:pt x="10" y="10"/>
                  </a:moveTo>
                  <a:lnTo>
                    <a:pt x="10" y="43"/>
                  </a:lnTo>
                  <a:lnTo>
                    <a:pt x="43" y="10"/>
                  </a:lnTo>
                  <a:lnTo>
                    <a:pt x="10" y="10"/>
                  </a:lnTo>
                  <a:close/>
                  <a:moveTo>
                    <a:pt x="5" y="0"/>
                  </a:moveTo>
                  <a:lnTo>
                    <a:pt x="56" y="0"/>
                  </a:lnTo>
                  <a:lnTo>
                    <a:pt x="60" y="9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2840"/>
            <p:cNvSpPr>
              <a:spLocks noChangeArrowheads="1"/>
            </p:cNvSpPr>
            <p:nvPr/>
          </p:nvSpPr>
          <p:spPr bwMode="auto">
            <a:xfrm>
              <a:off x="8525788" y="5076826"/>
              <a:ext cx="9525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2841"/>
            <p:cNvSpPr>
              <a:spLocks noChangeArrowheads="1"/>
            </p:cNvSpPr>
            <p:nvPr/>
          </p:nvSpPr>
          <p:spPr bwMode="auto">
            <a:xfrm>
              <a:off x="8524200" y="5146676"/>
              <a:ext cx="228600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2842"/>
            <p:cNvSpPr>
              <a:spLocks noChangeArrowheads="1"/>
            </p:cNvSpPr>
            <p:nvPr/>
          </p:nvSpPr>
          <p:spPr bwMode="auto">
            <a:xfrm>
              <a:off x="8524200" y="517683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2843"/>
            <p:cNvSpPr>
              <a:spLocks noChangeArrowheads="1"/>
            </p:cNvSpPr>
            <p:nvPr/>
          </p:nvSpPr>
          <p:spPr bwMode="auto">
            <a:xfrm>
              <a:off x="8524200" y="520858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2844"/>
            <p:cNvSpPr>
              <a:spLocks noChangeArrowheads="1"/>
            </p:cNvSpPr>
            <p:nvPr/>
          </p:nvSpPr>
          <p:spPr bwMode="auto">
            <a:xfrm>
              <a:off x="8524200" y="5238751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2845"/>
            <p:cNvSpPr>
              <a:spLocks noChangeArrowheads="1"/>
            </p:cNvSpPr>
            <p:nvPr/>
          </p:nvSpPr>
          <p:spPr bwMode="auto">
            <a:xfrm>
              <a:off x="8524200" y="5268913"/>
              <a:ext cx="227013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2846"/>
            <p:cNvSpPr>
              <a:spLocks noChangeArrowheads="1"/>
            </p:cNvSpPr>
            <p:nvPr/>
          </p:nvSpPr>
          <p:spPr bwMode="auto">
            <a:xfrm>
              <a:off x="8524200" y="5299076"/>
              <a:ext cx="227013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2847"/>
            <p:cNvSpPr>
              <a:spLocks noChangeArrowheads="1"/>
            </p:cNvSpPr>
            <p:nvPr/>
          </p:nvSpPr>
          <p:spPr bwMode="auto">
            <a:xfrm>
              <a:off x="8524200" y="5359401"/>
              <a:ext cx="65088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2848"/>
            <p:cNvSpPr>
              <a:spLocks/>
            </p:cNvSpPr>
            <p:nvPr/>
          </p:nvSpPr>
          <p:spPr bwMode="auto">
            <a:xfrm>
              <a:off x="8325763" y="5205413"/>
              <a:ext cx="93663" cy="603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0"/>
                </a:cxn>
                <a:cxn ang="0">
                  <a:pos x="51" y="38"/>
                </a:cxn>
                <a:cxn ang="0">
                  <a:pos x="29" y="15"/>
                </a:cxn>
                <a:cxn ang="0">
                  <a:pos x="7" y="38"/>
                </a:cxn>
                <a:cxn ang="0">
                  <a:pos x="0" y="30"/>
                </a:cxn>
                <a:cxn ang="0">
                  <a:pos x="29" y="0"/>
                </a:cxn>
              </a:cxnLst>
              <a:rect l="0" t="0" r="r" b="b"/>
              <a:pathLst>
                <a:path w="59" h="38">
                  <a:moveTo>
                    <a:pt x="29" y="0"/>
                  </a:moveTo>
                  <a:lnTo>
                    <a:pt x="59" y="30"/>
                  </a:lnTo>
                  <a:lnTo>
                    <a:pt x="51" y="38"/>
                  </a:lnTo>
                  <a:lnTo>
                    <a:pt x="29" y="15"/>
                  </a:lnTo>
                  <a:lnTo>
                    <a:pt x="7" y="38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2849"/>
            <p:cNvSpPr>
              <a:spLocks/>
            </p:cNvSpPr>
            <p:nvPr/>
          </p:nvSpPr>
          <p:spPr bwMode="auto">
            <a:xfrm>
              <a:off x="8363863" y="5230813"/>
              <a:ext cx="952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63"/>
                </a:cxn>
                <a:cxn ang="0">
                  <a:pos x="13" y="73"/>
                </a:cxn>
                <a:cxn ang="0">
                  <a:pos x="20" y="80"/>
                </a:cxn>
                <a:cxn ang="0">
                  <a:pos x="30" y="83"/>
                </a:cxn>
                <a:cxn ang="0">
                  <a:pos x="60" y="83"/>
                </a:cxn>
                <a:cxn ang="0">
                  <a:pos x="60" y="94"/>
                </a:cxn>
                <a:cxn ang="0">
                  <a:pos x="30" y="94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60" h="94">
                  <a:moveTo>
                    <a:pt x="0" y="0"/>
                  </a:moveTo>
                  <a:lnTo>
                    <a:pt x="10" y="0"/>
                  </a:lnTo>
                  <a:lnTo>
                    <a:pt x="10" y="63"/>
                  </a:lnTo>
                  <a:lnTo>
                    <a:pt x="13" y="73"/>
                  </a:lnTo>
                  <a:lnTo>
                    <a:pt x="20" y="80"/>
                  </a:lnTo>
                  <a:lnTo>
                    <a:pt x="30" y="83"/>
                  </a:lnTo>
                  <a:lnTo>
                    <a:pt x="60" y="83"/>
                  </a:lnTo>
                  <a:lnTo>
                    <a:pt x="60" y="94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2850"/>
            <p:cNvSpPr>
              <a:spLocks/>
            </p:cNvSpPr>
            <p:nvPr/>
          </p:nvSpPr>
          <p:spPr bwMode="auto">
            <a:xfrm>
              <a:off x="8651200" y="5057776"/>
              <a:ext cx="93663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1"/>
                </a:cxn>
                <a:cxn ang="0">
                  <a:pos x="52" y="0"/>
                </a:cxn>
                <a:cxn ang="0">
                  <a:pos x="59" y="7"/>
                </a:cxn>
                <a:cxn ang="0">
                  <a:pos x="29" y="36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9" h="36">
                  <a:moveTo>
                    <a:pt x="7" y="0"/>
                  </a:moveTo>
                  <a:lnTo>
                    <a:pt x="29" y="21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29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2851"/>
            <p:cNvSpPr>
              <a:spLocks/>
            </p:cNvSpPr>
            <p:nvPr/>
          </p:nvSpPr>
          <p:spPr bwMode="auto">
            <a:xfrm>
              <a:off x="8609925" y="4940301"/>
              <a:ext cx="96838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43" y="3"/>
                </a:cxn>
                <a:cxn ang="0">
                  <a:pos x="52" y="10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61" y="94"/>
                </a:cxn>
                <a:cxn ang="0">
                  <a:pos x="51" y="94"/>
                </a:cxn>
                <a:cxn ang="0">
                  <a:pos x="51" y="32"/>
                </a:cxn>
                <a:cxn ang="0">
                  <a:pos x="49" y="24"/>
                </a:cxn>
                <a:cxn ang="0">
                  <a:pos x="45" y="17"/>
                </a:cxn>
                <a:cxn ang="0">
                  <a:pos x="38" y="13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1" h="94">
                  <a:moveTo>
                    <a:pt x="0" y="0"/>
                  </a:moveTo>
                  <a:lnTo>
                    <a:pt x="30" y="0"/>
                  </a:lnTo>
                  <a:lnTo>
                    <a:pt x="43" y="3"/>
                  </a:lnTo>
                  <a:lnTo>
                    <a:pt x="52" y="10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61" y="94"/>
                  </a:lnTo>
                  <a:lnTo>
                    <a:pt x="51" y="94"/>
                  </a:lnTo>
                  <a:lnTo>
                    <a:pt x="51" y="32"/>
                  </a:lnTo>
                  <a:lnTo>
                    <a:pt x="49" y="24"/>
                  </a:lnTo>
                  <a:lnTo>
                    <a:pt x="45" y="17"/>
                  </a:lnTo>
                  <a:lnTo>
                    <a:pt x="38" y="13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1871004" y="625444"/>
            <a:ext cx="7301217" cy="235866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 стрелкой 109"/>
          <p:cNvCxnSpPr/>
          <p:nvPr/>
        </p:nvCxnSpPr>
        <p:spPr>
          <a:xfrm flipV="1">
            <a:off x="3405733" y="3907555"/>
            <a:ext cx="0" cy="3399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15" idx="1"/>
          </p:cNvCxnSpPr>
          <p:nvPr/>
        </p:nvCxnSpPr>
        <p:spPr>
          <a:xfrm flipH="1">
            <a:off x="3405733" y="4222487"/>
            <a:ext cx="72413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6956"/>
          <p:cNvGrpSpPr/>
          <p:nvPr/>
        </p:nvGrpSpPr>
        <p:grpSpPr>
          <a:xfrm>
            <a:off x="3809363" y="4988857"/>
            <a:ext cx="541337" cy="536575"/>
            <a:chOff x="8262263" y="4900613"/>
            <a:chExt cx="541337" cy="536575"/>
          </a:xfrm>
        </p:grpSpPr>
        <p:sp>
          <p:nvSpPr>
            <p:cNvPr id="113" name="Freeform 2837"/>
            <p:cNvSpPr>
              <a:spLocks/>
            </p:cNvSpPr>
            <p:nvPr/>
          </p:nvSpPr>
          <p:spPr bwMode="auto">
            <a:xfrm>
              <a:off x="8262263" y="4900613"/>
              <a:ext cx="320675" cy="431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70"/>
                </a:cxn>
                <a:cxn ang="0">
                  <a:pos x="191" y="70"/>
                </a:cxn>
                <a:cxn ang="0">
                  <a:pos x="191" y="9"/>
                </a:cxn>
                <a:cxn ang="0">
                  <a:pos x="10" y="9"/>
                </a:cxn>
                <a:cxn ang="0">
                  <a:pos x="10" y="262"/>
                </a:cxn>
                <a:cxn ang="0">
                  <a:pos x="146" y="262"/>
                </a:cxn>
                <a:cxn ang="0">
                  <a:pos x="146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0" y="0"/>
                  </a:moveTo>
                  <a:lnTo>
                    <a:pt x="202" y="0"/>
                  </a:lnTo>
                  <a:lnTo>
                    <a:pt x="202" y="70"/>
                  </a:lnTo>
                  <a:lnTo>
                    <a:pt x="191" y="70"/>
                  </a:lnTo>
                  <a:lnTo>
                    <a:pt x="191" y="9"/>
                  </a:lnTo>
                  <a:lnTo>
                    <a:pt x="10" y="9"/>
                  </a:lnTo>
                  <a:lnTo>
                    <a:pt x="10" y="262"/>
                  </a:lnTo>
                  <a:lnTo>
                    <a:pt x="146" y="262"/>
                  </a:lnTo>
                  <a:lnTo>
                    <a:pt x="14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2838"/>
            <p:cNvSpPr>
              <a:spLocks noEditPoints="1"/>
            </p:cNvSpPr>
            <p:nvPr/>
          </p:nvSpPr>
          <p:spPr bwMode="auto">
            <a:xfrm>
              <a:off x="8482925" y="5005388"/>
              <a:ext cx="320675" cy="4318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62"/>
                </a:cxn>
                <a:cxn ang="0">
                  <a:pos x="144" y="262"/>
                </a:cxn>
                <a:cxn ang="0">
                  <a:pos x="192" y="214"/>
                </a:cxn>
                <a:cxn ang="0">
                  <a:pos x="192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202" y="0"/>
                </a:cxn>
                <a:cxn ang="0">
                  <a:pos x="202" y="218"/>
                </a:cxn>
                <a:cxn ang="0">
                  <a:pos x="148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10" y="9"/>
                  </a:moveTo>
                  <a:lnTo>
                    <a:pt x="10" y="262"/>
                  </a:lnTo>
                  <a:lnTo>
                    <a:pt x="144" y="262"/>
                  </a:lnTo>
                  <a:lnTo>
                    <a:pt x="192" y="214"/>
                  </a:lnTo>
                  <a:lnTo>
                    <a:pt x="19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218"/>
                  </a:lnTo>
                  <a:lnTo>
                    <a:pt x="148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2839"/>
            <p:cNvSpPr>
              <a:spLocks noEditPoints="1"/>
            </p:cNvSpPr>
            <p:nvPr/>
          </p:nvSpPr>
          <p:spPr bwMode="auto">
            <a:xfrm>
              <a:off x="8706763" y="5340351"/>
              <a:ext cx="95250" cy="952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3"/>
                </a:cxn>
                <a:cxn ang="0">
                  <a:pos x="43" y="10"/>
                </a:cxn>
                <a:cxn ang="0">
                  <a:pos x="10" y="10"/>
                </a:cxn>
                <a:cxn ang="0">
                  <a:pos x="5" y="0"/>
                </a:cxn>
                <a:cxn ang="0">
                  <a:pos x="56" y="0"/>
                </a:cxn>
                <a:cxn ang="0">
                  <a:pos x="60" y="9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60">
                  <a:moveTo>
                    <a:pt x="10" y="10"/>
                  </a:moveTo>
                  <a:lnTo>
                    <a:pt x="10" y="43"/>
                  </a:lnTo>
                  <a:lnTo>
                    <a:pt x="43" y="10"/>
                  </a:lnTo>
                  <a:lnTo>
                    <a:pt x="10" y="10"/>
                  </a:lnTo>
                  <a:close/>
                  <a:moveTo>
                    <a:pt x="5" y="0"/>
                  </a:moveTo>
                  <a:lnTo>
                    <a:pt x="56" y="0"/>
                  </a:lnTo>
                  <a:lnTo>
                    <a:pt x="60" y="9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2840"/>
            <p:cNvSpPr>
              <a:spLocks noChangeArrowheads="1"/>
            </p:cNvSpPr>
            <p:nvPr/>
          </p:nvSpPr>
          <p:spPr bwMode="auto">
            <a:xfrm>
              <a:off x="8525788" y="5076826"/>
              <a:ext cx="9525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2841"/>
            <p:cNvSpPr>
              <a:spLocks noChangeArrowheads="1"/>
            </p:cNvSpPr>
            <p:nvPr/>
          </p:nvSpPr>
          <p:spPr bwMode="auto">
            <a:xfrm>
              <a:off x="8524200" y="5146676"/>
              <a:ext cx="228600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2842"/>
            <p:cNvSpPr>
              <a:spLocks noChangeArrowheads="1"/>
            </p:cNvSpPr>
            <p:nvPr/>
          </p:nvSpPr>
          <p:spPr bwMode="auto">
            <a:xfrm>
              <a:off x="8524200" y="517683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2843"/>
            <p:cNvSpPr>
              <a:spLocks noChangeArrowheads="1"/>
            </p:cNvSpPr>
            <p:nvPr/>
          </p:nvSpPr>
          <p:spPr bwMode="auto">
            <a:xfrm>
              <a:off x="8524200" y="520858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2844"/>
            <p:cNvSpPr>
              <a:spLocks noChangeArrowheads="1"/>
            </p:cNvSpPr>
            <p:nvPr/>
          </p:nvSpPr>
          <p:spPr bwMode="auto">
            <a:xfrm>
              <a:off x="8524200" y="5238751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2845"/>
            <p:cNvSpPr>
              <a:spLocks noChangeArrowheads="1"/>
            </p:cNvSpPr>
            <p:nvPr/>
          </p:nvSpPr>
          <p:spPr bwMode="auto">
            <a:xfrm>
              <a:off x="8524200" y="5268913"/>
              <a:ext cx="227013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2846"/>
            <p:cNvSpPr>
              <a:spLocks noChangeArrowheads="1"/>
            </p:cNvSpPr>
            <p:nvPr/>
          </p:nvSpPr>
          <p:spPr bwMode="auto">
            <a:xfrm>
              <a:off x="8524200" y="5299076"/>
              <a:ext cx="227013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2847"/>
            <p:cNvSpPr>
              <a:spLocks noChangeArrowheads="1"/>
            </p:cNvSpPr>
            <p:nvPr/>
          </p:nvSpPr>
          <p:spPr bwMode="auto">
            <a:xfrm>
              <a:off x="8524200" y="5359401"/>
              <a:ext cx="65088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2848"/>
            <p:cNvSpPr>
              <a:spLocks/>
            </p:cNvSpPr>
            <p:nvPr/>
          </p:nvSpPr>
          <p:spPr bwMode="auto">
            <a:xfrm>
              <a:off x="8325763" y="5205413"/>
              <a:ext cx="93663" cy="603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0"/>
                </a:cxn>
                <a:cxn ang="0">
                  <a:pos x="51" y="38"/>
                </a:cxn>
                <a:cxn ang="0">
                  <a:pos x="29" y="15"/>
                </a:cxn>
                <a:cxn ang="0">
                  <a:pos x="7" y="38"/>
                </a:cxn>
                <a:cxn ang="0">
                  <a:pos x="0" y="30"/>
                </a:cxn>
                <a:cxn ang="0">
                  <a:pos x="29" y="0"/>
                </a:cxn>
              </a:cxnLst>
              <a:rect l="0" t="0" r="r" b="b"/>
              <a:pathLst>
                <a:path w="59" h="38">
                  <a:moveTo>
                    <a:pt x="29" y="0"/>
                  </a:moveTo>
                  <a:lnTo>
                    <a:pt x="59" y="30"/>
                  </a:lnTo>
                  <a:lnTo>
                    <a:pt x="51" y="38"/>
                  </a:lnTo>
                  <a:lnTo>
                    <a:pt x="29" y="15"/>
                  </a:lnTo>
                  <a:lnTo>
                    <a:pt x="7" y="38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2849"/>
            <p:cNvSpPr>
              <a:spLocks/>
            </p:cNvSpPr>
            <p:nvPr/>
          </p:nvSpPr>
          <p:spPr bwMode="auto">
            <a:xfrm>
              <a:off x="8363863" y="5230813"/>
              <a:ext cx="952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63"/>
                </a:cxn>
                <a:cxn ang="0">
                  <a:pos x="13" y="73"/>
                </a:cxn>
                <a:cxn ang="0">
                  <a:pos x="20" y="80"/>
                </a:cxn>
                <a:cxn ang="0">
                  <a:pos x="30" y="83"/>
                </a:cxn>
                <a:cxn ang="0">
                  <a:pos x="60" y="83"/>
                </a:cxn>
                <a:cxn ang="0">
                  <a:pos x="60" y="94"/>
                </a:cxn>
                <a:cxn ang="0">
                  <a:pos x="30" y="94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60" h="94">
                  <a:moveTo>
                    <a:pt x="0" y="0"/>
                  </a:moveTo>
                  <a:lnTo>
                    <a:pt x="10" y="0"/>
                  </a:lnTo>
                  <a:lnTo>
                    <a:pt x="10" y="63"/>
                  </a:lnTo>
                  <a:lnTo>
                    <a:pt x="13" y="73"/>
                  </a:lnTo>
                  <a:lnTo>
                    <a:pt x="20" y="80"/>
                  </a:lnTo>
                  <a:lnTo>
                    <a:pt x="30" y="83"/>
                  </a:lnTo>
                  <a:lnTo>
                    <a:pt x="60" y="83"/>
                  </a:lnTo>
                  <a:lnTo>
                    <a:pt x="60" y="94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2850"/>
            <p:cNvSpPr>
              <a:spLocks/>
            </p:cNvSpPr>
            <p:nvPr/>
          </p:nvSpPr>
          <p:spPr bwMode="auto">
            <a:xfrm>
              <a:off x="8651200" y="5057776"/>
              <a:ext cx="93663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1"/>
                </a:cxn>
                <a:cxn ang="0">
                  <a:pos x="52" y="0"/>
                </a:cxn>
                <a:cxn ang="0">
                  <a:pos x="59" y="7"/>
                </a:cxn>
                <a:cxn ang="0">
                  <a:pos x="29" y="36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9" h="36">
                  <a:moveTo>
                    <a:pt x="7" y="0"/>
                  </a:moveTo>
                  <a:lnTo>
                    <a:pt x="29" y="21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29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2851"/>
            <p:cNvSpPr>
              <a:spLocks/>
            </p:cNvSpPr>
            <p:nvPr/>
          </p:nvSpPr>
          <p:spPr bwMode="auto">
            <a:xfrm>
              <a:off x="8609925" y="4940301"/>
              <a:ext cx="96838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43" y="3"/>
                </a:cxn>
                <a:cxn ang="0">
                  <a:pos x="52" y="10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61" y="94"/>
                </a:cxn>
                <a:cxn ang="0">
                  <a:pos x="51" y="94"/>
                </a:cxn>
                <a:cxn ang="0">
                  <a:pos x="51" y="32"/>
                </a:cxn>
                <a:cxn ang="0">
                  <a:pos x="49" y="24"/>
                </a:cxn>
                <a:cxn ang="0">
                  <a:pos x="45" y="17"/>
                </a:cxn>
                <a:cxn ang="0">
                  <a:pos x="38" y="13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1" h="94">
                  <a:moveTo>
                    <a:pt x="0" y="0"/>
                  </a:moveTo>
                  <a:lnTo>
                    <a:pt x="30" y="0"/>
                  </a:lnTo>
                  <a:lnTo>
                    <a:pt x="43" y="3"/>
                  </a:lnTo>
                  <a:lnTo>
                    <a:pt x="52" y="10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61" y="94"/>
                  </a:lnTo>
                  <a:lnTo>
                    <a:pt x="51" y="94"/>
                  </a:lnTo>
                  <a:lnTo>
                    <a:pt x="51" y="32"/>
                  </a:lnTo>
                  <a:lnTo>
                    <a:pt x="49" y="24"/>
                  </a:lnTo>
                  <a:lnTo>
                    <a:pt x="45" y="17"/>
                  </a:lnTo>
                  <a:lnTo>
                    <a:pt x="38" y="13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28" name="Прямая со стрелкой 127"/>
          <p:cNvCxnSpPr/>
          <p:nvPr/>
        </p:nvCxnSpPr>
        <p:spPr>
          <a:xfrm flipH="1" flipV="1">
            <a:off x="2872354" y="5074987"/>
            <a:ext cx="923485" cy="11097"/>
          </a:xfrm>
          <a:prstGeom prst="straightConnector1">
            <a:avLst/>
          </a:prstGeom>
          <a:ln w="28575">
            <a:solidFill>
              <a:srgbClr val="FF7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V="1">
            <a:off x="2872354" y="3213961"/>
            <a:ext cx="0" cy="1861026"/>
          </a:xfrm>
          <a:prstGeom prst="straightConnector1">
            <a:avLst/>
          </a:prstGeom>
          <a:ln w="28575">
            <a:solidFill>
              <a:srgbClr val="FF7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endCxn id="11" idx="1"/>
          </p:cNvCxnSpPr>
          <p:nvPr/>
        </p:nvCxnSpPr>
        <p:spPr>
          <a:xfrm>
            <a:off x="2872354" y="3214302"/>
            <a:ext cx="1257518" cy="0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1935345" y="659356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«Стройкомплекс РТ»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731779" y="6307296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«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Госэкспертиза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1872" y="129121"/>
            <a:ext cx="9288505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Описание процесса экспертизы на этапе «Проектирование»</a:t>
            </a:r>
          </a:p>
        </p:txBody>
      </p:sp>
      <p:cxnSp>
        <p:nvCxnSpPr>
          <p:cNvPr id="133" name="Прямая со стрелкой 132"/>
          <p:cNvCxnSpPr/>
          <p:nvPr/>
        </p:nvCxnSpPr>
        <p:spPr>
          <a:xfrm flipH="1">
            <a:off x="1037971" y="6232496"/>
            <a:ext cx="923486" cy="3174"/>
          </a:xfrm>
          <a:prstGeom prst="straightConnector1">
            <a:avLst/>
          </a:prstGeom>
          <a:ln w="28575">
            <a:solidFill>
              <a:srgbClr val="FF7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V="1">
            <a:off x="1037971" y="1968305"/>
            <a:ext cx="0" cy="4271741"/>
          </a:xfrm>
          <a:prstGeom prst="straightConnector1">
            <a:avLst/>
          </a:prstGeom>
          <a:ln w="28575">
            <a:solidFill>
              <a:srgbClr val="FF7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1026681" y="1968305"/>
            <a:ext cx="1257518" cy="0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9277363" y="4728657"/>
            <a:ext cx="2725357" cy="207858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10240472" y="5094126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Автоматизировано</a:t>
            </a:r>
            <a:endParaRPr lang="ru-RU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240472" y="5464532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Требует автоматизации</a:t>
            </a:r>
            <a:endParaRPr lang="ru-RU" sz="1200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9632142" y="5799752"/>
            <a:ext cx="387991" cy="173942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311574" y="5773559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Исполнитель</a:t>
            </a:r>
            <a:endParaRPr lang="ru-RU" sz="1200" dirty="0"/>
          </a:p>
        </p:txBody>
      </p:sp>
      <p:cxnSp>
        <p:nvCxnSpPr>
          <p:cNvPr id="143" name="Прямая со стрелкой 142"/>
          <p:cNvCxnSpPr/>
          <p:nvPr/>
        </p:nvCxnSpPr>
        <p:spPr>
          <a:xfrm>
            <a:off x="9573629" y="5577907"/>
            <a:ext cx="562009" cy="0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9573629" y="5223982"/>
            <a:ext cx="562009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Прямоугольник 144"/>
          <p:cNvSpPr/>
          <p:nvPr/>
        </p:nvSpPr>
        <p:spPr>
          <a:xfrm>
            <a:off x="9632141" y="6128511"/>
            <a:ext cx="387991" cy="173942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9632140" y="6478476"/>
            <a:ext cx="387991" cy="173942"/>
          </a:xfrm>
          <a:prstGeom prst="rect">
            <a:avLst/>
          </a:prstGeom>
          <a:solidFill>
            <a:srgbClr val="FF797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311574" y="6076982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Действие </a:t>
            </a:r>
            <a:endParaRPr lang="ru-RU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0311574" y="6405851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Событие</a:t>
            </a:r>
            <a:endParaRPr lang="ru-RU" sz="12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7074038" y="1344731"/>
            <a:ext cx="1567543" cy="584775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</a:t>
            </a:r>
            <a:r>
              <a:rPr lang="en-US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строительства: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ГКУ «ГИСУ РТ»,</a:t>
            </a:r>
            <a:b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газификация,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 заказчики.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425130" y="636131"/>
            <a:ext cx="2614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 – муниципальные образования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ПСД – проектно-сметная документация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0" y="548364"/>
            <a:ext cx="12192000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0" y="-660"/>
            <a:ext cx="12192000" cy="5483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037115" y="4468250"/>
            <a:ext cx="1568110" cy="22747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9472" y="727340"/>
            <a:ext cx="1907651" cy="679084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в МО на документацию для подготовки ПСД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6412" y="727339"/>
            <a:ext cx="1578145" cy="809711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 строительства: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ГКУ «ГИСУ РТ»,</a:t>
            </a:r>
            <a:b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газификация,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заказчики.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9471" y="1667680"/>
            <a:ext cx="1909187" cy="502418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Размещение документации, для подготовки ПСД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1618" y="1587293"/>
            <a:ext cx="1567543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Муниципальное образование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1618" y="2004299"/>
            <a:ext cx="1567543" cy="311499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Отраслевые министерства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9471" y="2555337"/>
            <a:ext cx="1909187" cy="331596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Разработка и размещение ПСД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1617" y="2555337"/>
            <a:ext cx="1587642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Проектная организация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4" idx="2"/>
            <a:endCxn id="6" idx="0"/>
          </p:cNvCxnSpPr>
          <p:nvPr/>
        </p:nvCxnSpPr>
        <p:spPr>
          <a:xfrm>
            <a:off x="5693298" y="1406424"/>
            <a:ext cx="767" cy="26125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6" idx="2"/>
          </p:cNvCxnSpPr>
          <p:nvPr/>
        </p:nvCxnSpPr>
        <p:spPr>
          <a:xfrm>
            <a:off x="5694065" y="2170098"/>
            <a:ext cx="0" cy="32322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2"/>
            <a:endCxn id="71" idx="0"/>
          </p:cNvCxnSpPr>
          <p:nvPr/>
        </p:nvCxnSpPr>
        <p:spPr>
          <a:xfrm>
            <a:off x="5694065" y="2886933"/>
            <a:ext cx="3338" cy="433193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862273" y="3320126"/>
            <a:ext cx="1670259" cy="885372"/>
          </a:xfrm>
          <a:prstGeom prst="rect">
            <a:avLst/>
          </a:prstGeom>
          <a:solidFill>
            <a:srgbClr val="ABDB77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Передача в АС ГЭ</a:t>
            </a:r>
          </a:p>
        </p:txBody>
      </p:sp>
      <p:cxnSp>
        <p:nvCxnSpPr>
          <p:cNvPr id="73" name="Прямая со стрелкой 72"/>
          <p:cNvCxnSpPr>
            <a:stCxn id="71" idx="2"/>
          </p:cNvCxnSpPr>
          <p:nvPr/>
        </p:nvCxnSpPr>
        <p:spPr>
          <a:xfrm>
            <a:off x="5697403" y="4205498"/>
            <a:ext cx="0" cy="471714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4862272" y="5628187"/>
            <a:ext cx="1670259" cy="885372"/>
          </a:xfrm>
          <a:prstGeom prst="rect">
            <a:avLst/>
          </a:prstGeom>
          <a:solidFill>
            <a:srgbClr val="ABDB77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Передача в ГИС СК 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46400" y="3044300"/>
            <a:ext cx="1401186" cy="4717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Объект капитального строительства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46400" y="3582508"/>
            <a:ext cx="1401186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46400" y="3945110"/>
            <a:ext cx="1401186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61714" y="3218530"/>
            <a:ext cx="1567543" cy="297543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09885" y="4766224"/>
            <a:ext cx="1205804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Состав документов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09885" y="5154480"/>
            <a:ext cx="1205804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Замечания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209885" y="5533266"/>
            <a:ext cx="1205804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Заключения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209885" y="5922102"/>
            <a:ext cx="1205804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Договор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209885" y="6310358"/>
            <a:ext cx="1205804" cy="4326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Информация об оплате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695526" y="5776256"/>
            <a:ext cx="1567543" cy="297543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661714" y="3572731"/>
            <a:ext cx="1567543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Проектная организация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695526" y="6129653"/>
            <a:ext cx="1567543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ГАУ «УГЭЦ»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6525885" y="5988115"/>
            <a:ext cx="1160155" cy="170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77" idx="3"/>
          </p:cNvCxnSpPr>
          <p:nvPr/>
        </p:nvCxnSpPr>
        <p:spPr>
          <a:xfrm>
            <a:off x="4347586" y="4093882"/>
            <a:ext cx="514686" cy="648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 flipV="1">
            <a:off x="4628939" y="5988965"/>
            <a:ext cx="233629" cy="476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1774371" y="5214239"/>
            <a:ext cx="1367411" cy="0"/>
          </a:xfrm>
          <a:prstGeom prst="straightConnector1">
            <a:avLst/>
          </a:prstGeom>
          <a:ln w="28575">
            <a:solidFill>
              <a:srgbClr val="FF7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1774371" y="2721134"/>
            <a:ext cx="0" cy="2493105"/>
          </a:xfrm>
          <a:prstGeom prst="straightConnector1">
            <a:avLst/>
          </a:prstGeom>
          <a:ln w="28575">
            <a:solidFill>
              <a:srgbClr val="FF7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1766279" y="2737318"/>
            <a:ext cx="2884154" cy="0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3195570" y="4465344"/>
            <a:ext cx="14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JSON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Группа 6953"/>
          <p:cNvGrpSpPr/>
          <p:nvPr/>
        </p:nvGrpSpPr>
        <p:grpSpPr>
          <a:xfrm>
            <a:off x="469133" y="55019"/>
            <a:ext cx="422031" cy="422031"/>
            <a:chOff x="9910088" y="3968751"/>
            <a:chExt cx="541338" cy="541338"/>
          </a:xfrm>
        </p:grpSpPr>
        <p:sp>
          <p:nvSpPr>
            <p:cNvPr id="51" name="Freeform 2831"/>
            <p:cNvSpPr>
              <a:spLocks noEditPoints="1"/>
            </p:cNvSpPr>
            <p:nvPr/>
          </p:nvSpPr>
          <p:spPr bwMode="auto">
            <a:xfrm>
              <a:off x="9910088" y="3968751"/>
              <a:ext cx="541338" cy="541338"/>
            </a:xfrm>
            <a:custGeom>
              <a:avLst/>
              <a:gdLst/>
              <a:ahLst/>
              <a:cxnLst>
                <a:cxn ang="0">
                  <a:pos x="138" y="13"/>
                </a:cxn>
                <a:cxn ang="0">
                  <a:pos x="81" y="38"/>
                </a:cxn>
                <a:cxn ang="0">
                  <a:pos x="38" y="81"/>
                </a:cxn>
                <a:cxn ang="0">
                  <a:pos x="13" y="138"/>
                </a:cxn>
                <a:cxn ang="0">
                  <a:pos x="13" y="199"/>
                </a:cxn>
                <a:cxn ang="0">
                  <a:pos x="32" y="252"/>
                </a:cxn>
                <a:cxn ang="0">
                  <a:pos x="67" y="293"/>
                </a:cxn>
                <a:cxn ang="0">
                  <a:pos x="114" y="321"/>
                </a:cxn>
                <a:cxn ang="0">
                  <a:pos x="170" y="331"/>
                </a:cxn>
                <a:cxn ang="0">
                  <a:pos x="226" y="321"/>
                </a:cxn>
                <a:cxn ang="0">
                  <a:pos x="273" y="293"/>
                </a:cxn>
                <a:cxn ang="0">
                  <a:pos x="309" y="252"/>
                </a:cxn>
                <a:cxn ang="0">
                  <a:pos x="328" y="199"/>
                </a:cxn>
                <a:cxn ang="0">
                  <a:pos x="328" y="141"/>
                </a:cxn>
                <a:cxn ang="0">
                  <a:pos x="309" y="90"/>
                </a:cxn>
                <a:cxn ang="0">
                  <a:pos x="273" y="48"/>
                </a:cxn>
                <a:cxn ang="0">
                  <a:pos x="226" y="21"/>
                </a:cxn>
                <a:cxn ang="0">
                  <a:pos x="170" y="10"/>
                </a:cxn>
                <a:cxn ang="0">
                  <a:pos x="201" y="3"/>
                </a:cxn>
                <a:cxn ang="0">
                  <a:pos x="257" y="24"/>
                </a:cxn>
                <a:cxn ang="0">
                  <a:pos x="301" y="61"/>
                </a:cxn>
                <a:cxn ang="0">
                  <a:pos x="331" y="110"/>
                </a:cxn>
                <a:cxn ang="0">
                  <a:pos x="341" y="170"/>
                </a:cxn>
                <a:cxn ang="0">
                  <a:pos x="331" y="230"/>
                </a:cxn>
                <a:cxn ang="0">
                  <a:pos x="301" y="280"/>
                </a:cxn>
                <a:cxn ang="0">
                  <a:pos x="257" y="318"/>
                </a:cxn>
                <a:cxn ang="0">
                  <a:pos x="201" y="338"/>
                </a:cxn>
                <a:cxn ang="0">
                  <a:pos x="139" y="338"/>
                </a:cxn>
                <a:cxn ang="0">
                  <a:pos x="85" y="318"/>
                </a:cxn>
                <a:cxn ang="0">
                  <a:pos x="40" y="280"/>
                </a:cxn>
                <a:cxn ang="0">
                  <a:pos x="10" y="230"/>
                </a:cxn>
                <a:cxn ang="0">
                  <a:pos x="0" y="170"/>
                </a:cxn>
                <a:cxn ang="0">
                  <a:pos x="10" y="110"/>
                </a:cxn>
                <a:cxn ang="0">
                  <a:pos x="40" y="61"/>
                </a:cxn>
                <a:cxn ang="0">
                  <a:pos x="85" y="24"/>
                </a:cxn>
                <a:cxn ang="0">
                  <a:pos x="139" y="3"/>
                </a:cxn>
              </a:cxnLst>
              <a:rect l="0" t="0" r="r" b="b"/>
              <a:pathLst>
                <a:path w="341" h="341">
                  <a:moveTo>
                    <a:pt x="170" y="10"/>
                  </a:moveTo>
                  <a:lnTo>
                    <a:pt x="138" y="13"/>
                  </a:lnTo>
                  <a:lnTo>
                    <a:pt x="108" y="23"/>
                  </a:lnTo>
                  <a:lnTo>
                    <a:pt x="81" y="38"/>
                  </a:lnTo>
                  <a:lnTo>
                    <a:pt x="58" y="58"/>
                  </a:lnTo>
                  <a:lnTo>
                    <a:pt x="38" y="81"/>
                  </a:lnTo>
                  <a:lnTo>
                    <a:pt x="23" y="108"/>
                  </a:lnTo>
                  <a:lnTo>
                    <a:pt x="13" y="138"/>
                  </a:lnTo>
                  <a:lnTo>
                    <a:pt x="10" y="170"/>
                  </a:lnTo>
                  <a:lnTo>
                    <a:pt x="13" y="199"/>
                  </a:lnTo>
                  <a:lnTo>
                    <a:pt x="21" y="226"/>
                  </a:lnTo>
                  <a:lnTo>
                    <a:pt x="32" y="252"/>
                  </a:lnTo>
                  <a:lnTo>
                    <a:pt x="48" y="273"/>
                  </a:lnTo>
                  <a:lnTo>
                    <a:pt x="67" y="293"/>
                  </a:lnTo>
                  <a:lnTo>
                    <a:pt x="90" y="309"/>
                  </a:lnTo>
                  <a:lnTo>
                    <a:pt x="114" y="321"/>
                  </a:lnTo>
                  <a:lnTo>
                    <a:pt x="141" y="328"/>
                  </a:lnTo>
                  <a:lnTo>
                    <a:pt x="170" y="331"/>
                  </a:lnTo>
                  <a:lnTo>
                    <a:pt x="199" y="328"/>
                  </a:lnTo>
                  <a:lnTo>
                    <a:pt x="226" y="321"/>
                  </a:lnTo>
                  <a:lnTo>
                    <a:pt x="252" y="309"/>
                  </a:lnTo>
                  <a:lnTo>
                    <a:pt x="273" y="293"/>
                  </a:lnTo>
                  <a:lnTo>
                    <a:pt x="293" y="273"/>
                  </a:lnTo>
                  <a:lnTo>
                    <a:pt x="309" y="252"/>
                  </a:lnTo>
                  <a:lnTo>
                    <a:pt x="321" y="226"/>
                  </a:lnTo>
                  <a:lnTo>
                    <a:pt x="328" y="199"/>
                  </a:lnTo>
                  <a:lnTo>
                    <a:pt x="331" y="170"/>
                  </a:lnTo>
                  <a:lnTo>
                    <a:pt x="328" y="141"/>
                  </a:lnTo>
                  <a:lnTo>
                    <a:pt x="321" y="114"/>
                  </a:lnTo>
                  <a:lnTo>
                    <a:pt x="309" y="90"/>
                  </a:lnTo>
                  <a:lnTo>
                    <a:pt x="293" y="67"/>
                  </a:lnTo>
                  <a:lnTo>
                    <a:pt x="273" y="48"/>
                  </a:lnTo>
                  <a:lnTo>
                    <a:pt x="252" y="32"/>
                  </a:lnTo>
                  <a:lnTo>
                    <a:pt x="226" y="21"/>
                  </a:lnTo>
                  <a:lnTo>
                    <a:pt x="199" y="13"/>
                  </a:lnTo>
                  <a:lnTo>
                    <a:pt x="170" y="10"/>
                  </a:lnTo>
                  <a:close/>
                  <a:moveTo>
                    <a:pt x="170" y="0"/>
                  </a:move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1" y="40"/>
                  </a:lnTo>
                  <a:lnTo>
                    <a:pt x="301" y="61"/>
                  </a:lnTo>
                  <a:lnTo>
                    <a:pt x="318" y="84"/>
                  </a:lnTo>
                  <a:lnTo>
                    <a:pt x="331" y="110"/>
                  </a:lnTo>
                  <a:lnTo>
                    <a:pt x="338" y="139"/>
                  </a:lnTo>
                  <a:lnTo>
                    <a:pt x="341" y="170"/>
                  </a:lnTo>
                  <a:lnTo>
                    <a:pt x="338" y="201"/>
                  </a:lnTo>
                  <a:lnTo>
                    <a:pt x="331" y="230"/>
                  </a:lnTo>
                  <a:lnTo>
                    <a:pt x="318" y="257"/>
                  </a:lnTo>
                  <a:lnTo>
                    <a:pt x="301" y="280"/>
                  </a:lnTo>
                  <a:lnTo>
                    <a:pt x="281" y="301"/>
                  </a:lnTo>
                  <a:lnTo>
                    <a:pt x="257" y="318"/>
                  </a:lnTo>
                  <a:lnTo>
                    <a:pt x="230" y="331"/>
                  </a:lnTo>
                  <a:lnTo>
                    <a:pt x="201" y="338"/>
                  </a:lnTo>
                  <a:lnTo>
                    <a:pt x="170" y="341"/>
                  </a:lnTo>
                  <a:lnTo>
                    <a:pt x="139" y="338"/>
                  </a:lnTo>
                  <a:lnTo>
                    <a:pt x="110" y="331"/>
                  </a:lnTo>
                  <a:lnTo>
                    <a:pt x="85" y="318"/>
                  </a:lnTo>
                  <a:lnTo>
                    <a:pt x="61" y="301"/>
                  </a:lnTo>
                  <a:lnTo>
                    <a:pt x="40" y="280"/>
                  </a:lnTo>
                  <a:lnTo>
                    <a:pt x="24" y="257"/>
                  </a:lnTo>
                  <a:lnTo>
                    <a:pt x="10" y="230"/>
                  </a:lnTo>
                  <a:lnTo>
                    <a:pt x="3" y="201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4" y="84"/>
                  </a:lnTo>
                  <a:lnTo>
                    <a:pt x="40" y="61"/>
                  </a:lnTo>
                  <a:lnTo>
                    <a:pt x="61" y="40"/>
                  </a:lnTo>
                  <a:lnTo>
                    <a:pt x="85" y="24"/>
                  </a:lnTo>
                  <a:lnTo>
                    <a:pt x="110" y="10"/>
                  </a:lnTo>
                  <a:lnTo>
                    <a:pt x="139" y="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832"/>
            <p:cNvSpPr>
              <a:spLocks noEditPoints="1"/>
            </p:cNvSpPr>
            <p:nvPr/>
          </p:nvSpPr>
          <p:spPr bwMode="auto">
            <a:xfrm>
              <a:off x="9964063" y="4022726"/>
              <a:ext cx="433388" cy="433388"/>
            </a:xfrm>
            <a:custGeom>
              <a:avLst/>
              <a:gdLst/>
              <a:ahLst/>
              <a:cxnLst>
                <a:cxn ang="0">
                  <a:pos x="111" y="12"/>
                </a:cxn>
                <a:cxn ang="0">
                  <a:pos x="66" y="32"/>
                </a:cxn>
                <a:cxn ang="0">
                  <a:pos x="32" y="66"/>
                </a:cxn>
                <a:cxn ang="0">
                  <a:pos x="12" y="111"/>
                </a:cxn>
                <a:cxn ang="0">
                  <a:pos x="12" y="162"/>
                </a:cxn>
                <a:cxn ang="0">
                  <a:pos x="32" y="207"/>
                </a:cxn>
                <a:cxn ang="0">
                  <a:pos x="66" y="241"/>
                </a:cxn>
                <a:cxn ang="0">
                  <a:pos x="111" y="261"/>
                </a:cxn>
                <a:cxn ang="0">
                  <a:pos x="162" y="261"/>
                </a:cxn>
                <a:cxn ang="0">
                  <a:pos x="207" y="241"/>
                </a:cxn>
                <a:cxn ang="0">
                  <a:pos x="241" y="207"/>
                </a:cxn>
                <a:cxn ang="0">
                  <a:pos x="261" y="162"/>
                </a:cxn>
                <a:cxn ang="0">
                  <a:pos x="261" y="111"/>
                </a:cxn>
                <a:cxn ang="0">
                  <a:pos x="241" y="66"/>
                </a:cxn>
                <a:cxn ang="0">
                  <a:pos x="207" y="32"/>
                </a:cxn>
                <a:cxn ang="0">
                  <a:pos x="162" y="12"/>
                </a:cxn>
                <a:cxn ang="0">
                  <a:pos x="136" y="0"/>
                </a:cxn>
                <a:cxn ang="0">
                  <a:pos x="190" y="10"/>
                </a:cxn>
                <a:cxn ang="0">
                  <a:pos x="233" y="40"/>
                </a:cxn>
                <a:cxn ang="0">
                  <a:pos x="262" y="83"/>
                </a:cxn>
                <a:cxn ang="0">
                  <a:pos x="273" y="136"/>
                </a:cxn>
                <a:cxn ang="0">
                  <a:pos x="262" y="190"/>
                </a:cxn>
                <a:cxn ang="0">
                  <a:pos x="233" y="233"/>
                </a:cxn>
                <a:cxn ang="0">
                  <a:pos x="190" y="262"/>
                </a:cxn>
                <a:cxn ang="0">
                  <a:pos x="136" y="273"/>
                </a:cxn>
                <a:cxn ang="0">
                  <a:pos x="84" y="262"/>
                </a:cxn>
                <a:cxn ang="0">
                  <a:pos x="40" y="233"/>
                </a:cxn>
                <a:cxn ang="0">
                  <a:pos x="10" y="190"/>
                </a:cxn>
                <a:cxn ang="0">
                  <a:pos x="0" y="136"/>
                </a:cxn>
                <a:cxn ang="0">
                  <a:pos x="10" y="83"/>
                </a:cxn>
                <a:cxn ang="0">
                  <a:pos x="40" y="40"/>
                </a:cxn>
                <a:cxn ang="0">
                  <a:pos x="84" y="10"/>
                </a:cxn>
                <a:cxn ang="0">
                  <a:pos x="136" y="0"/>
                </a:cxn>
              </a:cxnLst>
              <a:rect l="0" t="0" r="r" b="b"/>
              <a:pathLst>
                <a:path w="273" h="273">
                  <a:moveTo>
                    <a:pt x="136" y="10"/>
                  </a:moveTo>
                  <a:lnTo>
                    <a:pt x="111" y="12"/>
                  </a:lnTo>
                  <a:lnTo>
                    <a:pt x="88" y="21"/>
                  </a:lnTo>
                  <a:lnTo>
                    <a:pt x="66" y="32"/>
                  </a:lnTo>
                  <a:lnTo>
                    <a:pt x="47" y="47"/>
                  </a:lnTo>
                  <a:lnTo>
                    <a:pt x="32" y="66"/>
                  </a:lnTo>
                  <a:lnTo>
                    <a:pt x="21" y="88"/>
                  </a:lnTo>
                  <a:lnTo>
                    <a:pt x="12" y="111"/>
                  </a:lnTo>
                  <a:lnTo>
                    <a:pt x="10" y="136"/>
                  </a:lnTo>
                  <a:lnTo>
                    <a:pt x="12" y="162"/>
                  </a:lnTo>
                  <a:lnTo>
                    <a:pt x="21" y="186"/>
                  </a:lnTo>
                  <a:lnTo>
                    <a:pt x="32" y="207"/>
                  </a:lnTo>
                  <a:lnTo>
                    <a:pt x="47" y="226"/>
                  </a:lnTo>
                  <a:lnTo>
                    <a:pt x="66" y="241"/>
                  </a:lnTo>
                  <a:lnTo>
                    <a:pt x="88" y="253"/>
                  </a:lnTo>
                  <a:lnTo>
                    <a:pt x="111" y="261"/>
                  </a:lnTo>
                  <a:lnTo>
                    <a:pt x="136" y="263"/>
                  </a:lnTo>
                  <a:lnTo>
                    <a:pt x="162" y="261"/>
                  </a:lnTo>
                  <a:lnTo>
                    <a:pt x="186" y="253"/>
                  </a:lnTo>
                  <a:lnTo>
                    <a:pt x="207" y="241"/>
                  </a:lnTo>
                  <a:lnTo>
                    <a:pt x="226" y="226"/>
                  </a:lnTo>
                  <a:lnTo>
                    <a:pt x="241" y="207"/>
                  </a:lnTo>
                  <a:lnTo>
                    <a:pt x="253" y="186"/>
                  </a:lnTo>
                  <a:lnTo>
                    <a:pt x="261" y="162"/>
                  </a:lnTo>
                  <a:lnTo>
                    <a:pt x="263" y="136"/>
                  </a:lnTo>
                  <a:lnTo>
                    <a:pt x="261" y="111"/>
                  </a:lnTo>
                  <a:lnTo>
                    <a:pt x="253" y="88"/>
                  </a:lnTo>
                  <a:lnTo>
                    <a:pt x="241" y="66"/>
                  </a:lnTo>
                  <a:lnTo>
                    <a:pt x="226" y="47"/>
                  </a:lnTo>
                  <a:lnTo>
                    <a:pt x="207" y="32"/>
                  </a:lnTo>
                  <a:lnTo>
                    <a:pt x="186" y="21"/>
                  </a:lnTo>
                  <a:lnTo>
                    <a:pt x="162" y="12"/>
                  </a:lnTo>
                  <a:lnTo>
                    <a:pt x="136" y="10"/>
                  </a:lnTo>
                  <a:close/>
                  <a:moveTo>
                    <a:pt x="136" y="0"/>
                  </a:moveTo>
                  <a:lnTo>
                    <a:pt x="164" y="3"/>
                  </a:lnTo>
                  <a:lnTo>
                    <a:pt x="190" y="10"/>
                  </a:lnTo>
                  <a:lnTo>
                    <a:pt x="212" y="24"/>
                  </a:lnTo>
                  <a:lnTo>
                    <a:pt x="233" y="40"/>
                  </a:lnTo>
                  <a:lnTo>
                    <a:pt x="250" y="60"/>
                  </a:lnTo>
                  <a:lnTo>
                    <a:pt x="262" y="83"/>
                  </a:lnTo>
                  <a:lnTo>
                    <a:pt x="270" y="108"/>
                  </a:lnTo>
                  <a:lnTo>
                    <a:pt x="273" y="136"/>
                  </a:lnTo>
                  <a:lnTo>
                    <a:pt x="270" y="164"/>
                  </a:lnTo>
                  <a:lnTo>
                    <a:pt x="262" y="190"/>
                  </a:lnTo>
                  <a:lnTo>
                    <a:pt x="250" y="212"/>
                  </a:lnTo>
                  <a:lnTo>
                    <a:pt x="233" y="233"/>
                  </a:lnTo>
                  <a:lnTo>
                    <a:pt x="212" y="249"/>
                  </a:lnTo>
                  <a:lnTo>
                    <a:pt x="190" y="262"/>
                  </a:lnTo>
                  <a:lnTo>
                    <a:pt x="164" y="270"/>
                  </a:lnTo>
                  <a:lnTo>
                    <a:pt x="136" y="273"/>
                  </a:lnTo>
                  <a:lnTo>
                    <a:pt x="108" y="270"/>
                  </a:lnTo>
                  <a:lnTo>
                    <a:pt x="84" y="262"/>
                  </a:lnTo>
                  <a:lnTo>
                    <a:pt x="60" y="249"/>
                  </a:lnTo>
                  <a:lnTo>
                    <a:pt x="40" y="233"/>
                  </a:lnTo>
                  <a:lnTo>
                    <a:pt x="24" y="212"/>
                  </a:lnTo>
                  <a:lnTo>
                    <a:pt x="10" y="190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0" y="83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60" y="24"/>
                  </a:lnTo>
                  <a:lnTo>
                    <a:pt x="84" y="10"/>
                  </a:lnTo>
                  <a:lnTo>
                    <a:pt x="108" y="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833"/>
            <p:cNvSpPr>
              <a:spLocks noEditPoints="1"/>
            </p:cNvSpPr>
            <p:nvPr/>
          </p:nvSpPr>
          <p:spPr bwMode="auto">
            <a:xfrm>
              <a:off x="10033913" y="4110038"/>
              <a:ext cx="298450" cy="258763"/>
            </a:xfrm>
            <a:custGeom>
              <a:avLst/>
              <a:gdLst/>
              <a:ahLst/>
              <a:cxnLst>
                <a:cxn ang="0">
                  <a:pos x="148" y="14"/>
                </a:cxn>
                <a:cxn ang="0">
                  <a:pos x="64" y="98"/>
                </a:cxn>
                <a:cxn ang="0">
                  <a:pos x="40" y="73"/>
                </a:cxn>
                <a:cxn ang="0">
                  <a:pos x="15" y="98"/>
                </a:cxn>
                <a:cxn ang="0">
                  <a:pos x="64" y="148"/>
                </a:cxn>
                <a:cxn ang="0">
                  <a:pos x="174" y="40"/>
                </a:cxn>
                <a:cxn ang="0">
                  <a:pos x="148" y="14"/>
                </a:cxn>
                <a:cxn ang="0">
                  <a:pos x="148" y="0"/>
                </a:cxn>
                <a:cxn ang="0">
                  <a:pos x="188" y="40"/>
                </a:cxn>
                <a:cxn ang="0">
                  <a:pos x="64" y="163"/>
                </a:cxn>
                <a:cxn ang="0">
                  <a:pos x="0" y="98"/>
                </a:cxn>
                <a:cxn ang="0">
                  <a:pos x="40" y="58"/>
                </a:cxn>
                <a:cxn ang="0">
                  <a:pos x="64" y="83"/>
                </a:cxn>
                <a:cxn ang="0">
                  <a:pos x="148" y="0"/>
                </a:cxn>
              </a:cxnLst>
              <a:rect l="0" t="0" r="r" b="b"/>
              <a:pathLst>
                <a:path w="188" h="163">
                  <a:moveTo>
                    <a:pt x="148" y="14"/>
                  </a:moveTo>
                  <a:lnTo>
                    <a:pt x="64" y="98"/>
                  </a:lnTo>
                  <a:lnTo>
                    <a:pt x="40" y="73"/>
                  </a:lnTo>
                  <a:lnTo>
                    <a:pt x="15" y="98"/>
                  </a:lnTo>
                  <a:lnTo>
                    <a:pt x="64" y="148"/>
                  </a:lnTo>
                  <a:lnTo>
                    <a:pt x="174" y="40"/>
                  </a:lnTo>
                  <a:lnTo>
                    <a:pt x="148" y="14"/>
                  </a:lnTo>
                  <a:close/>
                  <a:moveTo>
                    <a:pt x="148" y="0"/>
                  </a:moveTo>
                  <a:lnTo>
                    <a:pt x="188" y="40"/>
                  </a:lnTo>
                  <a:lnTo>
                    <a:pt x="64" y="163"/>
                  </a:lnTo>
                  <a:lnTo>
                    <a:pt x="0" y="98"/>
                  </a:lnTo>
                  <a:lnTo>
                    <a:pt x="40" y="58"/>
                  </a:lnTo>
                  <a:lnTo>
                    <a:pt x="64" y="8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866165" y="121913"/>
            <a:ext cx="1673471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БУДЕТ: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единительная линия 55"/>
          <p:cNvCxnSpPr>
            <a:endCxn id="5" idx="1"/>
          </p:cNvCxnSpPr>
          <p:nvPr/>
        </p:nvCxnSpPr>
        <p:spPr>
          <a:xfrm>
            <a:off x="6647123" y="1130696"/>
            <a:ext cx="1009289" cy="149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657724" y="1813176"/>
            <a:ext cx="983893" cy="35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6525885" y="6229275"/>
            <a:ext cx="1160155" cy="170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336420" y="3421866"/>
            <a:ext cx="514687" cy="725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4347881" y="3745762"/>
            <a:ext cx="514687" cy="725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647123" y="2086801"/>
            <a:ext cx="983893" cy="35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6647123" y="2720699"/>
            <a:ext cx="983893" cy="35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 flipV="1">
            <a:off x="6516408" y="3745762"/>
            <a:ext cx="1131960" cy="1029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 flipV="1">
            <a:off x="6531143" y="3429122"/>
            <a:ext cx="1131960" cy="1029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755655" y="4677212"/>
            <a:ext cx="1909187" cy="331596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Проведение экспертизы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60" name="Прямая со стрелкой 59"/>
          <p:cNvCxnSpPr>
            <a:endCxn id="74" idx="0"/>
          </p:cNvCxnSpPr>
          <p:nvPr/>
        </p:nvCxnSpPr>
        <p:spPr>
          <a:xfrm>
            <a:off x="5694063" y="5008808"/>
            <a:ext cx="3339" cy="61937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686040" y="4600426"/>
            <a:ext cx="1587640" cy="331596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 ГАУ «УГЭЦ»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6657723" y="4803898"/>
            <a:ext cx="10148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645920" y="619125"/>
            <a:ext cx="7752176" cy="374111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45920" y="4441354"/>
            <a:ext cx="7802880" cy="234966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74593" y="133083"/>
            <a:ext cx="423834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Целевая модель процесса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746419" y="635780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«Стройкомплекс РТ»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76627" y="6415465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«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Госэкспертиза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574306" y="3745762"/>
            <a:ext cx="2546592" cy="301068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0392953" y="4400213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Автоматизировано</a:t>
            </a:r>
            <a:endParaRPr lang="ru-RU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0392953" y="4770619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Требует автоматизации</a:t>
            </a:r>
            <a:endParaRPr lang="ru-RU" sz="12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9784623" y="5774585"/>
            <a:ext cx="387991" cy="173942"/>
          </a:xfrm>
          <a:prstGeom prst="rect">
            <a:avLst/>
          </a:prstGeom>
          <a:solidFill>
            <a:srgbClr val="EED35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64055" y="5748392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Исполнитель</a:t>
            </a:r>
            <a:endParaRPr lang="ru-RU" sz="1200" dirty="0"/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9726110" y="4883994"/>
            <a:ext cx="562009" cy="0"/>
          </a:xfrm>
          <a:prstGeom prst="straightConnector1">
            <a:avLst/>
          </a:prstGeom>
          <a:ln w="28575">
            <a:solidFill>
              <a:srgbClr val="FF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9726110" y="4530069"/>
            <a:ext cx="562009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9784622" y="6103344"/>
            <a:ext cx="387991" cy="173942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9784621" y="6453309"/>
            <a:ext cx="387991" cy="173942"/>
          </a:xfrm>
          <a:prstGeom prst="rect">
            <a:avLst/>
          </a:prstGeom>
          <a:solidFill>
            <a:srgbClr val="FF797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464055" y="6051815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Действие </a:t>
            </a:r>
            <a:endParaRPr lang="ru-RU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0464055" y="6380684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Событие</a:t>
            </a:r>
            <a:endParaRPr lang="ru-RU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9506509" y="547419"/>
            <a:ext cx="2614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 – муниципальные образования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ПСД – проектно-сметная документация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8" name="Группа 6956"/>
          <p:cNvGrpSpPr/>
          <p:nvPr/>
        </p:nvGrpSpPr>
        <p:grpSpPr>
          <a:xfrm>
            <a:off x="2318937" y="4592229"/>
            <a:ext cx="541337" cy="536575"/>
            <a:chOff x="8262263" y="4900613"/>
            <a:chExt cx="541337" cy="536575"/>
          </a:xfrm>
        </p:grpSpPr>
        <p:sp>
          <p:nvSpPr>
            <p:cNvPr id="110" name="Freeform 2837"/>
            <p:cNvSpPr>
              <a:spLocks/>
            </p:cNvSpPr>
            <p:nvPr/>
          </p:nvSpPr>
          <p:spPr bwMode="auto">
            <a:xfrm>
              <a:off x="8262263" y="4900613"/>
              <a:ext cx="320675" cy="431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70"/>
                </a:cxn>
                <a:cxn ang="0">
                  <a:pos x="191" y="70"/>
                </a:cxn>
                <a:cxn ang="0">
                  <a:pos x="191" y="9"/>
                </a:cxn>
                <a:cxn ang="0">
                  <a:pos x="10" y="9"/>
                </a:cxn>
                <a:cxn ang="0">
                  <a:pos x="10" y="262"/>
                </a:cxn>
                <a:cxn ang="0">
                  <a:pos x="146" y="262"/>
                </a:cxn>
                <a:cxn ang="0">
                  <a:pos x="146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0" y="0"/>
                  </a:moveTo>
                  <a:lnTo>
                    <a:pt x="202" y="0"/>
                  </a:lnTo>
                  <a:lnTo>
                    <a:pt x="202" y="70"/>
                  </a:lnTo>
                  <a:lnTo>
                    <a:pt x="191" y="70"/>
                  </a:lnTo>
                  <a:lnTo>
                    <a:pt x="191" y="9"/>
                  </a:lnTo>
                  <a:lnTo>
                    <a:pt x="10" y="9"/>
                  </a:lnTo>
                  <a:lnTo>
                    <a:pt x="10" y="262"/>
                  </a:lnTo>
                  <a:lnTo>
                    <a:pt x="146" y="262"/>
                  </a:lnTo>
                  <a:lnTo>
                    <a:pt x="14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2838"/>
            <p:cNvSpPr>
              <a:spLocks noEditPoints="1"/>
            </p:cNvSpPr>
            <p:nvPr/>
          </p:nvSpPr>
          <p:spPr bwMode="auto">
            <a:xfrm>
              <a:off x="8482925" y="5005388"/>
              <a:ext cx="320675" cy="4318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62"/>
                </a:cxn>
                <a:cxn ang="0">
                  <a:pos x="144" y="262"/>
                </a:cxn>
                <a:cxn ang="0">
                  <a:pos x="192" y="214"/>
                </a:cxn>
                <a:cxn ang="0">
                  <a:pos x="192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202" y="0"/>
                </a:cxn>
                <a:cxn ang="0">
                  <a:pos x="202" y="218"/>
                </a:cxn>
                <a:cxn ang="0">
                  <a:pos x="148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10" y="9"/>
                  </a:moveTo>
                  <a:lnTo>
                    <a:pt x="10" y="262"/>
                  </a:lnTo>
                  <a:lnTo>
                    <a:pt x="144" y="262"/>
                  </a:lnTo>
                  <a:lnTo>
                    <a:pt x="192" y="214"/>
                  </a:lnTo>
                  <a:lnTo>
                    <a:pt x="19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218"/>
                  </a:lnTo>
                  <a:lnTo>
                    <a:pt x="148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839"/>
            <p:cNvSpPr>
              <a:spLocks noEditPoints="1"/>
            </p:cNvSpPr>
            <p:nvPr/>
          </p:nvSpPr>
          <p:spPr bwMode="auto">
            <a:xfrm>
              <a:off x="8706763" y="5340351"/>
              <a:ext cx="95250" cy="952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3"/>
                </a:cxn>
                <a:cxn ang="0">
                  <a:pos x="43" y="10"/>
                </a:cxn>
                <a:cxn ang="0">
                  <a:pos x="10" y="10"/>
                </a:cxn>
                <a:cxn ang="0">
                  <a:pos x="5" y="0"/>
                </a:cxn>
                <a:cxn ang="0">
                  <a:pos x="56" y="0"/>
                </a:cxn>
                <a:cxn ang="0">
                  <a:pos x="60" y="9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60">
                  <a:moveTo>
                    <a:pt x="10" y="10"/>
                  </a:moveTo>
                  <a:lnTo>
                    <a:pt x="10" y="43"/>
                  </a:lnTo>
                  <a:lnTo>
                    <a:pt x="43" y="10"/>
                  </a:lnTo>
                  <a:lnTo>
                    <a:pt x="10" y="10"/>
                  </a:lnTo>
                  <a:close/>
                  <a:moveTo>
                    <a:pt x="5" y="0"/>
                  </a:moveTo>
                  <a:lnTo>
                    <a:pt x="56" y="0"/>
                  </a:lnTo>
                  <a:lnTo>
                    <a:pt x="60" y="9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2840"/>
            <p:cNvSpPr>
              <a:spLocks noChangeArrowheads="1"/>
            </p:cNvSpPr>
            <p:nvPr/>
          </p:nvSpPr>
          <p:spPr bwMode="auto">
            <a:xfrm>
              <a:off x="8525788" y="5076826"/>
              <a:ext cx="9525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2841"/>
            <p:cNvSpPr>
              <a:spLocks noChangeArrowheads="1"/>
            </p:cNvSpPr>
            <p:nvPr/>
          </p:nvSpPr>
          <p:spPr bwMode="auto">
            <a:xfrm>
              <a:off x="8524200" y="5146676"/>
              <a:ext cx="228600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2842"/>
            <p:cNvSpPr>
              <a:spLocks noChangeArrowheads="1"/>
            </p:cNvSpPr>
            <p:nvPr/>
          </p:nvSpPr>
          <p:spPr bwMode="auto">
            <a:xfrm>
              <a:off x="8524200" y="517683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2843"/>
            <p:cNvSpPr>
              <a:spLocks noChangeArrowheads="1"/>
            </p:cNvSpPr>
            <p:nvPr/>
          </p:nvSpPr>
          <p:spPr bwMode="auto">
            <a:xfrm>
              <a:off x="8524200" y="5208588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2844"/>
            <p:cNvSpPr>
              <a:spLocks noChangeArrowheads="1"/>
            </p:cNvSpPr>
            <p:nvPr/>
          </p:nvSpPr>
          <p:spPr bwMode="auto">
            <a:xfrm>
              <a:off x="8524200" y="5238751"/>
              <a:ext cx="228600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2845"/>
            <p:cNvSpPr>
              <a:spLocks noChangeArrowheads="1"/>
            </p:cNvSpPr>
            <p:nvPr/>
          </p:nvSpPr>
          <p:spPr bwMode="auto">
            <a:xfrm>
              <a:off x="8524200" y="5268913"/>
              <a:ext cx="227013" cy="158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2846"/>
            <p:cNvSpPr>
              <a:spLocks noChangeArrowheads="1"/>
            </p:cNvSpPr>
            <p:nvPr/>
          </p:nvSpPr>
          <p:spPr bwMode="auto">
            <a:xfrm>
              <a:off x="8524200" y="5299076"/>
              <a:ext cx="227013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2847"/>
            <p:cNvSpPr>
              <a:spLocks noChangeArrowheads="1"/>
            </p:cNvSpPr>
            <p:nvPr/>
          </p:nvSpPr>
          <p:spPr bwMode="auto">
            <a:xfrm>
              <a:off x="8524200" y="5359401"/>
              <a:ext cx="65088" cy="174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2848"/>
            <p:cNvSpPr>
              <a:spLocks/>
            </p:cNvSpPr>
            <p:nvPr/>
          </p:nvSpPr>
          <p:spPr bwMode="auto">
            <a:xfrm>
              <a:off x="8325763" y="5205413"/>
              <a:ext cx="93663" cy="603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0"/>
                </a:cxn>
                <a:cxn ang="0">
                  <a:pos x="51" y="38"/>
                </a:cxn>
                <a:cxn ang="0">
                  <a:pos x="29" y="15"/>
                </a:cxn>
                <a:cxn ang="0">
                  <a:pos x="7" y="38"/>
                </a:cxn>
                <a:cxn ang="0">
                  <a:pos x="0" y="30"/>
                </a:cxn>
                <a:cxn ang="0">
                  <a:pos x="29" y="0"/>
                </a:cxn>
              </a:cxnLst>
              <a:rect l="0" t="0" r="r" b="b"/>
              <a:pathLst>
                <a:path w="59" h="38">
                  <a:moveTo>
                    <a:pt x="29" y="0"/>
                  </a:moveTo>
                  <a:lnTo>
                    <a:pt x="59" y="30"/>
                  </a:lnTo>
                  <a:lnTo>
                    <a:pt x="51" y="38"/>
                  </a:lnTo>
                  <a:lnTo>
                    <a:pt x="29" y="15"/>
                  </a:lnTo>
                  <a:lnTo>
                    <a:pt x="7" y="38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2849"/>
            <p:cNvSpPr>
              <a:spLocks/>
            </p:cNvSpPr>
            <p:nvPr/>
          </p:nvSpPr>
          <p:spPr bwMode="auto">
            <a:xfrm>
              <a:off x="8363863" y="5230813"/>
              <a:ext cx="952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63"/>
                </a:cxn>
                <a:cxn ang="0">
                  <a:pos x="13" y="73"/>
                </a:cxn>
                <a:cxn ang="0">
                  <a:pos x="20" y="80"/>
                </a:cxn>
                <a:cxn ang="0">
                  <a:pos x="30" y="83"/>
                </a:cxn>
                <a:cxn ang="0">
                  <a:pos x="60" y="83"/>
                </a:cxn>
                <a:cxn ang="0">
                  <a:pos x="60" y="94"/>
                </a:cxn>
                <a:cxn ang="0">
                  <a:pos x="30" y="94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60" h="94">
                  <a:moveTo>
                    <a:pt x="0" y="0"/>
                  </a:moveTo>
                  <a:lnTo>
                    <a:pt x="10" y="0"/>
                  </a:lnTo>
                  <a:lnTo>
                    <a:pt x="10" y="63"/>
                  </a:lnTo>
                  <a:lnTo>
                    <a:pt x="13" y="73"/>
                  </a:lnTo>
                  <a:lnTo>
                    <a:pt x="20" y="80"/>
                  </a:lnTo>
                  <a:lnTo>
                    <a:pt x="30" y="83"/>
                  </a:lnTo>
                  <a:lnTo>
                    <a:pt x="60" y="83"/>
                  </a:lnTo>
                  <a:lnTo>
                    <a:pt x="60" y="94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2850"/>
            <p:cNvSpPr>
              <a:spLocks/>
            </p:cNvSpPr>
            <p:nvPr/>
          </p:nvSpPr>
          <p:spPr bwMode="auto">
            <a:xfrm>
              <a:off x="8651200" y="5057776"/>
              <a:ext cx="93663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1"/>
                </a:cxn>
                <a:cxn ang="0">
                  <a:pos x="52" y="0"/>
                </a:cxn>
                <a:cxn ang="0">
                  <a:pos x="59" y="7"/>
                </a:cxn>
                <a:cxn ang="0">
                  <a:pos x="29" y="36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9" h="36">
                  <a:moveTo>
                    <a:pt x="7" y="0"/>
                  </a:moveTo>
                  <a:lnTo>
                    <a:pt x="29" y="21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29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2851"/>
            <p:cNvSpPr>
              <a:spLocks/>
            </p:cNvSpPr>
            <p:nvPr/>
          </p:nvSpPr>
          <p:spPr bwMode="auto">
            <a:xfrm>
              <a:off x="8609925" y="4940301"/>
              <a:ext cx="96838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43" y="3"/>
                </a:cxn>
                <a:cxn ang="0">
                  <a:pos x="52" y="10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61" y="94"/>
                </a:cxn>
                <a:cxn ang="0">
                  <a:pos x="51" y="94"/>
                </a:cxn>
                <a:cxn ang="0">
                  <a:pos x="51" y="32"/>
                </a:cxn>
                <a:cxn ang="0">
                  <a:pos x="49" y="24"/>
                </a:cxn>
                <a:cxn ang="0">
                  <a:pos x="45" y="17"/>
                </a:cxn>
                <a:cxn ang="0">
                  <a:pos x="38" y="13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1" h="94">
                  <a:moveTo>
                    <a:pt x="0" y="0"/>
                  </a:moveTo>
                  <a:lnTo>
                    <a:pt x="30" y="0"/>
                  </a:lnTo>
                  <a:lnTo>
                    <a:pt x="43" y="3"/>
                  </a:lnTo>
                  <a:lnTo>
                    <a:pt x="52" y="10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61" y="94"/>
                  </a:lnTo>
                  <a:lnTo>
                    <a:pt x="51" y="94"/>
                  </a:lnTo>
                  <a:lnTo>
                    <a:pt x="51" y="32"/>
                  </a:lnTo>
                  <a:lnTo>
                    <a:pt x="49" y="24"/>
                  </a:lnTo>
                  <a:lnTo>
                    <a:pt x="45" y="17"/>
                  </a:lnTo>
                  <a:lnTo>
                    <a:pt x="38" y="13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9784620" y="5442246"/>
            <a:ext cx="387991" cy="173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0464054" y="5352496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Документы</a:t>
            </a:r>
            <a:endParaRPr lang="ru-RU" sz="1200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-60385" y="513519"/>
            <a:ext cx="12252385" cy="0"/>
          </a:xfrm>
          <a:prstGeom prst="line">
            <a:avLst/>
          </a:prstGeom>
          <a:ln w="28575">
            <a:solidFill>
              <a:srgbClr val="E1B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849</Words>
  <Application>Microsoft Office PowerPoint</Application>
  <PresentationFormat>Произвольный</PresentationFormat>
  <Paragraphs>208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Кутленков</dc:creator>
  <cp:lastModifiedBy>kfsakhabutdinova</cp:lastModifiedBy>
  <cp:revision>331</cp:revision>
  <cp:lastPrinted>2015-11-25T12:02:03Z</cp:lastPrinted>
  <dcterms:created xsi:type="dcterms:W3CDTF">2015-10-19T09:46:24Z</dcterms:created>
  <dcterms:modified xsi:type="dcterms:W3CDTF">2016-06-10T06:38:47Z</dcterms:modified>
</cp:coreProperties>
</file>