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6" r:id="rId6"/>
    <p:sldId id="264" r:id="rId7"/>
    <p:sldId id="258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03030"/>
    <a:srgbClr val="D6A800"/>
    <a:srgbClr val="8A8A8A"/>
    <a:srgbClr val="DAAB00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8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1053286"/>
            <a:ext cx="9144000" cy="5804714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849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0" y="2581524"/>
            <a:ext cx="9143999" cy="2748238"/>
          </a:xfrm>
        </p:spPr>
        <p:txBody>
          <a:bodyPr anchor="ctr">
            <a:normAutofit/>
          </a:bodyPr>
          <a:lstStyle>
            <a:lvl1pPr marL="65309" indent="0" algn="ctr">
              <a:buNone/>
              <a:defRPr sz="1350">
                <a:solidFill>
                  <a:schemeClr val="tx1"/>
                </a:solidFill>
              </a:defRPr>
            </a:lvl1pPr>
            <a:lvl2pPr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937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1053286"/>
            <a:ext cx="9144000" cy="5804714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849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5543855" y="3357008"/>
            <a:ext cx="2818994" cy="2748238"/>
          </a:xfrm>
        </p:spPr>
        <p:txBody>
          <a:bodyPr anchor="t">
            <a:normAutofit/>
          </a:bodyPr>
          <a:lstStyle>
            <a:lvl1pPr marL="65309" indent="0" algn="l">
              <a:buNone/>
              <a:defRPr sz="1350">
                <a:solidFill>
                  <a:schemeClr val="tx1"/>
                </a:solidFill>
              </a:defRPr>
            </a:lvl1pPr>
            <a:lvl2pPr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685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6597" y="1269261"/>
            <a:ext cx="2888917" cy="5111384"/>
          </a:xfrm>
        </p:spPr>
        <p:txBody>
          <a:bodyPr/>
          <a:lstStyle>
            <a:lvl1pPr marL="0" indent="0">
              <a:buNone/>
              <a:defRPr sz="1275"/>
            </a:lvl1pPr>
            <a:lvl2pPr>
              <a:buNone/>
              <a:defRPr sz="1050"/>
            </a:lvl2pPr>
            <a:lvl3pPr>
              <a:buNone/>
              <a:defRPr sz="900"/>
            </a:lvl3pPr>
            <a:lvl4pPr>
              <a:buNone/>
              <a:defRPr sz="825"/>
            </a:lvl4pPr>
            <a:lvl5pPr>
              <a:buNone/>
              <a:defRPr sz="82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1269260"/>
            <a:ext cx="5111750" cy="5111384"/>
          </a:xfrm>
        </p:spPr>
        <p:txBody>
          <a:bodyPr vert="horz" lIns="108878" tIns="54439" rIns="108878" bIns="54439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en-US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1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76596" y="1341252"/>
            <a:ext cx="826076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08182" indent="0" algn="ctr">
              <a:buNone/>
            </a:lvl2pPr>
            <a:lvl3pPr marL="816364" indent="0" algn="ctr">
              <a:buNone/>
            </a:lvl3pPr>
            <a:lvl4pPr marL="1224546" indent="0" algn="ctr">
              <a:buNone/>
            </a:lvl4pPr>
            <a:lvl5pPr marL="1632728" indent="0" algn="ctr">
              <a:buNone/>
            </a:lvl5pPr>
            <a:lvl6pPr marL="2040911" indent="0" algn="ctr">
              <a:buNone/>
            </a:lvl6pPr>
            <a:lvl7pPr marL="2449093" indent="0" algn="ctr">
              <a:buNone/>
            </a:lvl7pPr>
            <a:lvl8pPr marL="2857275" indent="0" algn="ctr">
              <a:buNone/>
            </a:lvl8pPr>
            <a:lvl9pPr marL="326545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989173"/>
            <a:ext cx="9144000" cy="4868827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849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596" y="1269261"/>
            <a:ext cx="8206775" cy="530352"/>
          </a:xfrm>
        </p:spPr>
        <p:txBody>
          <a:bodyPr lIns="54439" tIns="54439" rIns="54439" anchor="t"/>
          <a:lstStyle>
            <a:lvl1pPr marL="0" indent="0" algn="l">
              <a:buNone/>
              <a:defRPr sz="1275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596" y="1269261"/>
            <a:ext cx="8206775" cy="530352"/>
          </a:xfrm>
        </p:spPr>
        <p:txBody>
          <a:bodyPr lIns="54439" tIns="54439" rIns="54439" anchor="t"/>
          <a:lstStyle>
            <a:lvl1pPr marL="0" indent="0" algn="l">
              <a:buNone/>
              <a:defRPr sz="1275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576596" y="2061165"/>
            <a:ext cx="8206775" cy="446346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7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аблица 4"/>
          <p:cNvSpPr>
            <a:spLocks noGrp="1"/>
          </p:cNvSpPr>
          <p:nvPr>
            <p:ph type="tbl" sz="quarter" idx="13"/>
          </p:nvPr>
        </p:nvSpPr>
        <p:spPr>
          <a:xfrm>
            <a:off x="0" y="1053286"/>
            <a:ext cx="9144000" cy="580471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76596" y="1341252"/>
            <a:ext cx="8260767" cy="71991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08182" indent="0" algn="ctr">
              <a:buNone/>
            </a:lvl2pPr>
            <a:lvl3pPr marL="816364" indent="0" algn="ctr">
              <a:buNone/>
            </a:lvl3pPr>
            <a:lvl4pPr marL="1224546" indent="0" algn="ctr">
              <a:buNone/>
            </a:lvl4pPr>
            <a:lvl5pPr marL="1632728" indent="0" algn="ctr">
              <a:buNone/>
            </a:lvl5pPr>
            <a:lvl6pPr marL="2040911" indent="0" algn="ctr">
              <a:buNone/>
            </a:lvl6pPr>
            <a:lvl7pPr marL="2449093" indent="0" algn="ctr">
              <a:buNone/>
            </a:lvl7pPr>
            <a:lvl8pPr marL="2857275" indent="0" algn="ctr">
              <a:buNone/>
            </a:lvl8pPr>
            <a:lvl9pPr marL="326545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596" y="1197270"/>
            <a:ext cx="8206775" cy="5111384"/>
          </a:xfrm>
        </p:spPr>
        <p:txBody>
          <a:bodyPr/>
          <a:lstStyle>
            <a:lvl1pPr>
              <a:buClr>
                <a:schemeClr val="accent1">
                  <a:lumMod val="25000"/>
                </a:schemeClr>
              </a:buClr>
              <a:defRPr/>
            </a:lvl1pPr>
            <a:lvl2pPr>
              <a:buClr>
                <a:schemeClr val="accent1">
                  <a:lumMod val="25000"/>
                </a:schemeClr>
              </a:buClr>
              <a:defRPr/>
            </a:lvl2pPr>
            <a:lvl3pPr>
              <a:buClr>
                <a:schemeClr val="accent1">
                  <a:lumMod val="25000"/>
                </a:schemeClr>
              </a:buClr>
              <a:defRPr/>
            </a:lvl3pPr>
            <a:lvl4pPr>
              <a:buClr>
                <a:schemeClr val="accent1">
                  <a:lumMod val="25000"/>
                </a:schemeClr>
              </a:buClr>
              <a:defRPr/>
            </a:lvl4pPr>
            <a:lvl5pPr>
              <a:buClr>
                <a:schemeClr val="accent1">
                  <a:lumMod val="25000"/>
                </a:schemeClr>
              </a:buClr>
              <a:defRPr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8739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3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596" y="1269260"/>
            <a:ext cx="8110204" cy="2748238"/>
          </a:xfrm>
        </p:spPr>
        <p:txBody>
          <a:bodyPr anchor="t"/>
          <a:lstStyle>
            <a:lvl1pPr marL="65309" indent="0" algn="l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idx="10"/>
          </p:nvPr>
        </p:nvSpPr>
        <p:spPr>
          <a:xfrm>
            <a:off x="0" y="4017498"/>
            <a:ext cx="9144000" cy="2840502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849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0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68209" y="1269260"/>
            <a:ext cx="5615162" cy="5255367"/>
          </a:xfrm>
        </p:spPr>
        <p:txBody>
          <a:bodyPr anchor="t">
            <a:normAutofit/>
          </a:bodyPr>
          <a:lstStyle>
            <a:lvl1pPr marL="65309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idx="10"/>
          </p:nvPr>
        </p:nvSpPr>
        <p:spPr>
          <a:xfrm>
            <a:off x="1" y="981295"/>
            <a:ext cx="3006233" cy="5876705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849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7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597" y="2997053"/>
            <a:ext cx="5291209" cy="2451667"/>
          </a:xfrm>
        </p:spPr>
        <p:txBody>
          <a:bodyPr anchor="ctr">
            <a:normAutofit/>
          </a:bodyPr>
          <a:lstStyle>
            <a:lvl1pPr marL="65309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idx="10"/>
          </p:nvPr>
        </p:nvSpPr>
        <p:spPr>
          <a:xfrm>
            <a:off x="6137767" y="0"/>
            <a:ext cx="3006233" cy="6849744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849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0"/>
          </p:nvPr>
        </p:nvSpPr>
        <p:spPr>
          <a:xfrm>
            <a:off x="4963078" y="981295"/>
            <a:ext cx="4180922" cy="5876705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849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442874" y="984374"/>
            <a:ext cx="3520204" cy="5872038"/>
          </a:xfrm>
          <a:prstGeom prst="rect">
            <a:avLst/>
          </a:prstGeom>
          <a:solidFill>
            <a:schemeClr val="bg1">
              <a:lumMod val="50000"/>
              <a:alpha val="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1" y="984374"/>
            <a:ext cx="1442875" cy="5872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28872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597" y="1269260"/>
            <a:ext cx="8110204" cy="719913"/>
          </a:xfrm>
        </p:spPr>
        <p:txBody>
          <a:bodyPr anchor="t"/>
          <a:lstStyle>
            <a:lvl1pPr marL="65309" indent="0" algn="l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1989173"/>
            <a:ext cx="9144000" cy="4868827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849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28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596" y="1197269"/>
            <a:ext cx="3919204" cy="5255367"/>
          </a:xfrm>
        </p:spPr>
        <p:txBody>
          <a:bodyPr vert="horz" lIns="108878" tIns="54439" rIns="108878" bIns="54439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en-US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7269"/>
            <a:ext cx="4135171" cy="5255367"/>
          </a:xfrm>
        </p:spPr>
        <p:txBody>
          <a:bodyPr vert="horz" lIns="108878" tIns="54439" rIns="108878" bIns="54439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en-US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6597" y="189391"/>
            <a:ext cx="6964960" cy="586405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1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197269"/>
            <a:ext cx="8229600" cy="5112091"/>
          </a:xfrm>
          <a:prstGeom prst="rect">
            <a:avLst/>
          </a:prstGeom>
        </p:spPr>
        <p:txBody>
          <a:bodyPr vert="horz" lIns="108878" tIns="54439" rIns="108878" bIns="54439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984374"/>
            <a:ext cx="9141619" cy="6541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56491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1800" b="0" kern="1200" cap="all" baseline="0">
          <a:ln w="6350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89819" indent="-36736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120000"/>
        <a:buFont typeface="Wingdings" panose="05000000000000000000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75546" indent="-253073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 pitchFamily="2" charset="2"/>
        <a:buChar char="§"/>
        <a:defRPr kumimoji="0" sz="15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2456" indent="-21425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" panose="05000000000000000000" pitchFamily="2" charset="2"/>
        <a:buChar char="§"/>
        <a:defRPr kumimoji="0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8219" indent="-163273" algn="l" rtl="0" eaLnBrk="1" latinLnBrk="0" hangingPunct="1">
        <a:spcBef>
          <a:spcPct val="20000"/>
        </a:spcBef>
        <a:buClr>
          <a:schemeClr val="tx1"/>
        </a:buClr>
        <a:buSzPct val="75000"/>
        <a:buFont typeface="Wingdings" panose="05000000000000000000" pitchFamily="2" charset="2"/>
        <a:buChar char="§"/>
        <a:defRPr kumimoji="0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79656" indent="-163273" algn="l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kumimoji="0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75583" indent="-163273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755184" indent="-163273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1934783" indent="-163273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114384" indent="-163273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" t="21240" r="949" b="3004"/>
          <a:stretch/>
        </p:blipFill>
        <p:spPr>
          <a:xfrm flipH="1">
            <a:off x="0" y="0"/>
            <a:ext cx="9155875" cy="47013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4692770"/>
            <a:ext cx="9143999" cy="216523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5213" y="5134907"/>
            <a:ext cx="61175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информационная система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СТРОЙКОМПЛЕКС 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ТАТАРСТАН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9610" y="5104129"/>
            <a:ext cx="4134390" cy="1077218"/>
          </a:xfrm>
          <a:prstGeom prst="rect">
            <a:avLst/>
          </a:prstGeom>
          <a:pattFill prst="wdUpDiag">
            <a:fgClr>
              <a:srgbClr val="303030"/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85859" y="5263263"/>
            <a:ext cx="405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Заказчик: Министерство информатизации и связи 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РТ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Технический оператор: ГУП «ЦИТ РТ»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Функциональный 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оператор: </a:t>
            </a:r>
            <a:r>
              <a:rPr lang="ru-RU" sz="1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МСАиЖКХ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РТ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Разработчик: АО «БАРС </a:t>
            </a:r>
            <a:r>
              <a:rPr lang="ru-RU" sz="1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6989" y="1448728"/>
            <a:ext cx="6870023" cy="173487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956" y="1759247"/>
            <a:ext cx="6037195" cy="1113833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Практический опыт автоматизации деятельности участников строительной отрасли Республики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Проблематика на этапе ГОСЭКСПЕРТИЗЫ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49451" r="8637" b="20342"/>
          <a:stretch/>
        </p:blipFill>
        <p:spPr>
          <a:xfrm>
            <a:off x="0" y="1000189"/>
            <a:ext cx="9144000" cy="245553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091300" y="3903945"/>
            <a:ext cx="72570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достоверной и оперативной информация о ходе подготовки ПСД по государственным программам финансирования объектов капитальных 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вложений</a:t>
            </a:r>
            <a:endParaRPr lang="en-US" sz="1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endParaRPr lang="en-US" sz="1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возможности контроля </a:t>
            </a: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сроков 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исполнения и мониторинга </a:t>
            </a: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текущего состояния ПСД 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едином информационном пространстве</a:t>
            </a:r>
            <a:endParaRPr lang="en-US" sz="1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endParaRPr lang="en-US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Значительные временные издержки на введение информации в разрозненных 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системах</a:t>
            </a:r>
            <a:endParaRPr lang="ru-RU" sz="1400" dirty="0">
              <a:latin typeface="+mj-lt"/>
            </a:endParaRPr>
          </a:p>
          <a:p>
            <a:pPr>
              <a:spcAft>
                <a:spcPts val="800"/>
              </a:spcAft>
            </a:pPr>
            <a:endParaRPr lang="ru-RU" sz="1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7423"/>
            <a:ext cx="9144000" cy="2468296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3165" y="1522703"/>
            <a:ext cx="1399641" cy="1399641"/>
          </a:xfrm>
          <a:prstGeom prst="ellipse">
            <a:avLst/>
          </a:prstGeom>
          <a:solidFill>
            <a:srgbClr val="FFC000">
              <a:alpha val="56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6952"/>
          <p:cNvGrpSpPr/>
          <p:nvPr/>
        </p:nvGrpSpPr>
        <p:grpSpPr>
          <a:xfrm>
            <a:off x="1240422" y="1950108"/>
            <a:ext cx="365125" cy="542925"/>
            <a:chOff x="9156025" y="3957638"/>
            <a:chExt cx="365125" cy="542925"/>
          </a:xfrm>
          <a:solidFill>
            <a:schemeClr val="bg1"/>
          </a:solidFill>
        </p:grpSpPr>
        <p:sp>
          <p:nvSpPr>
            <p:cNvPr id="22" name="Freeform 2510"/>
            <p:cNvSpPr>
              <a:spLocks/>
            </p:cNvSpPr>
            <p:nvPr/>
          </p:nvSpPr>
          <p:spPr bwMode="auto">
            <a:xfrm>
              <a:off x="9156025" y="3957638"/>
              <a:ext cx="365125" cy="431800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86" y="25"/>
                </a:cxn>
                <a:cxn ang="0">
                  <a:pos x="218" y="65"/>
                </a:cxn>
                <a:cxn ang="0">
                  <a:pos x="230" y="115"/>
                </a:cxn>
                <a:cxn ang="0">
                  <a:pos x="229" y="128"/>
                </a:cxn>
                <a:cxn ang="0">
                  <a:pos x="220" y="160"/>
                </a:cxn>
                <a:cxn ang="0">
                  <a:pos x="201" y="203"/>
                </a:cxn>
                <a:cxn ang="0">
                  <a:pos x="179" y="237"/>
                </a:cxn>
                <a:cxn ang="0">
                  <a:pos x="176" y="262"/>
                </a:cxn>
                <a:cxn ang="0">
                  <a:pos x="166" y="272"/>
                </a:cxn>
                <a:cxn ang="0">
                  <a:pos x="168" y="244"/>
                </a:cxn>
                <a:cxn ang="0">
                  <a:pos x="177" y="220"/>
                </a:cxn>
                <a:cxn ang="0">
                  <a:pos x="204" y="176"/>
                </a:cxn>
                <a:cxn ang="0">
                  <a:pos x="218" y="128"/>
                </a:cxn>
                <a:cxn ang="0">
                  <a:pos x="219" y="115"/>
                </a:cxn>
                <a:cxn ang="0">
                  <a:pos x="209" y="69"/>
                </a:cxn>
                <a:cxn ang="0">
                  <a:pos x="180" y="34"/>
                </a:cxn>
                <a:cxn ang="0">
                  <a:pos x="139" y="13"/>
                </a:cxn>
                <a:cxn ang="0">
                  <a:pos x="90" y="13"/>
                </a:cxn>
                <a:cxn ang="0">
                  <a:pos x="48" y="34"/>
                </a:cxn>
                <a:cxn ang="0">
                  <a:pos x="19" y="69"/>
                </a:cxn>
                <a:cxn ang="0">
                  <a:pos x="9" y="115"/>
                </a:cxn>
                <a:cxn ang="0">
                  <a:pos x="10" y="128"/>
                </a:cxn>
                <a:cxn ang="0">
                  <a:pos x="18" y="156"/>
                </a:cxn>
                <a:cxn ang="0">
                  <a:pos x="37" y="198"/>
                </a:cxn>
                <a:cxn ang="0">
                  <a:pos x="58" y="232"/>
                </a:cxn>
                <a:cxn ang="0">
                  <a:pos x="64" y="256"/>
                </a:cxn>
                <a:cxn ang="0">
                  <a:pos x="53" y="272"/>
                </a:cxn>
                <a:cxn ang="0">
                  <a:pos x="52" y="249"/>
                </a:cxn>
                <a:cxn ang="0">
                  <a:pos x="44" y="227"/>
                </a:cxn>
                <a:cxn ang="0">
                  <a:pos x="16" y="180"/>
                </a:cxn>
                <a:cxn ang="0">
                  <a:pos x="4" y="142"/>
                </a:cxn>
                <a:cxn ang="0">
                  <a:pos x="0" y="118"/>
                </a:cxn>
                <a:cxn ang="0">
                  <a:pos x="3" y="89"/>
                </a:cxn>
                <a:cxn ang="0">
                  <a:pos x="24" y="43"/>
                </a:cxn>
                <a:cxn ang="0">
                  <a:pos x="64" y="12"/>
                </a:cxn>
                <a:cxn ang="0">
                  <a:pos x="114" y="0"/>
                </a:cxn>
              </a:cxnLst>
              <a:rect l="0" t="0" r="r" b="b"/>
              <a:pathLst>
                <a:path w="230" h="272">
                  <a:moveTo>
                    <a:pt x="114" y="0"/>
                  </a:moveTo>
                  <a:lnTo>
                    <a:pt x="141" y="3"/>
                  </a:lnTo>
                  <a:lnTo>
                    <a:pt x="165" y="12"/>
                  </a:lnTo>
                  <a:lnTo>
                    <a:pt x="186" y="25"/>
                  </a:lnTo>
                  <a:lnTo>
                    <a:pt x="204" y="43"/>
                  </a:lnTo>
                  <a:lnTo>
                    <a:pt x="218" y="65"/>
                  </a:lnTo>
                  <a:lnTo>
                    <a:pt x="226" y="89"/>
                  </a:lnTo>
                  <a:lnTo>
                    <a:pt x="230" y="115"/>
                  </a:lnTo>
                  <a:lnTo>
                    <a:pt x="230" y="118"/>
                  </a:lnTo>
                  <a:lnTo>
                    <a:pt x="229" y="128"/>
                  </a:lnTo>
                  <a:lnTo>
                    <a:pt x="225" y="142"/>
                  </a:lnTo>
                  <a:lnTo>
                    <a:pt x="220" y="160"/>
                  </a:lnTo>
                  <a:lnTo>
                    <a:pt x="213" y="180"/>
                  </a:lnTo>
                  <a:lnTo>
                    <a:pt x="201" y="203"/>
                  </a:lnTo>
                  <a:lnTo>
                    <a:pt x="184" y="227"/>
                  </a:lnTo>
                  <a:lnTo>
                    <a:pt x="179" y="237"/>
                  </a:lnTo>
                  <a:lnTo>
                    <a:pt x="177" y="249"/>
                  </a:lnTo>
                  <a:lnTo>
                    <a:pt x="176" y="262"/>
                  </a:lnTo>
                  <a:lnTo>
                    <a:pt x="176" y="272"/>
                  </a:lnTo>
                  <a:lnTo>
                    <a:pt x="166" y="272"/>
                  </a:lnTo>
                  <a:lnTo>
                    <a:pt x="166" y="256"/>
                  </a:lnTo>
                  <a:lnTo>
                    <a:pt x="168" y="244"/>
                  </a:lnTo>
                  <a:lnTo>
                    <a:pt x="171" y="232"/>
                  </a:lnTo>
                  <a:lnTo>
                    <a:pt x="177" y="220"/>
                  </a:lnTo>
                  <a:lnTo>
                    <a:pt x="192" y="198"/>
                  </a:lnTo>
                  <a:lnTo>
                    <a:pt x="204" y="176"/>
                  </a:lnTo>
                  <a:lnTo>
                    <a:pt x="211" y="156"/>
                  </a:lnTo>
                  <a:lnTo>
                    <a:pt x="218" y="128"/>
                  </a:lnTo>
                  <a:lnTo>
                    <a:pt x="219" y="118"/>
                  </a:lnTo>
                  <a:lnTo>
                    <a:pt x="219" y="115"/>
                  </a:lnTo>
                  <a:lnTo>
                    <a:pt x="216" y="91"/>
                  </a:lnTo>
                  <a:lnTo>
                    <a:pt x="209" y="69"/>
                  </a:lnTo>
                  <a:lnTo>
                    <a:pt x="197" y="49"/>
                  </a:lnTo>
                  <a:lnTo>
                    <a:pt x="180" y="34"/>
                  </a:lnTo>
                  <a:lnTo>
                    <a:pt x="160" y="20"/>
                  </a:lnTo>
                  <a:lnTo>
                    <a:pt x="139" y="13"/>
                  </a:lnTo>
                  <a:lnTo>
                    <a:pt x="114" y="10"/>
                  </a:lnTo>
                  <a:lnTo>
                    <a:pt x="90" y="13"/>
                  </a:lnTo>
                  <a:lnTo>
                    <a:pt x="68" y="20"/>
                  </a:lnTo>
                  <a:lnTo>
                    <a:pt x="48" y="34"/>
                  </a:lnTo>
                  <a:lnTo>
                    <a:pt x="33" y="49"/>
                  </a:lnTo>
                  <a:lnTo>
                    <a:pt x="19" y="69"/>
                  </a:lnTo>
                  <a:lnTo>
                    <a:pt x="12" y="91"/>
                  </a:lnTo>
                  <a:lnTo>
                    <a:pt x="9" y="115"/>
                  </a:lnTo>
                  <a:lnTo>
                    <a:pt x="9" y="118"/>
                  </a:lnTo>
                  <a:lnTo>
                    <a:pt x="10" y="128"/>
                  </a:lnTo>
                  <a:lnTo>
                    <a:pt x="13" y="140"/>
                  </a:lnTo>
                  <a:lnTo>
                    <a:pt x="18" y="156"/>
                  </a:lnTo>
                  <a:lnTo>
                    <a:pt x="25" y="176"/>
                  </a:lnTo>
                  <a:lnTo>
                    <a:pt x="37" y="198"/>
                  </a:lnTo>
                  <a:lnTo>
                    <a:pt x="52" y="220"/>
                  </a:lnTo>
                  <a:lnTo>
                    <a:pt x="58" y="232"/>
                  </a:lnTo>
                  <a:lnTo>
                    <a:pt x="61" y="244"/>
                  </a:lnTo>
                  <a:lnTo>
                    <a:pt x="64" y="256"/>
                  </a:lnTo>
                  <a:lnTo>
                    <a:pt x="64" y="272"/>
                  </a:lnTo>
                  <a:lnTo>
                    <a:pt x="53" y="272"/>
                  </a:lnTo>
                  <a:lnTo>
                    <a:pt x="53" y="262"/>
                  </a:lnTo>
                  <a:lnTo>
                    <a:pt x="52" y="249"/>
                  </a:lnTo>
                  <a:lnTo>
                    <a:pt x="49" y="237"/>
                  </a:lnTo>
                  <a:lnTo>
                    <a:pt x="44" y="227"/>
                  </a:lnTo>
                  <a:lnTo>
                    <a:pt x="27" y="203"/>
                  </a:lnTo>
                  <a:lnTo>
                    <a:pt x="16" y="180"/>
                  </a:lnTo>
                  <a:lnTo>
                    <a:pt x="8" y="160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3" y="89"/>
                  </a:lnTo>
                  <a:lnTo>
                    <a:pt x="11" y="65"/>
                  </a:lnTo>
                  <a:lnTo>
                    <a:pt x="24" y="43"/>
                  </a:lnTo>
                  <a:lnTo>
                    <a:pt x="43" y="25"/>
                  </a:lnTo>
                  <a:lnTo>
                    <a:pt x="64" y="12"/>
                  </a:lnTo>
                  <a:lnTo>
                    <a:pt x="88" y="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511"/>
            <p:cNvSpPr>
              <a:spLocks/>
            </p:cNvSpPr>
            <p:nvPr/>
          </p:nvSpPr>
          <p:spPr bwMode="auto">
            <a:xfrm>
              <a:off x="9210000" y="4011613"/>
              <a:ext cx="127000" cy="173038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0" y="10"/>
                </a:cxn>
                <a:cxn ang="0">
                  <a:pos x="62" y="12"/>
                </a:cxn>
                <a:cxn ang="0">
                  <a:pos x="45" y="19"/>
                </a:cxn>
                <a:cxn ang="0">
                  <a:pos x="31" y="31"/>
                </a:cxn>
                <a:cxn ang="0">
                  <a:pos x="19" y="45"/>
                </a:cxn>
                <a:cxn ang="0">
                  <a:pos x="12" y="63"/>
                </a:cxn>
                <a:cxn ang="0">
                  <a:pos x="9" y="81"/>
                </a:cxn>
                <a:cxn ang="0">
                  <a:pos x="10" y="85"/>
                </a:cxn>
                <a:cxn ang="0">
                  <a:pos x="11" y="94"/>
                </a:cxn>
                <a:cxn ang="0">
                  <a:pos x="14" y="106"/>
                </a:cxn>
                <a:cxn ang="0">
                  <a:pos x="5" y="109"/>
                </a:cxn>
                <a:cxn ang="0">
                  <a:pos x="1" y="96"/>
                </a:cxn>
                <a:cxn ang="0">
                  <a:pos x="0" y="86"/>
                </a:cxn>
                <a:cxn ang="0">
                  <a:pos x="0" y="81"/>
                </a:cxn>
                <a:cxn ang="0">
                  <a:pos x="3" y="60"/>
                </a:cxn>
                <a:cxn ang="0">
                  <a:pos x="11" y="40"/>
                </a:cxn>
                <a:cxn ang="0">
                  <a:pos x="23" y="23"/>
                </a:cxn>
                <a:cxn ang="0">
                  <a:pos x="40" y="11"/>
                </a:cxn>
                <a:cxn ang="0">
                  <a:pos x="58" y="3"/>
                </a:cxn>
                <a:cxn ang="0">
                  <a:pos x="80" y="0"/>
                </a:cxn>
              </a:cxnLst>
              <a:rect l="0" t="0" r="r" b="b"/>
              <a:pathLst>
                <a:path w="80" h="109">
                  <a:moveTo>
                    <a:pt x="80" y="0"/>
                  </a:moveTo>
                  <a:lnTo>
                    <a:pt x="80" y="10"/>
                  </a:lnTo>
                  <a:lnTo>
                    <a:pt x="62" y="12"/>
                  </a:lnTo>
                  <a:lnTo>
                    <a:pt x="45" y="19"/>
                  </a:lnTo>
                  <a:lnTo>
                    <a:pt x="31" y="31"/>
                  </a:lnTo>
                  <a:lnTo>
                    <a:pt x="19" y="45"/>
                  </a:lnTo>
                  <a:lnTo>
                    <a:pt x="12" y="63"/>
                  </a:lnTo>
                  <a:lnTo>
                    <a:pt x="9" y="81"/>
                  </a:lnTo>
                  <a:lnTo>
                    <a:pt x="10" y="85"/>
                  </a:lnTo>
                  <a:lnTo>
                    <a:pt x="11" y="94"/>
                  </a:lnTo>
                  <a:lnTo>
                    <a:pt x="14" y="106"/>
                  </a:lnTo>
                  <a:lnTo>
                    <a:pt x="5" y="109"/>
                  </a:lnTo>
                  <a:lnTo>
                    <a:pt x="1" y="96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3" y="23"/>
                  </a:lnTo>
                  <a:lnTo>
                    <a:pt x="40" y="11"/>
                  </a:lnTo>
                  <a:lnTo>
                    <a:pt x="58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512"/>
            <p:cNvSpPr>
              <a:spLocks/>
            </p:cNvSpPr>
            <p:nvPr/>
          </p:nvSpPr>
          <p:spPr bwMode="auto">
            <a:xfrm>
              <a:off x="9252863" y="4184651"/>
              <a:ext cx="47625" cy="2047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0" y="128"/>
                </a:cxn>
                <a:cxn ang="0">
                  <a:pos x="21" y="129"/>
                </a:cxn>
                <a:cxn ang="0">
                  <a:pos x="0" y="2"/>
                </a:cxn>
                <a:cxn ang="0">
                  <a:pos x="10" y="0"/>
                </a:cxn>
              </a:cxnLst>
              <a:rect l="0" t="0" r="r" b="b"/>
              <a:pathLst>
                <a:path w="30" h="129">
                  <a:moveTo>
                    <a:pt x="10" y="0"/>
                  </a:moveTo>
                  <a:lnTo>
                    <a:pt x="30" y="128"/>
                  </a:lnTo>
                  <a:lnTo>
                    <a:pt x="21" y="129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513"/>
            <p:cNvSpPr>
              <a:spLocks/>
            </p:cNvSpPr>
            <p:nvPr/>
          </p:nvSpPr>
          <p:spPr bwMode="auto">
            <a:xfrm>
              <a:off x="9373513" y="4184651"/>
              <a:ext cx="49213" cy="2047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1" y="2"/>
                </a:cxn>
                <a:cxn ang="0">
                  <a:pos x="10" y="129"/>
                </a:cxn>
                <a:cxn ang="0">
                  <a:pos x="0" y="128"/>
                </a:cxn>
                <a:cxn ang="0">
                  <a:pos x="21" y="0"/>
                </a:cxn>
              </a:cxnLst>
              <a:rect l="0" t="0" r="r" b="b"/>
              <a:pathLst>
                <a:path w="31" h="129">
                  <a:moveTo>
                    <a:pt x="21" y="0"/>
                  </a:moveTo>
                  <a:lnTo>
                    <a:pt x="31" y="2"/>
                  </a:lnTo>
                  <a:lnTo>
                    <a:pt x="10" y="129"/>
                  </a:lnTo>
                  <a:lnTo>
                    <a:pt x="0" y="128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14"/>
            <p:cNvSpPr>
              <a:spLocks/>
            </p:cNvSpPr>
            <p:nvPr/>
          </p:nvSpPr>
          <p:spPr bwMode="auto">
            <a:xfrm>
              <a:off x="9259213" y="4186238"/>
              <a:ext cx="160338" cy="317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7"/>
                </a:cxn>
                <a:cxn ang="0">
                  <a:pos x="41" y="0"/>
                </a:cxn>
                <a:cxn ang="0">
                  <a:pos x="50" y="7"/>
                </a:cxn>
                <a:cxn ang="0">
                  <a:pos x="59" y="0"/>
                </a:cxn>
                <a:cxn ang="0">
                  <a:pos x="70" y="7"/>
                </a:cxn>
                <a:cxn ang="0">
                  <a:pos x="79" y="0"/>
                </a:cxn>
                <a:cxn ang="0">
                  <a:pos x="88" y="7"/>
                </a:cxn>
                <a:cxn ang="0">
                  <a:pos x="95" y="2"/>
                </a:cxn>
                <a:cxn ang="0">
                  <a:pos x="101" y="10"/>
                </a:cxn>
                <a:cxn ang="0">
                  <a:pos x="88" y="20"/>
                </a:cxn>
                <a:cxn ang="0">
                  <a:pos x="79" y="12"/>
                </a:cxn>
                <a:cxn ang="0">
                  <a:pos x="70" y="20"/>
                </a:cxn>
                <a:cxn ang="0">
                  <a:pos x="59" y="12"/>
                </a:cxn>
                <a:cxn ang="0">
                  <a:pos x="50" y="20"/>
                </a:cxn>
                <a:cxn ang="0">
                  <a:pos x="41" y="12"/>
                </a:cxn>
                <a:cxn ang="0">
                  <a:pos x="32" y="20"/>
                </a:cxn>
                <a:cxn ang="0">
                  <a:pos x="21" y="12"/>
                </a:cxn>
                <a:cxn ang="0">
                  <a:pos x="12" y="20"/>
                </a:cxn>
                <a:cxn ang="0">
                  <a:pos x="0" y="10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21" y="0"/>
                </a:cxn>
              </a:cxnLst>
              <a:rect l="0" t="0" r="r" b="b"/>
              <a:pathLst>
                <a:path w="101" h="20">
                  <a:moveTo>
                    <a:pt x="21" y="0"/>
                  </a:moveTo>
                  <a:lnTo>
                    <a:pt x="32" y="7"/>
                  </a:lnTo>
                  <a:lnTo>
                    <a:pt x="41" y="0"/>
                  </a:lnTo>
                  <a:lnTo>
                    <a:pt x="50" y="7"/>
                  </a:lnTo>
                  <a:lnTo>
                    <a:pt x="59" y="0"/>
                  </a:lnTo>
                  <a:lnTo>
                    <a:pt x="70" y="7"/>
                  </a:lnTo>
                  <a:lnTo>
                    <a:pt x="79" y="0"/>
                  </a:lnTo>
                  <a:lnTo>
                    <a:pt x="88" y="7"/>
                  </a:lnTo>
                  <a:lnTo>
                    <a:pt x="95" y="2"/>
                  </a:lnTo>
                  <a:lnTo>
                    <a:pt x="101" y="10"/>
                  </a:lnTo>
                  <a:lnTo>
                    <a:pt x="88" y="20"/>
                  </a:lnTo>
                  <a:lnTo>
                    <a:pt x="79" y="12"/>
                  </a:lnTo>
                  <a:lnTo>
                    <a:pt x="70" y="20"/>
                  </a:lnTo>
                  <a:lnTo>
                    <a:pt x="59" y="12"/>
                  </a:lnTo>
                  <a:lnTo>
                    <a:pt x="50" y="20"/>
                  </a:lnTo>
                  <a:lnTo>
                    <a:pt x="41" y="12"/>
                  </a:lnTo>
                  <a:lnTo>
                    <a:pt x="32" y="20"/>
                  </a:lnTo>
                  <a:lnTo>
                    <a:pt x="21" y="12"/>
                  </a:lnTo>
                  <a:lnTo>
                    <a:pt x="12" y="20"/>
                  </a:lnTo>
                  <a:lnTo>
                    <a:pt x="0" y="10"/>
                  </a:lnTo>
                  <a:lnTo>
                    <a:pt x="6" y="2"/>
                  </a:lnTo>
                  <a:lnTo>
                    <a:pt x="12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15"/>
            <p:cNvSpPr>
              <a:spLocks noEditPoints="1"/>
            </p:cNvSpPr>
            <p:nvPr/>
          </p:nvSpPr>
          <p:spPr bwMode="auto">
            <a:xfrm>
              <a:off x="9229050" y="4376738"/>
              <a:ext cx="217488" cy="123825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10" y="14"/>
                </a:cxn>
                <a:cxn ang="0">
                  <a:pos x="11" y="17"/>
                </a:cxn>
                <a:cxn ang="0">
                  <a:pos x="13" y="18"/>
                </a:cxn>
                <a:cxn ang="0">
                  <a:pos x="12" y="29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13" y="46"/>
                </a:cxn>
                <a:cxn ang="0">
                  <a:pos x="10" y="48"/>
                </a:cxn>
                <a:cxn ang="0">
                  <a:pos x="11" y="52"/>
                </a:cxn>
                <a:cxn ang="0">
                  <a:pos x="14" y="54"/>
                </a:cxn>
                <a:cxn ang="0">
                  <a:pos x="20" y="61"/>
                </a:cxn>
                <a:cxn ang="0">
                  <a:pos x="22" y="66"/>
                </a:cxn>
                <a:cxn ang="0">
                  <a:pos x="27" y="68"/>
                </a:cxn>
                <a:cxn ang="0">
                  <a:pos x="113" y="67"/>
                </a:cxn>
                <a:cxn ang="0">
                  <a:pos x="117" y="64"/>
                </a:cxn>
                <a:cxn ang="0">
                  <a:pos x="118" y="59"/>
                </a:cxn>
                <a:cxn ang="0">
                  <a:pos x="125" y="53"/>
                </a:cxn>
                <a:cxn ang="0">
                  <a:pos x="127" y="50"/>
                </a:cxn>
                <a:cxn ang="0">
                  <a:pos x="126" y="47"/>
                </a:cxn>
                <a:cxn ang="0">
                  <a:pos x="124" y="36"/>
                </a:cxn>
                <a:cxn ang="0">
                  <a:pos x="127" y="34"/>
                </a:cxn>
                <a:cxn ang="0">
                  <a:pos x="126" y="30"/>
                </a:cxn>
                <a:cxn ang="0">
                  <a:pos x="124" y="29"/>
                </a:cxn>
                <a:cxn ang="0">
                  <a:pos x="125" y="18"/>
                </a:cxn>
                <a:cxn ang="0">
                  <a:pos x="127" y="15"/>
                </a:cxn>
                <a:cxn ang="0">
                  <a:pos x="126" y="12"/>
                </a:cxn>
                <a:cxn ang="0">
                  <a:pos x="123" y="10"/>
                </a:cxn>
                <a:cxn ang="0">
                  <a:pos x="13" y="0"/>
                </a:cxn>
                <a:cxn ang="0">
                  <a:pos x="128" y="1"/>
                </a:cxn>
                <a:cxn ang="0">
                  <a:pos x="134" y="6"/>
                </a:cxn>
                <a:cxn ang="0">
                  <a:pos x="137" y="14"/>
                </a:cxn>
                <a:cxn ang="0">
                  <a:pos x="136" y="19"/>
                </a:cxn>
                <a:cxn ang="0">
                  <a:pos x="136" y="25"/>
                </a:cxn>
                <a:cxn ang="0">
                  <a:pos x="137" y="36"/>
                </a:cxn>
                <a:cxn ang="0">
                  <a:pos x="134" y="41"/>
                </a:cxn>
                <a:cxn ang="0">
                  <a:pos x="137" y="50"/>
                </a:cxn>
                <a:cxn ang="0">
                  <a:pos x="134" y="58"/>
                </a:cxn>
                <a:cxn ang="0">
                  <a:pos x="128" y="64"/>
                </a:cxn>
                <a:cxn ang="0">
                  <a:pos x="119" y="76"/>
                </a:cxn>
                <a:cxn ang="0">
                  <a:pos x="27" y="78"/>
                </a:cxn>
                <a:cxn ang="0">
                  <a:pos x="12" y="71"/>
                </a:cxn>
                <a:cxn ang="0">
                  <a:pos x="5" y="62"/>
                </a:cxn>
                <a:cxn ang="0">
                  <a:pos x="1" y="54"/>
                </a:cxn>
                <a:cxn ang="0">
                  <a:pos x="1" y="46"/>
                </a:cxn>
                <a:cxn ang="0">
                  <a:pos x="1" y="39"/>
                </a:cxn>
                <a:cxn ang="0">
                  <a:pos x="0" y="29"/>
                </a:cxn>
                <a:cxn ang="0">
                  <a:pos x="3" y="23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3"/>
                </a:cxn>
                <a:cxn ang="0">
                  <a:pos x="13" y="0"/>
                </a:cxn>
              </a:cxnLst>
              <a:rect l="0" t="0" r="r" b="b"/>
              <a:pathLst>
                <a:path w="137" h="78">
                  <a:moveTo>
                    <a:pt x="14" y="10"/>
                  </a:moveTo>
                  <a:lnTo>
                    <a:pt x="12" y="11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3" y="46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4"/>
                  </a:lnTo>
                  <a:lnTo>
                    <a:pt x="20" y="59"/>
                  </a:lnTo>
                  <a:lnTo>
                    <a:pt x="20" y="61"/>
                  </a:lnTo>
                  <a:lnTo>
                    <a:pt x="21" y="64"/>
                  </a:lnTo>
                  <a:lnTo>
                    <a:pt x="22" y="66"/>
                  </a:lnTo>
                  <a:lnTo>
                    <a:pt x="24" y="67"/>
                  </a:lnTo>
                  <a:lnTo>
                    <a:pt x="27" y="68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6" y="66"/>
                  </a:lnTo>
                  <a:lnTo>
                    <a:pt x="117" y="64"/>
                  </a:lnTo>
                  <a:lnTo>
                    <a:pt x="118" y="61"/>
                  </a:lnTo>
                  <a:lnTo>
                    <a:pt x="118" y="59"/>
                  </a:lnTo>
                  <a:lnTo>
                    <a:pt x="123" y="54"/>
                  </a:lnTo>
                  <a:lnTo>
                    <a:pt x="125" y="53"/>
                  </a:lnTo>
                  <a:lnTo>
                    <a:pt x="126" y="52"/>
                  </a:lnTo>
                  <a:lnTo>
                    <a:pt x="127" y="50"/>
                  </a:lnTo>
                  <a:lnTo>
                    <a:pt x="127" y="48"/>
                  </a:lnTo>
                  <a:lnTo>
                    <a:pt x="126" y="47"/>
                  </a:lnTo>
                  <a:lnTo>
                    <a:pt x="124" y="46"/>
                  </a:lnTo>
                  <a:lnTo>
                    <a:pt x="124" y="36"/>
                  </a:lnTo>
                  <a:lnTo>
                    <a:pt x="125" y="36"/>
                  </a:lnTo>
                  <a:lnTo>
                    <a:pt x="127" y="34"/>
                  </a:lnTo>
                  <a:lnTo>
                    <a:pt x="127" y="32"/>
                  </a:lnTo>
                  <a:lnTo>
                    <a:pt x="126" y="30"/>
                  </a:lnTo>
                  <a:lnTo>
                    <a:pt x="125" y="29"/>
                  </a:lnTo>
                  <a:lnTo>
                    <a:pt x="124" y="29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7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6" y="12"/>
                  </a:lnTo>
                  <a:lnTo>
                    <a:pt x="125" y="11"/>
                  </a:lnTo>
                  <a:lnTo>
                    <a:pt x="123" y="10"/>
                  </a:lnTo>
                  <a:lnTo>
                    <a:pt x="14" y="10"/>
                  </a:lnTo>
                  <a:close/>
                  <a:moveTo>
                    <a:pt x="13" y="0"/>
                  </a:moveTo>
                  <a:lnTo>
                    <a:pt x="123" y="0"/>
                  </a:lnTo>
                  <a:lnTo>
                    <a:pt x="128" y="1"/>
                  </a:lnTo>
                  <a:lnTo>
                    <a:pt x="131" y="3"/>
                  </a:lnTo>
                  <a:lnTo>
                    <a:pt x="134" y="6"/>
                  </a:lnTo>
                  <a:lnTo>
                    <a:pt x="136" y="10"/>
                  </a:lnTo>
                  <a:lnTo>
                    <a:pt x="137" y="14"/>
                  </a:lnTo>
                  <a:lnTo>
                    <a:pt x="137" y="16"/>
                  </a:lnTo>
                  <a:lnTo>
                    <a:pt x="136" y="19"/>
                  </a:lnTo>
                  <a:lnTo>
                    <a:pt x="134" y="23"/>
                  </a:lnTo>
                  <a:lnTo>
                    <a:pt x="136" y="25"/>
                  </a:lnTo>
                  <a:lnTo>
                    <a:pt x="137" y="29"/>
                  </a:lnTo>
                  <a:lnTo>
                    <a:pt x="137" y="36"/>
                  </a:lnTo>
                  <a:lnTo>
                    <a:pt x="136" y="39"/>
                  </a:lnTo>
                  <a:lnTo>
                    <a:pt x="134" y="41"/>
                  </a:lnTo>
                  <a:lnTo>
                    <a:pt x="136" y="46"/>
                  </a:lnTo>
                  <a:lnTo>
                    <a:pt x="137" y="50"/>
                  </a:lnTo>
                  <a:lnTo>
                    <a:pt x="136" y="54"/>
                  </a:lnTo>
                  <a:lnTo>
                    <a:pt x="134" y="58"/>
                  </a:lnTo>
                  <a:lnTo>
                    <a:pt x="132" y="62"/>
                  </a:lnTo>
                  <a:lnTo>
                    <a:pt x="128" y="64"/>
                  </a:lnTo>
                  <a:lnTo>
                    <a:pt x="124" y="71"/>
                  </a:lnTo>
                  <a:lnTo>
                    <a:pt x="119" y="76"/>
                  </a:lnTo>
                  <a:lnTo>
                    <a:pt x="110" y="78"/>
                  </a:lnTo>
                  <a:lnTo>
                    <a:pt x="27" y="78"/>
                  </a:lnTo>
                  <a:lnTo>
                    <a:pt x="19" y="76"/>
                  </a:lnTo>
                  <a:lnTo>
                    <a:pt x="12" y="71"/>
                  </a:lnTo>
                  <a:lnTo>
                    <a:pt x="9" y="64"/>
                  </a:lnTo>
                  <a:lnTo>
                    <a:pt x="5" y="62"/>
                  </a:lnTo>
                  <a:lnTo>
                    <a:pt x="3" y="58"/>
                  </a:lnTo>
                  <a:lnTo>
                    <a:pt x="1" y="54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516"/>
            <p:cNvSpPr>
              <a:spLocks noChangeArrowheads="1"/>
            </p:cNvSpPr>
            <p:nvPr/>
          </p:nvSpPr>
          <p:spPr bwMode="auto">
            <a:xfrm>
              <a:off x="9244925" y="4405313"/>
              <a:ext cx="14763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517"/>
            <p:cNvSpPr>
              <a:spLocks noChangeArrowheads="1"/>
            </p:cNvSpPr>
            <p:nvPr/>
          </p:nvSpPr>
          <p:spPr bwMode="auto">
            <a:xfrm>
              <a:off x="9243338" y="4433888"/>
              <a:ext cx="147638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0296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08175" y="5143476"/>
            <a:ext cx="4477290" cy="1436990"/>
          </a:xfrm>
          <a:prstGeom prst="rect">
            <a:avLst/>
          </a:prstGeom>
          <a:pattFill prst="wdUpDiag">
            <a:fgClr>
              <a:srgbClr val="303030"/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системы, применяемые на этапе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экспертизы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8" y="1754108"/>
            <a:ext cx="3324566" cy="29821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6868" y="1224699"/>
            <a:ext cx="3324566" cy="522515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ГИС «СТРОЙКОМПЛЕКС РТ»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7792" y="1224699"/>
            <a:ext cx="3478558" cy="522514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АС «ГОСЭКСПЕРТИЗА»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17792" y="4392006"/>
            <a:ext cx="347855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Движение документов служебной корреспонденции по ПСД и не по ПСД 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ПСД 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Нанесение резолюций и поручений на входящие и внутренние документы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комплектности ПСД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Договорные документы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хода рассмотрения ПСД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Согласование документов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Выдача замечаний в личный кабинет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Формирование, регистрация и выдача экспертного заключения в личный кабинет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150" y="5380108"/>
            <a:ext cx="4196502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solidFill>
                  <a:schemeClr val="bg1"/>
                </a:solidFill>
              </a:rPr>
              <a:t>с 1 января 2017 г. проектная документация представляется </a:t>
            </a:r>
            <a:r>
              <a:rPr lang="ru-RU" sz="1200" dirty="0" smtClean="0">
                <a:solidFill>
                  <a:schemeClr val="bg1"/>
                </a:solidFill>
              </a:rPr>
              <a:t>на проведение государственной экспертизы в электронной форме по Постановлению Правительства РФ от </a:t>
            </a:r>
            <a:r>
              <a:rPr lang="ru-RU" sz="1200" dirty="0">
                <a:solidFill>
                  <a:schemeClr val="bg1"/>
                </a:solidFill>
              </a:rPr>
              <a:t>5 марта 2007 г. N </a:t>
            </a:r>
            <a:r>
              <a:rPr lang="ru-RU" sz="1200" dirty="0" smtClean="0">
                <a:solidFill>
                  <a:schemeClr val="bg1"/>
                </a:solidFill>
              </a:rPr>
              <a:t>145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4630" y="2199473"/>
            <a:ext cx="3229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всей </a:t>
            </a: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документации (включая заявление) и отправка ее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рассмотрение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хода экспертных работ и договорных отношений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результата экспертизы – экспертного заключения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Вопрос-ответ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консультаций по рассматриваемым проектам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19396" y="1805685"/>
            <a:ext cx="219483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ЛИЧНЫЙ КАБИНЕТ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5803" y="3522252"/>
            <a:ext cx="1661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</a:t>
            </a:r>
          </a:p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замечания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813256" y="2633562"/>
            <a:ext cx="138545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58614" y="3419517"/>
            <a:ext cx="129473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85803" y="2207080"/>
            <a:ext cx="166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ПСД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Группа 6956"/>
          <p:cNvGrpSpPr/>
          <p:nvPr/>
        </p:nvGrpSpPr>
        <p:grpSpPr>
          <a:xfrm>
            <a:off x="4245715" y="2747212"/>
            <a:ext cx="541337" cy="536575"/>
            <a:chOff x="8262263" y="4900613"/>
            <a:chExt cx="541337" cy="536575"/>
          </a:xfrm>
          <a:solidFill>
            <a:schemeClr val="accent1">
              <a:lumMod val="75000"/>
            </a:schemeClr>
          </a:solidFill>
        </p:grpSpPr>
        <p:sp>
          <p:nvSpPr>
            <p:cNvPr id="16" name="Freeform 2837"/>
            <p:cNvSpPr>
              <a:spLocks/>
            </p:cNvSpPr>
            <p:nvPr/>
          </p:nvSpPr>
          <p:spPr bwMode="auto">
            <a:xfrm>
              <a:off x="8262263" y="4900613"/>
              <a:ext cx="320675" cy="431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70"/>
                </a:cxn>
                <a:cxn ang="0">
                  <a:pos x="191" y="70"/>
                </a:cxn>
                <a:cxn ang="0">
                  <a:pos x="191" y="9"/>
                </a:cxn>
                <a:cxn ang="0">
                  <a:pos x="10" y="9"/>
                </a:cxn>
                <a:cxn ang="0">
                  <a:pos x="10" y="262"/>
                </a:cxn>
                <a:cxn ang="0">
                  <a:pos x="146" y="262"/>
                </a:cxn>
                <a:cxn ang="0">
                  <a:pos x="146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0" y="0"/>
                  </a:moveTo>
                  <a:lnTo>
                    <a:pt x="202" y="0"/>
                  </a:lnTo>
                  <a:lnTo>
                    <a:pt x="202" y="70"/>
                  </a:lnTo>
                  <a:lnTo>
                    <a:pt x="191" y="70"/>
                  </a:lnTo>
                  <a:lnTo>
                    <a:pt x="191" y="9"/>
                  </a:lnTo>
                  <a:lnTo>
                    <a:pt x="10" y="9"/>
                  </a:lnTo>
                  <a:lnTo>
                    <a:pt x="10" y="262"/>
                  </a:lnTo>
                  <a:lnTo>
                    <a:pt x="146" y="262"/>
                  </a:lnTo>
                  <a:lnTo>
                    <a:pt x="146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7" name="Freeform 2838"/>
            <p:cNvSpPr>
              <a:spLocks noEditPoints="1"/>
            </p:cNvSpPr>
            <p:nvPr/>
          </p:nvSpPr>
          <p:spPr bwMode="auto">
            <a:xfrm>
              <a:off x="8482925" y="5005388"/>
              <a:ext cx="320675" cy="43180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0" y="262"/>
                </a:cxn>
                <a:cxn ang="0">
                  <a:pos x="144" y="262"/>
                </a:cxn>
                <a:cxn ang="0">
                  <a:pos x="192" y="214"/>
                </a:cxn>
                <a:cxn ang="0">
                  <a:pos x="192" y="9"/>
                </a:cxn>
                <a:cxn ang="0">
                  <a:pos x="10" y="9"/>
                </a:cxn>
                <a:cxn ang="0">
                  <a:pos x="0" y="0"/>
                </a:cxn>
                <a:cxn ang="0">
                  <a:pos x="202" y="0"/>
                </a:cxn>
                <a:cxn ang="0">
                  <a:pos x="202" y="218"/>
                </a:cxn>
                <a:cxn ang="0">
                  <a:pos x="148" y="272"/>
                </a:cxn>
                <a:cxn ang="0">
                  <a:pos x="0" y="272"/>
                </a:cxn>
                <a:cxn ang="0">
                  <a:pos x="0" y="0"/>
                </a:cxn>
              </a:cxnLst>
              <a:rect l="0" t="0" r="r" b="b"/>
              <a:pathLst>
                <a:path w="202" h="272">
                  <a:moveTo>
                    <a:pt x="10" y="9"/>
                  </a:moveTo>
                  <a:lnTo>
                    <a:pt x="10" y="262"/>
                  </a:lnTo>
                  <a:lnTo>
                    <a:pt x="144" y="262"/>
                  </a:lnTo>
                  <a:lnTo>
                    <a:pt x="192" y="214"/>
                  </a:lnTo>
                  <a:lnTo>
                    <a:pt x="192" y="9"/>
                  </a:lnTo>
                  <a:lnTo>
                    <a:pt x="10" y="9"/>
                  </a:lnTo>
                  <a:close/>
                  <a:moveTo>
                    <a:pt x="0" y="0"/>
                  </a:moveTo>
                  <a:lnTo>
                    <a:pt x="202" y="0"/>
                  </a:lnTo>
                  <a:lnTo>
                    <a:pt x="202" y="218"/>
                  </a:lnTo>
                  <a:lnTo>
                    <a:pt x="148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8" name="Freeform 2839"/>
            <p:cNvSpPr>
              <a:spLocks noEditPoints="1"/>
            </p:cNvSpPr>
            <p:nvPr/>
          </p:nvSpPr>
          <p:spPr bwMode="auto">
            <a:xfrm>
              <a:off x="8706763" y="5340351"/>
              <a:ext cx="95250" cy="9525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43"/>
                </a:cxn>
                <a:cxn ang="0">
                  <a:pos x="43" y="10"/>
                </a:cxn>
                <a:cxn ang="0">
                  <a:pos x="10" y="10"/>
                </a:cxn>
                <a:cxn ang="0">
                  <a:pos x="5" y="0"/>
                </a:cxn>
                <a:cxn ang="0">
                  <a:pos x="56" y="0"/>
                </a:cxn>
                <a:cxn ang="0">
                  <a:pos x="60" y="9"/>
                </a:cxn>
                <a:cxn ang="0">
                  <a:pos x="8" y="60"/>
                </a:cxn>
                <a:cxn ang="0">
                  <a:pos x="0" y="56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60" h="60">
                  <a:moveTo>
                    <a:pt x="10" y="10"/>
                  </a:moveTo>
                  <a:lnTo>
                    <a:pt x="10" y="43"/>
                  </a:lnTo>
                  <a:lnTo>
                    <a:pt x="43" y="10"/>
                  </a:lnTo>
                  <a:lnTo>
                    <a:pt x="10" y="10"/>
                  </a:lnTo>
                  <a:close/>
                  <a:moveTo>
                    <a:pt x="5" y="0"/>
                  </a:moveTo>
                  <a:lnTo>
                    <a:pt x="56" y="0"/>
                  </a:lnTo>
                  <a:lnTo>
                    <a:pt x="60" y="9"/>
                  </a:lnTo>
                  <a:lnTo>
                    <a:pt x="8" y="60"/>
                  </a:lnTo>
                  <a:lnTo>
                    <a:pt x="0" y="56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9" name="Rectangle 2840"/>
            <p:cNvSpPr>
              <a:spLocks noChangeArrowheads="1"/>
            </p:cNvSpPr>
            <p:nvPr/>
          </p:nvSpPr>
          <p:spPr bwMode="auto">
            <a:xfrm>
              <a:off x="8525788" y="5076826"/>
              <a:ext cx="952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0" name="Rectangle 2841"/>
            <p:cNvSpPr>
              <a:spLocks noChangeArrowheads="1"/>
            </p:cNvSpPr>
            <p:nvPr/>
          </p:nvSpPr>
          <p:spPr bwMode="auto">
            <a:xfrm>
              <a:off x="8524200" y="5146676"/>
              <a:ext cx="228600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1" name="Rectangle 2842"/>
            <p:cNvSpPr>
              <a:spLocks noChangeArrowheads="1"/>
            </p:cNvSpPr>
            <p:nvPr/>
          </p:nvSpPr>
          <p:spPr bwMode="auto">
            <a:xfrm>
              <a:off x="8524200" y="5176838"/>
              <a:ext cx="22860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2" name="Rectangle 2843"/>
            <p:cNvSpPr>
              <a:spLocks noChangeArrowheads="1"/>
            </p:cNvSpPr>
            <p:nvPr/>
          </p:nvSpPr>
          <p:spPr bwMode="auto">
            <a:xfrm>
              <a:off x="8524200" y="5208588"/>
              <a:ext cx="22860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3" name="Rectangle 2844"/>
            <p:cNvSpPr>
              <a:spLocks noChangeArrowheads="1"/>
            </p:cNvSpPr>
            <p:nvPr/>
          </p:nvSpPr>
          <p:spPr bwMode="auto">
            <a:xfrm>
              <a:off x="8524200" y="5238751"/>
              <a:ext cx="22860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4" name="Rectangle 2845"/>
            <p:cNvSpPr>
              <a:spLocks noChangeArrowheads="1"/>
            </p:cNvSpPr>
            <p:nvPr/>
          </p:nvSpPr>
          <p:spPr bwMode="auto">
            <a:xfrm>
              <a:off x="8524200" y="5268913"/>
              <a:ext cx="227013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5" name="Rectangle 2846"/>
            <p:cNvSpPr>
              <a:spLocks noChangeArrowheads="1"/>
            </p:cNvSpPr>
            <p:nvPr/>
          </p:nvSpPr>
          <p:spPr bwMode="auto">
            <a:xfrm>
              <a:off x="8524200" y="5299076"/>
              <a:ext cx="227013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6" name="Rectangle 2847"/>
            <p:cNvSpPr>
              <a:spLocks noChangeArrowheads="1"/>
            </p:cNvSpPr>
            <p:nvPr/>
          </p:nvSpPr>
          <p:spPr bwMode="auto">
            <a:xfrm>
              <a:off x="8524200" y="5359401"/>
              <a:ext cx="6508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7" name="Freeform 2848"/>
            <p:cNvSpPr>
              <a:spLocks/>
            </p:cNvSpPr>
            <p:nvPr/>
          </p:nvSpPr>
          <p:spPr bwMode="auto">
            <a:xfrm>
              <a:off x="8325763" y="5205413"/>
              <a:ext cx="93663" cy="6032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9" y="30"/>
                </a:cxn>
                <a:cxn ang="0">
                  <a:pos x="51" y="38"/>
                </a:cxn>
                <a:cxn ang="0">
                  <a:pos x="29" y="15"/>
                </a:cxn>
                <a:cxn ang="0">
                  <a:pos x="7" y="38"/>
                </a:cxn>
                <a:cxn ang="0">
                  <a:pos x="0" y="30"/>
                </a:cxn>
                <a:cxn ang="0">
                  <a:pos x="29" y="0"/>
                </a:cxn>
              </a:cxnLst>
              <a:rect l="0" t="0" r="r" b="b"/>
              <a:pathLst>
                <a:path w="59" h="38">
                  <a:moveTo>
                    <a:pt x="29" y="0"/>
                  </a:moveTo>
                  <a:lnTo>
                    <a:pt x="59" y="30"/>
                  </a:lnTo>
                  <a:lnTo>
                    <a:pt x="51" y="38"/>
                  </a:lnTo>
                  <a:lnTo>
                    <a:pt x="29" y="15"/>
                  </a:lnTo>
                  <a:lnTo>
                    <a:pt x="7" y="38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8" name="Freeform 2849"/>
            <p:cNvSpPr>
              <a:spLocks/>
            </p:cNvSpPr>
            <p:nvPr/>
          </p:nvSpPr>
          <p:spPr bwMode="auto">
            <a:xfrm>
              <a:off x="8363863" y="5230813"/>
              <a:ext cx="95250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63"/>
                </a:cxn>
                <a:cxn ang="0">
                  <a:pos x="13" y="73"/>
                </a:cxn>
                <a:cxn ang="0">
                  <a:pos x="20" y="80"/>
                </a:cxn>
                <a:cxn ang="0">
                  <a:pos x="30" y="83"/>
                </a:cxn>
                <a:cxn ang="0">
                  <a:pos x="60" y="83"/>
                </a:cxn>
                <a:cxn ang="0">
                  <a:pos x="60" y="94"/>
                </a:cxn>
                <a:cxn ang="0">
                  <a:pos x="30" y="94"/>
                </a:cxn>
                <a:cxn ang="0">
                  <a:pos x="18" y="92"/>
                </a:cxn>
                <a:cxn ang="0">
                  <a:pos x="9" y="85"/>
                </a:cxn>
                <a:cxn ang="0">
                  <a:pos x="2" y="74"/>
                </a:cxn>
                <a:cxn ang="0">
                  <a:pos x="0" y="63"/>
                </a:cxn>
                <a:cxn ang="0">
                  <a:pos x="0" y="0"/>
                </a:cxn>
              </a:cxnLst>
              <a:rect l="0" t="0" r="r" b="b"/>
              <a:pathLst>
                <a:path w="60" h="94">
                  <a:moveTo>
                    <a:pt x="0" y="0"/>
                  </a:moveTo>
                  <a:lnTo>
                    <a:pt x="10" y="0"/>
                  </a:lnTo>
                  <a:lnTo>
                    <a:pt x="10" y="63"/>
                  </a:lnTo>
                  <a:lnTo>
                    <a:pt x="13" y="73"/>
                  </a:lnTo>
                  <a:lnTo>
                    <a:pt x="20" y="80"/>
                  </a:lnTo>
                  <a:lnTo>
                    <a:pt x="30" y="83"/>
                  </a:lnTo>
                  <a:lnTo>
                    <a:pt x="60" y="83"/>
                  </a:lnTo>
                  <a:lnTo>
                    <a:pt x="60" y="94"/>
                  </a:lnTo>
                  <a:lnTo>
                    <a:pt x="30" y="94"/>
                  </a:lnTo>
                  <a:lnTo>
                    <a:pt x="18" y="92"/>
                  </a:lnTo>
                  <a:lnTo>
                    <a:pt x="9" y="85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9" name="Freeform 2850"/>
            <p:cNvSpPr>
              <a:spLocks/>
            </p:cNvSpPr>
            <p:nvPr/>
          </p:nvSpPr>
          <p:spPr bwMode="auto">
            <a:xfrm>
              <a:off x="8651200" y="5057776"/>
              <a:ext cx="93663" cy="571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21"/>
                </a:cxn>
                <a:cxn ang="0">
                  <a:pos x="52" y="0"/>
                </a:cxn>
                <a:cxn ang="0">
                  <a:pos x="59" y="7"/>
                </a:cxn>
                <a:cxn ang="0">
                  <a:pos x="29" y="36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59" h="36">
                  <a:moveTo>
                    <a:pt x="7" y="0"/>
                  </a:moveTo>
                  <a:lnTo>
                    <a:pt x="29" y="21"/>
                  </a:lnTo>
                  <a:lnTo>
                    <a:pt x="52" y="0"/>
                  </a:lnTo>
                  <a:lnTo>
                    <a:pt x="59" y="7"/>
                  </a:lnTo>
                  <a:lnTo>
                    <a:pt x="29" y="36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30" name="Freeform 2851"/>
            <p:cNvSpPr>
              <a:spLocks/>
            </p:cNvSpPr>
            <p:nvPr/>
          </p:nvSpPr>
          <p:spPr bwMode="auto">
            <a:xfrm>
              <a:off x="8609925" y="4940301"/>
              <a:ext cx="96838" cy="14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43" y="3"/>
                </a:cxn>
                <a:cxn ang="0">
                  <a:pos x="52" y="10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61" y="94"/>
                </a:cxn>
                <a:cxn ang="0">
                  <a:pos x="51" y="94"/>
                </a:cxn>
                <a:cxn ang="0">
                  <a:pos x="51" y="32"/>
                </a:cxn>
                <a:cxn ang="0">
                  <a:pos x="49" y="24"/>
                </a:cxn>
                <a:cxn ang="0">
                  <a:pos x="45" y="17"/>
                </a:cxn>
                <a:cxn ang="0">
                  <a:pos x="38" y="13"/>
                </a:cxn>
                <a:cxn ang="0">
                  <a:pos x="30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61" h="94">
                  <a:moveTo>
                    <a:pt x="0" y="0"/>
                  </a:moveTo>
                  <a:lnTo>
                    <a:pt x="30" y="0"/>
                  </a:lnTo>
                  <a:lnTo>
                    <a:pt x="43" y="3"/>
                  </a:lnTo>
                  <a:lnTo>
                    <a:pt x="52" y="10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61" y="94"/>
                  </a:lnTo>
                  <a:lnTo>
                    <a:pt x="51" y="94"/>
                  </a:lnTo>
                  <a:lnTo>
                    <a:pt x="51" y="32"/>
                  </a:lnTo>
                  <a:lnTo>
                    <a:pt x="49" y="24"/>
                  </a:lnTo>
                  <a:lnTo>
                    <a:pt x="45" y="17"/>
                  </a:lnTo>
                  <a:lnTo>
                    <a:pt x="38" y="13"/>
                  </a:lnTo>
                  <a:lnTo>
                    <a:pt x="3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417793" y="4392006"/>
            <a:ext cx="3478557" cy="218846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16366" y="1727408"/>
            <a:ext cx="3470459" cy="1968292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17792" y="3868478"/>
            <a:ext cx="3478558" cy="523220"/>
          </a:xfrm>
          <a:prstGeom prst="rect">
            <a:avLst/>
          </a:prstGeom>
          <a:pattFill prst="wdUpDiag">
            <a:fgClr>
              <a:srgbClr val="8A8A8A"/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ЭЛЕКТРОННОГО ДОКУМЕНТООБОРОТА</a:t>
            </a:r>
          </a:p>
        </p:txBody>
      </p:sp>
    </p:spTree>
    <p:extLst>
      <p:ext uri="{BB962C8B-B14F-4D97-AF65-F5344CB8AC3E}">
        <p14:creationId xmlns:p14="http://schemas.microsoft.com/office/powerpoint/2010/main" val="250353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>
            <a:off x="4512075" y="4833083"/>
            <a:ext cx="10148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380237" y="5760417"/>
            <a:ext cx="1160155" cy="17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4380237" y="6132203"/>
            <a:ext cx="1160155" cy="17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47650" y="1884856"/>
            <a:ext cx="767" cy="19628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3546882" y="2500310"/>
            <a:ext cx="767" cy="19628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3546115" y="3113530"/>
            <a:ext cx="767" cy="19628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процесса ЭКСПЕРТИЗЫ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ПСД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2739" y="4326430"/>
            <a:ext cx="1568110" cy="2274751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3824" y="1292036"/>
            <a:ext cx="1907651" cy="679084"/>
          </a:xfrm>
          <a:prstGeom prst="rect">
            <a:avLst/>
          </a:prstGeom>
          <a:solidFill>
            <a:srgbClr val="ABDB77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 в МО на документацию для подготовки ПСД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1336" y="1292035"/>
            <a:ext cx="1578145" cy="809711"/>
          </a:xfrm>
          <a:prstGeom prst="rect">
            <a:avLst/>
          </a:prstGeom>
          <a:solidFill>
            <a:srgbClr val="EED355"/>
          </a:solidFill>
          <a:ln w="12700">
            <a:solidFill>
              <a:srgbClr val="D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 строительства: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ГКУ «ГИСУ РТ»,</a:t>
            </a:r>
            <a:b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газификация,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др. заказчики.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3823" y="2089876"/>
            <a:ext cx="1909187" cy="502418"/>
          </a:xfrm>
          <a:prstGeom prst="rect">
            <a:avLst/>
          </a:prstGeom>
          <a:solidFill>
            <a:srgbClr val="ABDB77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Размещение документации, для подготовки ПСД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6637" y="2175899"/>
            <a:ext cx="1567543" cy="331596"/>
          </a:xfrm>
          <a:prstGeom prst="rect">
            <a:avLst/>
          </a:prstGeom>
          <a:solidFill>
            <a:srgbClr val="EED355"/>
          </a:solidFill>
          <a:ln w="12700">
            <a:solidFill>
              <a:srgbClr val="D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Муниципальное образование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6637" y="2581648"/>
            <a:ext cx="1567543" cy="311499"/>
          </a:xfrm>
          <a:prstGeom prst="rect">
            <a:avLst/>
          </a:prstGeom>
          <a:solidFill>
            <a:srgbClr val="EED355"/>
          </a:solidFill>
          <a:ln w="12700">
            <a:solidFill>
              <a:srgbClr val="D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Отраслевые министерства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3823" y="2692524"/>
            <a:ext cx="1909187" cy="331596"/>
          </a:xfrm>
          <a:prstGeom prst="rect">
            <a:avLst/>
          </a:prstGeom>
          <a:solidFill>
            <a:srgbClr val="ABDB77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Разработка и размещение ПСД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36587" y="2967300"/>
            <a:ext cx="1587642" cy="331596"/>
          </a:xfrm>
          <a:prstGeom prst="rect">
            <a:avLst/>
          </a:prstGeom>
          <a:solidFill>
            <a:srgbClr val="EED355"/>
          </a:solidFill>
          <a:ln w="12700">
            <a:solidFill>
              <a:srgbClr val="D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Проектная организация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6625" y="3353650"/>
            <a:ext cx="1670259" cy="665194"/>
          </a:xfrm>
          <a:prstGeom prst="rect">
            <a:avLst/>
          </a:prstGeom>
          <a:solidFill>
            <a:srgbClr val="ABDB77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Передача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АС ГЭ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551755" y="4030719"/>
            <a:ext cx="0" cy="581803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632290" y="5622868"/>
            <a:ext cx="1886904" cy="885372"/>
          </a:xfrm>
          <a:prstGeom prst="rect">
            <a:avLst/>
          </a:prstGeom>
          <a:solidFill>
            <a:srgbClr val="ABDB77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Передача в ГИС СК РТ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0752" y="2991483"/>
            <a:ext cx="1401186" cy="47177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Объект капитального строительства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0752" y="3529691"/>
            <a:ext cx="1401186" cy="2975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Заявление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0752" y="3892293"/>
            <a:ext cx="1401186" cy="2975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ПСД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6637" y="3373049"/>
            <a:ext cx="1567543" cy="297543"/>
          </a:xfrm>
          <a:prstGeom prst="rect">
            <a:avLst/>
          </a:prstGeom>
          <a:solidFill>
            <a:srgbClr val="EED355"/>
          </a:solidFill>
          <a:ln w="12700">
            <a:solidFill>
              <a:srgbClr val="D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Авто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1737" y="4726654"/>
            <a:ext cx="1205804" cy="22354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Состав документов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1737" y="5067305"/>
            <a:ext cx="1205804" cy="22354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Замечания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21737" y="5407956"/>
            <a:ext cx="1205804" cy="245904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Заключения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1737" y="5770962"/>
            <a:ext cx="1205804" cy="203226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Договор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21737" y="6091290"/>
            <a:ext cx="1205804" cy="432642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Информация об оплате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46637" y="3744744"/>
            <a:ext cx="1567543" cy="331596"/>
          </a:xfrm>
          <a:prstGeom prst="rect">
            <a:avLst/>
          </a:prstGeom>
          <a:solidFill>
            <a:srgbClr val="EED355"/>
          </a:solidFill>
          <a:ln w="12700">
            <a:solidFill>
              <a:srgbClr val="D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Проектная организация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201938" y="3970571"/>
            <a:ext cx="388680" cy="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2400166" y="5853023"/>
            <a:ext cx="233629" cy="4765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424725" y="5133355"/>
            <a:ext cx="360081" cy="0"/>
          </a:xfrm>
          <a:prstGeom prst="straightConnector1">
            <a:avLst/>
          </a:prstGeom>
          <a:ln w="28575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32817" y="2847281"/>
            <a:ext cx="0" cy="2279278"/>
          </a:xfrm>
          <a:prstGeom prst="straightConnector1">
            <a:avLst/>
          </a:prstGeom>
          <a:ln w="28575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32817" y="2847280"/>
            <a:ext cx="208800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66797" y="4329402"/>
            <a:ext cx="14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XML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JSON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501475" y="1646548"/>
            <a:ext cx="626690" cy="149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610007" y="4671893"/>
            <a:ext cx="1909187" cy="331596"/>
          </a:xfrm>
          <a:prstGeom prst="rect">
            <a:avLst/>
          </a:prstGeom>
          <a:solidFill>
            <a:srgbClr val="ABDB7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mtClean="0">
                <a:solidFill>
                  <a:schemeClr val="tx1"/>
                </a:solidFill>
              </a:rPr>
              <a:t>Проведение экспертизы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3559993" y="5022497"/>
            <a:ext cx="3339" cy="563072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86072" y="1193346"/>
            <a:ext cx="6654115" cy="3069255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86072" y="4260829"/>
            <a:ext cx="6654115" cy="2399388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06431" y="1318395"/>
            <a:ext cx="2284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«Стройкомплекс РТ»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10435" y="3653668"/>
            <a:ext cx="1993771" cy="301068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259832" y="5030962"/>
            <a:ext cx="387991" cy="173942"/>
          </a:xfrm>
          <a:prstGeom prst="rect">
            <a:avLst/>
          </a:prstGeom>
          <a:solidFill>
            <a:srgbClr val="EED355"/>
          </a:solidFill>
          <a:ln w="12700">
            <a:solidFill>
              <a:srgbClr val="D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39264" y="5004769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Исполнитель</a:t>
            </a:r>
            <a:endParaRPr lang="ru-RU" sz="1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259831" y="5359721"/>
            <a:ext cx="387991" cy="173942"/>
          </a:xfrm>
          <a:prstGeom prst="rect">
            <a:avLst/>
          </a:prstGeom>
          <a:solidFill>
            <a:srgbClr val="ABDB77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59830" y="5709686"/>
            <a:ext cx="387991" cy="173942"/>
          </a:xfrm>
          <a:prstGeom prst="rect">
            <a:avLst/>
          </a:prstGeom>
          <a:solidFill>
            <a:srgbClr val="ABDB77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39264" y="5308192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Действие 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939264" y="5637061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Событие</a:t>
            </a:r>
            <a:endParaRPr lang="ru-RU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7026110" y="1358100"/>
            <a:ext cx="1585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 – муниципальные образования</a:t>
            </a:r>
          </a:p>
          <a:p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ПСД – проектно-сметная документация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259829" y="4698623"/>
            <a:ext cx="387991" cy="173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39263" y="4608873"/>
            <a:ext cx="1727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Документы</a:t>
            </a:r>
            <a:endParaRPr lang="ru-RU" sz="1200" dirty="0"/>
          </a:p>
        </p:txBody>
      </p:sp>
      <p:cxnSp>
        <p:nvCxnSpPr>
          <p:cNvPr id="84" name="Прямая со стрелкой 83"/>
          <p:cNvCxnSpPr/>
          <p:nvPr/>
        </p:nvCxnSpPr>
        <p:spPr>
          <a:xfrm flipV="1">
            <a:off x="2201938" y="3698165"/>
            <a:ext cx="388680" cy="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2201938" y="3422467"/>
            <a:ext cx="388680" cy="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134242" y="5604685"/>
            <a:ext cx="1567543" cy="297543"/>
          </a:xfrm>
          <a:prstGeom prst="rect">
            <a:avLst/>
          </a:prstGeom>
          <a:solidFill>
            <a:srgbClr val="EED355"/>
          </a:solidFill>
          <a:ln w="12700">
            <a:solidFill>
              <a:srgbClr val="D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Авто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34242" y="5958082"/>
            <a:ext cx="1567543" cy="331596"/>
          </a:xfrm>
          <a:prstGeom prst="rect">
            <a:avLst/>
          </a:prstGeom>
          <a:solidFill>
            <a:srgbClr val="EED355"/>
          </a:solidFill>
          <a:ln w="12700">
            <a:solidFill>
              <a:srgbClr val="D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ГАУ «</a:t>
            </a:r>
            <a:r>
              <a:rPr lang="ru-RU" sz="1100" dirty="0">
                <a:solidFill>
                  <a:schemeClr val="tx1"/>
                </a:solidFill>
              </a:rPr>
              <a:t>УГЭЦ</a:t>
            </a:r>
            <a:r>
              <a:rPr lang="ru-RU" sz="12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124756" y="4664115"/>
            <a:ext cx="1587640" cy="331596"/>
          </a:xfrm>
          <a:prstGeom prst="rect">
            <a:avLst/>
          </a:prstGeom>
          <a:solidFill>
            <a:srgbClr val="EED355"/>
          </a:solidFill>
          <a:ln w="12700">
            <a:solidFill>
              <a:srgbClr val="D6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Эксперт ГАУ «УГЭЦ»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109746" y="6355565"/>
            <a:ext cx="1609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Госэкспертиза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1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Интеграция: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46715" y="2183361"/>
            <a:ext cx="27173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buClr>
                <a:schemeClr val="accent1">
                  <a:lumMod val="75000"/>
                </a:schemeClr>
              </a:buClr>
              <a:buSzPct val="120000"/>
              <a:buAutoNum type="arabicPeriod"/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100" dirty="0"/>
              <a:t>Процесс автоматизирован частично на этапе подготовки документации для  </a:t>
            </a:r>
            <a:r>
              <a:rPr lang="ru-RU" sz="1100" dirty="0" smtClean="0"/>
              <a:t>ПСД</a:t>
            </a:r>
            <a:endParaRPr lang="ru-RU" sz="1100" dirty="0"/>
          </a:p>
          <a:p>
            <a:pPr>
              <a:spcAft>
                <a:spcPts val="600"/>
              </a:spcAft>
            </a:pPr>
            <a:r>
              <a:rPr lang="ru-RU" sz="1100" dirty="0"/>
              <a:t>Передача документов на экспертизу требует  выгрузки</a:t>
            </a:r>
            <a:r>
              <a:rPr lang="en-US" sz="1100" dirty="0"/>
              <a:t> </a:t>
            </a:r>
            <a:r>
              <a:rPr lang="ru-RU" sz="1100" dirty="0"/>
              <a:t>из систем проектных организаций  и ручной загрузки в АС  «</a:t>
            </a:r>
            <a:r>
              <a:rPr lang="ru-RU" sz="1100" dirty="0" err="1"/>
              <a:t>Госэкспертиза</a:t>
            </a:r>
            <a:r>
              <a:rPr lang="ru-RU" sz="1100" dirty="0" smtClean="0"/>
              <a:t>»</a:t>
            </a:r>
            <a:endParaRPr lang="en-US" sz="1100" dirty="0"/>
          </a:p>
          <a:p>
            <a:pPr>
              <a:spcAft>
                <a:spcPts val="600"/>
              </a:spcAft>
            </a:pPr>
            <a:r>
              <a:rPr lang="ru-RU" sz="1100" dirty="0"/>
              <a:t>Замечания о происхождении экспертизы поступают в ГИС «Стройкомплекс РТ» в ручном </a:t>
            </a:r>
            <a:r>
              <a:rPr lang="ru-RU" sz="1100" dirty="0" smtClean="0"/>
              <a:t>режиме</a:t>
            </a:r>
            <a:endParaRPr lang="en-US" sz="1100" dirty="0"/>
          </a:p>
          <a:p>
            <a:pPr>
              <a:spcAft>
                <a:spcPts val="600"/>
              </a:spcAft>
            </a:pPr>
            <a:r>
              <a:rPr lang="ru-RU" sz="1100" dirty="0"/>
              <a:t>Заключение экспертизы размещаются в ГИС «</a:t>
            </a:r>
            <a:r>
              <a:rPr lang="ru-RU" sz="1100" dirty="0" err="1"/>
              <a:t>Стройкомлекс</a:t>
            </a:r>
            <a:r>
              <a:rPr lang="ru-RU" sz="1100" dirty="0"/>
              <a:t> РТ» в ручном </a:t>
            </a:r>
            <a:r>
              <a:rPr lang="ru-RU" sz="1100" dirty="0" smtClean="0"/>
              <a:t>режиме</a:t>
            </a:r>
            <a:endParaRPr lang="en-US" sz="1100" dirty="0"/>
          </a:p>
          <a:p>
            <a:pPr>
              <a:spcAft>
                <a:spcPts val="600"/>
              </a:spcAft>
            </a:pPr>
            <a:r>
              <a:rPr lang="ru-RU" sz="1100" dirty="0"/>
              <a:t>Отсутствие заинтересованности исполнителей в </a:t>
            </a:r>
            <a:r>
              <a:rPr lang="ru-RU" sz="1100" dirty="0" smtClean="0"/>
              <a:t>размещении</a:t>
            </a:r>
            <a:endParaRPr lang="ru-RU" sz="1100" dirty="0"/>
          </a:p>
          <a:p>
            <a:pPr>
              <a:spcAft>
                <a:spcPts val="600"/>
              </a:spcAft>
            </a:pPr>
            <a:r>
              <a:rPr lang="ru-RU" sz="1100" dirty="0"/>
              <a:t>ПСД  в ГИС «Стройкомплекс РТ»  до получения заключения  </a:t>
            </a:r>
            <a:r>
              <a:rPr lang="ru-RU" sz="1100" dirty="0" smtClean="0"/>
              <a:t>экспертизы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14220" y="2183361"/>
            <a:ext cx="27741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</a:pPr>
            <a:r>
              <a:rPr lang="ru-RU" sz="11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ГИС «Стройкомплекс РТ» и АС </a:t>
            </a:r>
            <a:r>
              <a:rPr lang="ru-RU" sz="11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Госэкспертиза</a:t>
            </a:r>
            <a:r>
              <a:rPr lang="ru-RU" sz="11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 работают в едином информационном пространстве:</a:t>
            </a: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Проектно-сметная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документация появляется в ГИС «Стройкомплекс» на этапе согласования между проектной организацией и заказчиком 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строительства</a:t>
            </a:r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Автоматизированном режиме проектно-сметная   документация  передается в АС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Госэкспертиза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Отсутствует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двойной ввод информации в 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систему</a:t>
            </a:r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Заключение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экспертизы, замечания и сопутствующая документация предается в ГИС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Строкомплекс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 из АС «Экспертиза» в 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автоматизированном режиме</a:t>
            </a:r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051854" y="2419567"/>
            <a:ext cx="3040290" cy="2887687"/>
            <a:chOff x="3077039" y="2207898"/>
            <a:chExt cx="3040290" cy="2887687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077039" y="2207898"/>
              <a:ext cx="3040290" cy="2887687"/>
              <a:chOff x="2962955" y="189391"/>
              <a:chExt cx="3040290" cy="2887687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3439229" y="546227"/>
                <a:ext cx="2156108" cy="2156108"/>
              </a:xfrm>
              <a:prstGeom prst="ellipse">
                <a:avLst/>
              </a:prstGeom>
              <a:pattFill prst="wdUpDiag">
                <a:fgClr>
                  <a:srgbClr val="303030"/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260673" y="1246643"/>
                <a:ext cx="2580775" cy="8617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ГИС </a:t>
                </a:r>
                <a:r>
                  <a:rPr lang="ru-RU" sz="1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«СТРОЙКОМПЛЕКС РТ</a:t>
                </a:r>
                <a:r>
                  <a:rPr lang="ru-RU" sz="1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»</a:t>
                </a:r>
                <a:endParaRPr lang="en-US" sz="1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1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АС «ГОСЭКСПЕРТИЗА»</a:t>
                </a: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3082393" y="189391"/>
                <a:ext cx="2869780" cy="286978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2962955" y="1501338"/>
                <a:ext cx="245885" cy="24588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5800034" y="1152993"/>
                <a:ext cx="203211" cy="20321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4888423" y="2909135"/>
                <a:ext cx="167943" cy="1679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903991" y="223760"/>
                <a:ext cx="152675" cy="15267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 rot="2400000">
                <a:off x="3422273" y="544882"/>
                <a:ext cx="190909" cy="122942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 rot="2400000" flipH="1" flipV="1">
                <a:off x="5464195" y="2549837"/>
                <a:ext cx="190909" cy="122942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331424" y="438422"/>
                <a:ext cx="2371719" cy="2371719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4472617" y="3549193"/>
              <a:ext cx="317500" cy="293687"/>
              <a:chOff x="9251951" y="3260726"/>
              <a:chExt cx="317500" cy="293687"/>
            </a:xfrm>
            <a:solidFill>
              <a:schemeClr val="bg1"/>
            </a:solidFill>
          </p:grpSpPr>
          <p:sp>
            <p:nvSpPr>
              <p:cNvPr id="42" name="Freeform 643"/>
              <p:cNvSpPr>
                <a:spLocks noEditPoints="1"/>
              </p:cNvSpPr>
              <p:nvPr/>
            </p:nvSpPr>
            <p:spPr bwMode="auto">
              <a:xfrm>
                <a:off x="9251951" y="3260726"/>
                <a:ext cx="173038" cy="288925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20" y="59"/>
                  </a:cxn>
                  <a:cxn ang="0">
                    <a:pos x="42" y="59"/>
                  </a:cxn>
                  <a:cxn ang="0">
                    <a:pos x="42" y="172"/>
                  </a:cxn>
                  <a:cxn ang="0">
                    <a:pos x="67" y="172"/>
                  </a:cxn>
                  <a:cxn ang="0">
                    <a:pos x="67" y="59"/>
                  </a:cxn>
                  <a:cxn ang="0">
                    <a:pos x="89" y="59"/>
                  </a:cxn>
                  <a:cxn ang="0">
                    <a:pos x="55" y="17"/>
                  </a:cxn>
                  <a:cxn ang="0">
                    <a:pos x="55" y="0"/>
                  </a:cxn>
                  <a:cxn ang="0">
                    <a:pos x="109" y="69"/>
                  </a:cxn>
                  <a:cxn ang="0">
                    <a:pos x="77" y="69"/>
                  </a:cxn>
                  <a:cxn ang="0">
                    <a:pos x="77" y="182"/>
                  </a:cxn>
                  <a:cxn ang="0">
                    <a:pos x="32" y="182"/>
                  </a:cxn>
                  <a:cxn ang="0">
                    <a:pos x="32" y="69"/>
                  </a:cxn>
                  <a:cxn ang="0">
                    <a:pos x="0" y="69"/>
                  </a:cxn>
                  <a:cxn ang="0">
                    <a:pos x="55" y="0"/>
                  </a:cxn>
                </a:cxnLst>
                <a:rect l="0" t="0" r="r" b="b"/>
                <a:pathLst>
                  <a:path w="109" h="182">
                    <a:moveTo>
                      <a:pt x="55" y="17"/>
                    </a:moveTo>
                    <a:lnTo>
                      <a:pt x="20" y="59"/>
                    </a:lnTo>
                    <a:lnTo>
                      <a:pt x="42" y="59"/>
                    </a:lnTo>
                    <a:lnTo>
                      <a:pt x="42" y="172"/>
                    </a:lnTo>
                    <a:lnTo>
                      <a:pt x="67" y="172"/>
                    </a:lnTo>
                    <a:lnTo>
                      <a:pt x="67" y="59"/>
                    </a:lnTo>
                    <a:lnTo>
                      <a:pt x="89" y="59"/>
                    </a:lnTo>
                    <a:lnTo>
                      <a:pt x="55" y="17"/>
                    </a:lnTo>
                    <a:close/>
                    <a:moveTo>
                      <a:pt x="55" y="0"/>
                    </a:moveTo>
                    <a:lnTo>
                      <a:pt x="109" y="69"/>
                    </a:lnTo>
                    <a:lnTo>
                      <a:pt x="77" y="69"/>
                    </a:lnTo>
                    <a:lnTo>
                      <a:pt x="77" y="182"/>
                    </a:lnTo>
                    <a:lnTo>
                      <a:pt x="32" y="182"/>
                    </a:lnTo>
                    <a:lnTo>
                      <a:pt x="32" y="69"/>
                    </a:lnTo>
                    <a:lnTo>
                      <a:pt x="0" y="69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644"/>
              <p:cNvSpPr>
                <a:spLocks noEditPoints="1"/>
              </p:cNvSpPr>
              <p:nvPr/>
            </p:nvSpPr>
            <p:spPr bwMode="auto">
              <a:xfrm>
                <a:off x="9396413" y="3265488"/>
                <a:ext cx="173038" cy="288925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42" y="123"/>
                  </a:cxn>
                  <a:cxn ang="0">
                    <a:pos x="20" y="123"/>
                  </a:cxn>
                  <a:cxn ang="0">
                    <a:pos x="54" y="165"/>
                  </a:cxn>
                  <a:cxn ang="0">
                    <a:pos x="88" y="123"/>
                  </a:cxn>
                  <a:cxn ang="0">
                    <a:pos x="67" y="123"/>
                  </a:cxn>
                  <a:cxn ang="0">
                    <a:pos x="67" y="11"/>
                  </a:cxn>
                  <a:cxn ang="0">
                    <a:pos x="42" y="11"/>
                  </a:cxn>
                  <a:cxn ang="0">
                    <a:pos x="32" y="0"/>
                  </a:cxn>
                  <a:cxn ang="0">
                    <a:pos x="77" y="0"/>
                  </a:cxn>
                  <a:cxn ang="0">
                    <a:pos x="77" y="113"/>
                  </a:cxn>
                  <a:cxn ang="0">
                    <a:pos x="109" y="113"/>
                  </a:cxn>
                  <a:cxn ang="0">
                    <a:pos x="54" y="182"/>
                  </a:cxn>
                  <a:cxn ang="0">
                    <a:pos x="0" y="113"/>
                  </a:cxn>
                  <a:cxn ang="0">
                    <a:pos x="32" y="113"/>
                  </a:cxn>
                  <a:cxn ang="0">
                    <a:pos x="32" y="0"/>
                  </a:cxn>
                </a:cxnLst>
                <a:rect l="0" t="0" r="r" b="b"/>
                <a:pathLst>
                  <a:path w="109" h="182">
                    <a:moveTo>
                      <a:pt x="42" y="11"/>
                    </a:moveTo>
                    <a:lnTo>
                      <a:pt x="42" y="123"/>
                    </a:lnTo>
                    <a:lnTo>
                      <a:pt x="20" y="123"/>
                    </a:lnTo>
                    <a:lnTo>
                      <a:pt x="54" y="165"/>
                    </a:lnTo>
                    <a:lnTo>
                      <a:pt x="88" y="123"/>
                    </a:lnTo>
                    <a:lnTo>
                      <a:pt x="67" y="123"/>
                    </a:lnTo>
                    <a:lnTo>
                      <a:pt x="67" y="11"/>
                    </a:lnTo>
                    <a:lnTo>
                      <a:pt x="42" y="11"/>
                    </a:lnTo>
                    <a:close/>
                    <a:moveTo>
                      <a:pt x="32" y="0"/>
                    </a:moveTo>
                    <a:lnTo>
                      <a:pt x="77" y="0"/>
                    </a:lnTo>
                    <a:lnTo>
                      <a:pt x="77" y="113"/>
                    </a:lnTo>
                    <a:lnTo>
                      <a:pt x="109" y="113"/>
                    </a:lnTo>
                    <a:lnTo>
                      <a:pt x="54" y="182"/>
                    </a:lnTo>
                    <a:lnTo>
                      <a:pt x="0" y="113"/>
                    </a:lnTo>
                    <a:lnTo>
                      <a:pt x="32" y="113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-1" y="961901"/>
            <a:ext cx="9144001" cy="814172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7517" y="1141782"/>
            <a:ext cx="6431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65022" y="1141782"/>
            <a:ext cx="12814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</p:txBody>
      </p:sp>
    </p:spTree>
    <p:extLst>
      <p:ext uri="{BB962C8B-B14F-4D97-AF65-F5344CB8AC3E}">
        <p14:creationId xmlns:p14="http://schemas.microsoft.com/office/powerpoint/2010/main" val="140336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0599"/>
            <a:ext cx="9144000" cy="2465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87423"/>
            <a:ext cx="9144000" cy="2468296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23165" y="1522703"/>
            <a:ext cx="1399641" cy="1399641"/>
            <a:chOff x="927770" y="202500"/>
            <a:chExt cx="2049214" cy="2049214"/>
          </a:xfrm>
        </p:grpSpPr>
        <p:sp>
          <p:nvSpPr>
            <p:cNvPr id="6" name="Овал 5"/>
            <p:cNvSpPr/>
            <p:nvPr/>
          </p:nvSpPr>
          <p:spPr>
            <a:xfrm>
              <a:off x="927770" y="202500"/>
              <a:ext cx="2049214" cy="2049214"/>
            </a:xfrm>
            <a:prstGeom prst="ellipse">
              <a:avLst/>
            </a:prstGeom>
            <a:solidFill>
              <a:srgbClr val="FFC000">
                <a:alpha val="56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553662" y="775814"/>
              <a:ext cx="797430" cy="902587"/>
              <a:chOff x="2119313" y="6010275"/>
              <a:chExt cx="577850" cy="654051"/>
            </a:xfrm>
            <a:solidFill>
              <a:schemeClr val="bg1"/>
            </a:solidFill>
          </p:grpSpPr>
          <p:sp>
            <p:nvSpPr>
              <p:cNvPr id="8" name="Freeform 929"/>
              <p:cNvSpPr>
                <a:spLocks noEditPoints="1"/>
              </p:cNvSpPr>
              <p:nvPr/>
            </p:nvSpPr>
            <p:spPr bwMode="auto">
              <a:xfrm>
                <a:off x="2243138" y="6134100"/>
                <a:ext cx="338138" cy="393700"/>
              </a:xfrm>
              <a:custGeom>
                <a:avLst/>
                <a:gdLst/>
                <a:ahLst/>
                <a:cxnLst>
                  <a:cxn ang="0">
                    <a:pos x="180" y="24"/>
                  </a:cxn>
                  <a:cxn ang="0">
                    <a:pos x="117" y="48"/>
                  </a:cxn>
                  <a:cxn ang="0">
                    <a:pos x="67" y="89"/>
                  </a:cxn>
                  <a:cxn ang="0">
                    <a:pos x="34" y="145"/>
                  </a:cxn>
                  <a:cxn ang="0">
                    <a:pos x="22" y="212"/>
                  </a:cxn>
                  <a:cxn ang="0">
                    <a:pos x="31" y="272"/>
                  </a:cxn>
                  <a:cxn ang="0">
                    <a:pos x="59" y="326"/>
                  </a:cxn>
                  <a:cxn ang="0">
                    <a:pos x="79" y="350"/>
                  </a:cxn>
                  <a:cxn ang="0">
                    <a:pos x="97" y="380"/>
                  </a:cxn>
                  <a:cxn ang="0">
                    <a:pos x="118" y="442"/>
                  </a:cxn>
                  <a:cxn ang="0">
                    <a:pos x="304" y="475"/>
                  </a:cxn>
                  <a:cxn ang="0">
                    <a:pos x="316" y="410"/>
                  </a:cxn>
                  <a:cxn ang="0">
                    <a:pos x="346" y="350"/>
                  </a:cxn>
                  <a:cxn ang="0">
                    <a:pos x="348" y="349"/>
                  </a:cxn>
                  <a:cxn ang="0">
                    <a:pos x="383" y="300"/>
                  </a:cxn>
                  <a:cxn ang="0">
                    <a:pos x="402" y="243"/>
                  </a:cxn>
                  <a:cxn ang="0">
                    <a:pos x="401" y="178"/>
                  </a:cxn>
                  <a:cxn ang="0">
                    <a:pos x="378" y="116"/>
                  </a:cxn>
                  <a:cxn ang="0">
                    <a:pos x="336" y="66"/>
                  </a:cxn>
                  <a:cxn ang="0">
                    <a:pos x="280" y="33"/>
                  </a:cxn>
                  <a:cxn ang="0">
                    <a:pos x="214" y="21"/>
                  </a:cxn>
                  <a:cxn ang="0">
                    <a:pos x="252" y="4"/>
                  </a:cxn>
                  <a:cxn ang="0">
                    <a:pos x="320" y="29"/>
                  </a:cxn>
                  <a:cxn ang="0">
                    <a:pos x="375" y="76"/>
                  </a:cxn>
                  <a:cxn ang="0">
                    <a:pos x="413" y="139"/>
                  </a:cxn>
                  <a:cxn ang="0">
                    <a:pos x="426" y="212"/>
                  </a:cxn>
                  <a:cxn ang="0">
                    <a:pos x="416" y="278"/>
                  </a:cxn>
                  <a:cxn ang="0">
                    <a:pos x="385" y="338"/>
                  </a:cxn>
                  <a:cxn ang="0">
                    <a:pos x="347" y="392"/>
                  </a:cxn>
                  <a:cxn ang="0">
                    <a:pos x="328" y="454"/>
                  </a:cxn>
                  <a:cxn ang="0">
                    <a:pos x="326" y="497"/>
                  </a:cxn>
                  <a:cxn ang="0">
                    <a:pos x="100" y="486"/>
                  </a:cxn>
                  <a:cxn ang="0">
                    <a:pos x="90" y="423"/>
                  </a:cxn>
                  <a:cxn ang="0">
                    <a:pos x="63" y="363"/>
                  </a:cxn>
                  <a:cxn ang="0">
                    <a:pos x="23" y="309"/>
                  </a:cxn>
                  <a:cxn ang="0">
                    <a:pos x="2" y="247"/>
                  </a:cxn>
                  <a:cxn ang="0">
                    <a:pos x="4" y="174"/>
                  </a:cxn>
                  <a:cxn ang="0">
                    <a:pos x="30" y="106"/>
                  </a:cxn>
                  <a:cxn ang="0">
                    <a:pos x="76" y="51"/>
                  </a:cxn>
                  <a:cxn ang="0">
                    <a:pos x="139" y="13"/>
                  </a:cxn>
                  <a:cxn ang="0">
                    <a:pos x="214" y="0"/>
                  </a:cxn>
                </a:cxnLst>
                <a:rect l="0" t="0" r="r" b="b"/>
                <a:pathLst>
                  <a:path w="426" h="497">
                    <a:moveTo>
                      <a:pt x="214" y="21"/>
                    </a:moveTo>
                    <a:lnTo>
                      <a:pt x="180" y="24"/>
                    </a:lnTo>
                    <a:lnTo>
                      <a:pt x="147" y="33"/>
                    </a:lnTo>
                    <a:lnTo>
                      <a:pt x="117" y="48"/>
                    </a:lnTo>
                    <a:lnTo>
                      <a:pt x="90" y="66"/>
                    </a:lnTo>
                    <a:lnTo>
                      <a:pt x="67" y="89"/>
                    </a:lnTo>
                    <a:lnTo>
                      <a:pt x="49" y="116"/>
                    </a:lnTo>
                    <a:lnTo>
                      <a:pt x="34" y="145"/>
                    </a:lnTo>
                    <a:lnTo>
                      <a:pt x="26" y="178"/>
                    </a:lnTo>
                    <a:lnTo>
                      <a:pt x="22" y="212"/>
                    </a:lnTo>
                    <a:lnTo>
                      <a:pt x="24" y="243"/>
                    </a:lnTo>
                    <a:lnTo>
                      <a:pt x="31" y="272"/>
                    </a:lnTo>
                    <a:lnTo>
                      <a:pt x="43" y="300"/>
                    </a:lnTo>
                    <a:lnTo>
                      <a:pt x="59" y="326"/>
                    </a:lnTo>
                    <a:lnTo>
                      <a:pt x="78" y="349"/>
                    </a:lnTo>
                    <a:lnTo>
                      <a:pt x="79" y="350"/>
                    </a:lnTo>
                    <a:lnTo>
                      <a:pt x="81" y="350"/>
                    </a:lnTo>
                    <a:lnTo>
                      <a:pt x="97" y="380"/>
                    </a:lnTo>
                    <a:lnTo>
                      <a:pt x="110" y="410"/>
                    </a:lnTo>
                    <a:lnTo>
                      <a:pt x="118" y="442"/>
                    </a:lnTo>
                    <a:lnTo>
                      <a:pt x="122" y="475"/>
                    </a:lnTo>
                    <a:lnTo>
                      <a:pt x="304" y="475"/>
                    </a:lnTo>
                    <a:lnTo>
                      <a:pt x="308" y="442"/>
                    </a:lnTo>
                    <a:lnTo>
                      <a:pt x="316" y="410"/>
                    </a:lnTo>
                    <a:lnTo>
                      <a:pt x="329" y="380"/>
                    </a:lnTo>
                    <a:lnTo>
                      <a:pt x="346" y="350"/>
                    </a:lnTo>
                    <a:lnTo>
                      <a:pt x="347" y="350"/>
                    </a:lnTo>
                    <a:lnTo>
                      <a:pt x="348" y="349"/>
                    </a:lnTo>
                    <a:lnTo>
                      <a:pt x="368" y="326"/>
                    </a:lnTo>
                    <a:lnTo>
                      <a:pt x="383" y="300"/>
                    </a:lnTo>
                    <a:lnTo>
                      <a:pt x="395" y="272"/>
                    </a:lnTo>
                    <a:lnTo>
                      <a:pt x="402" y="243"/>
                    </a:lnTo>
                    <a:lnTo>
                      <a:pt x="404" y="212"/>
                    </a:lnTo>
                    <a:lnTo>
                      <a:pt x="401" y="178"/>
                    </a:lnTo>
                    <a:lnTo>
                      <a:pt x="392" y="145"/>
                    </a:lnTo>
                    <a:lnTo>
                      <a:pt x="378" y="116"/>
                    </a:lnTo>
                    <a:lnTo>
                      <a:pt x="359" y="89"/>
                    </a:lnTo>
                    <a:lnTo>
                      <a:pt x="336" y="66"/>
                    </a:lnTo>
                    <a:lnTo>
                      <a:pt x="309" y="48"/>
                    </a:lnTo>
                    <a:lnTo>
                      <a:pt x="280" y="33"/>
                    </a:lnTo>
                    <a:lnTo>
                      <a:pt x="248" y="24"/>
                    </a:lnTo>
                    <a:lnTo>
                      <a:pt x="214" y="21"/>
                    </a:lnTo>
                    <a:close/>
                    <a:moveTo>
                      <a:pt x="214" y="0"/>
                    </a:moveTo>
                    <a:lnTo>
                      <a:pt x="252" y="4"/>
                    </a:lnTo>
                    <a:lnTo>
                      <a:pt x="287" y="13"/>
                    </a:lnTo>
                    <a:lnTo>
                      <a:pt x="320" y="29"/>
                    </a:lnTo>
                    <a:lnTo>
                      <a:pt x="350" y="51"/>
                    </a:lnTo>
                    <a:lnTo>
                      <a:pt x="375" y="76"/>
                    </a:lnTo>
                    <a:lnTo>
                      <a:pt x="397" y="106"/>
                    </a:lnTo>
                    <a:lnTo>
                      <a:pt x="413" y="139"/>
                    </a:lnTo>
                    <a:lnTo>
                      <a:pt x="423" y="174"/>
                    </a:lnTo>
                    <a:lnTo>
                      <a:pt x="426" y="212"/>
                    </a:lnTo>
                    <a:lnTo>
                      <a:pt x="424" y="247"/>
                    </a:lnTo>
                    <a:lnTo>
                      <a:pt x="416" y="278"/>
                    </a:lnTo>
                    <a:lnTo>
                      <a:pt x="403" y="309"/>
                    </a:lnTo>
                    <a:lnTo>
                      <a:pt x="385" y="338"/>
                    </a:lnTo>
                    <a:lnTo>
                      <a:pt x="363" y="363"/>
                    </a:lnTo>
                    <a:lnTo>
                      <a:pt x="347" y="392"/>
                    </a:lnTo>
                    <a:lnTo>
                      <a:pt x="336" y="423"/>
                    </a:lnTo>
                    <a:lnTo>
                      <a:pt x="328" y="454"/>
                    </a:lnTo>
                    <a:lnTo>
                      <a:pt x="326" y="486"/>
                    </a:lnTo>
                    <a:lnTo>
                      <a:pt x="326" y="497"/>
                    </a:lnTo>
                    <a:lnTo>
                      <a:pt x="100" y="497"/>
                    </a:lnTo>
                    <a:lnTo>
                      <a:pt x="100" y="486"/>
                    </a:lnTo>
                    <a:lnTo>
                      <a:pt x="98" y="454"/>
                    </a:lnTo>
                    <a:lnTo>
                      <a:pt x="90" y="423"/>
                    </a:lnTo>
                    <a:lnTo>
                      <a:pt x="79" y="392"/>
                    </a:lnTo>
                    <a:lnTo>
                      <a:pt x="63" y="363"/>
                    </a:lnTo>
                    <a:lnTo>
                      <a:pt x="41" y="338"/>
                    </a:lnTo>
                    <a:lnTo>
                      <a:pt x="23" y="309"/>
                    </a:lnTo>
                    <a:lnTo>
                      <a:pt x="10" y="278"/>
                    </a:lnTo>
                    <a:lnTo>
                      <a:pt x="2" y="247"/>
                    </a:lnTo>
                    <a:lnTo>
                      <a:pt x="0" y="212"/>
                    </a:lnTo>
                    <a:lnTo>
                      <a:pt x="4" y="174"/>
                    </a:lnTo>
                    <a:lnTo>
                      <a:pt x="13" y="139"/>
                    </a:lnTo>
                    <a:lnTo>
                      <a:pt x="30" y="106"/>
                    </a:lnTo>
                    <a:lnTo>
                      <a:pt x="51" y="76"/>
                    </a:lnTo>
                    <a:lnTo>
                      <a:pt x="76" y="51"/>
                    </a:lnTo>
                    <a:lnTo>
                      <a:pt x="106" y="29"/>
                    </a:lnTo>
                    <a:lnTo>
                      <a:pt x="139" y="13"/>
                    </a:lnTo>
                    <a:lnTo>
                      <a:pt x="175" y="4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930"/>
              <p:cNvSpPr>
                <a:spLocks/>
              </p:cNvSpPr>
              <p:nvPr/>
            </p:nvSpPr>
            <p:spPr bwMode="auto">
              <a:xfrm>
                <a:off x="2322513" y="6519863"/>
                <a:ext cx="179388" cy="144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22" y="8"/>
                  </a:cxn>
                  <a:cxn ang="0">
                    <a:pos x="22" y="103"/>
                  </a:cxn>
                  <a:cxn ang="0">
                    <a:pos x="26" y="121"/>
                  </a:cxn>
                  <a:cxn ang="0">
                    <a:pos x="33" y="138"/>
                  </a:cxn>
                  <a:cxn ang="0">
                    <a:pos x="45" y="151"/>
                  </a:cxn>
                  <a:cxn ang="0">
                    <a:pos x="61" y="159"/>
                  </a:cxn>
                  <a:cxn ang="0">
                    <a:pos x="78" y="162"/>
                  </a:cxn>
                  <a:cxn ang="0">
                    <a:pos x="149" y="162"/>
                  </a:cxn>
                  <a:cxn ang="0">
                    <a:pos x="166" y="159"/>
                  </a:cxn>
                  <a:cxn ang="0">
                    <a:pos x="181" y="151"/>
                  </a:cxn>
                  <a:cxn ang="0">
                    <a:pos x="193" y="138"/>
                  </a:cxn>
                  <a:cxn ang="0">
                    <a:pos x="201" y="121"/>
                  </a:cxn>
                  <a:cxn ang="0">
                    <a:pos x="204" y="103"/>
                  </a:cxn>
                  <a:cxn ang="0">
                    <a:pos x="204" y="8"/>
                  </a:cxn>
                  <a:cxn ang="0">
                    <a:pos x="206" y="5"/>
                  </a:cxn>
                  <a:cxn ang="0">
                    <a:pos x="208" y="3"/>
                  </a:cxn>
                  <a:cxn ang="0">
                    <a:pos x="212" y="0"/>
                  </a:cxn>
                  <a:cxn ang="0">
                    <a:pos x="218" y="0"/>
                  </a:cxn>
                  <a:cxn ang="0">
                    <a:pos x="221" y="3"/>
                  </a:cxn>
                  <a:cxn ang="0">
                    <a:pos x="224" y="5"/>
                  </a:cxn>
                  <a:cxn ang="0">
                    <a:pos x="226" y="11"/>
                  </a:cxn>
                  <a:cxn ang="0">
                    <a:pos x="226" y="103"/>
                  </a:cxn>
                  <a:cxn ang="0">
                    <a:pos x="223" y="125"/>
                  </a:cxn>
                  <a:cxn ang="0">
                    <a:pos x="215" y="143"/>
                  </a:cxn>
                  <a:cxn ang="0">
                    <a:pos x="203" y="160"/>
                  </a:cxn>
                  <a:cxn ang="0">
                    <a:pos x="187" y="173"/>
                  </a:cxn>
                  <a:cxn ang="0">
                    <a:pos x="169" y="181"/>
                  </a:cxn>
                  <a:cxn ang="0">
                    <a:pos x="149" y="184"/>
                  </a:cxn>
                  <a:cxn ang="0">
                    <a:pos x="78" y="184"/>
                  </a:cxn>
                  <a:cxn ang="0">
                    <a:pos x="58" y="181"/>
                  </a:cxn>
                  <a:cxn ang="0">
                    <a:pos x="39" y="173"/>
                  </a:cxn>
                  <a:cxn ang="0">
                    <a:pos x="23" y="160"/>
                  </a:cxn>
                  <a:cxn ang="0">
                    <a:pos x="11" y="143"/>
                  </a:cxn>
                  <a:cxn ang="0">
                    <a:pos x="4" y="125"/>
                  </a:cxn>
                  <a:cxn ang="0">
                    <a:pos x="0" y="103"/>
                  </a:cxn>
                  <a:cxn ang="0">
                    <a:pos x="0" y="11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8" y="0"/>
                  </a:cxn>
                </a:cxnLst>
                <a:rect l="0" t="0" r="r" b="b"/>
                <a:pathLst>
                  <a:path w="226" h="184">
                    <a:moveTo>
                      <a:pt x="8" y="0"/>
                    </a:moveTo>
                    <a:lnTo>
                      <a:pt x="15" y="0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2" y="103"/>
                    </a:lnTo>
                    <a:lnTo>
                      <a:pt x="26" y="121"/>
                    </a:lnTo>
                    <a:lnTo>
                      <a:pt x="33" y="138"/>
                    </a:lnTo>
                    <a:lnTo>
                      <a:pt x="45" y="151"/>
                    </a:lnTo>
                    <a:lnTo>
                      <a:pt x="61" y="159"/>
                    </a:lnTo>
                    <a:lnTo>
                      <a:pt x="78" y="162"/>
                    </a:lnTo>
                    <a:lnTo>
                      <a:pt x="149" y="162"/>
                    </a:lnTo>
                    <a:lnTo>
                      <a:pt x="166" y="159"/>
                    </a:lnTo>
                    <a:lnTo>
                      <a:pt x="181" y="151"/>
                    </a:lnTo>
                    <a:lnTo>
                      <a:pt x="193" y="138"/>
                    </a:lnTo>
                    <a:lnTo>
                      <a:pt x="201" y="121"/>
                    </a:lnTo>
                    <a:lnTo>
                      <a:pt x="204" y="103"/>
                    </a:lnTo>
                    <a:lnTo>
                      <a:pt x="204" y="8"/>
                    </a:lnTo>
                    <a:lnTo>
                      <a:pt x="206" y="5"/>
                    </a:lnTo>
                    <a:lnTo>
                      <a:pt x="208" y="3"/>
                    </a:lnTo>
                    <a:lnTo>
                      <a:pt x="212" y="0"/>
                    </a:lnTo>
                    <a:lnTo>
                      <a:pt x="218" y="0"/>
                    </a:lnTo>
                    <a:lnTo>
                      <a:pt x="221" y="3"/>
                    </a:lnTo>
                    <a:lnTo>
                      <a:pt x="224" y="5"/>
                    </a:lnTo>
                    <a:lnTo>
                      <a:pt x="226" y="11"/>
                    </a:lnTo>
                    <a:lnTo>
                      <a:pt x="226" y="103"/>
                    </a:lnTo>
                    <a:lnTo>
                      <a:pt x="223" y="125"/>
                    </a:lnTo>
                    <a:lnTo>
                      <a:pt x="215" y="143"/>
                    </a:lnTo>
                    <a:lnTo>
                      <a:pt x="203" y="160"/>
                    </a:lnTo>
                    <a:lnTo>
                      <a:pt x="187" y="173"/>
                    </a:lnTo>
                    <a:lnTo>
                      <a:pt x="169" y="181"/>
                    </a:lnTo>
                    <a:lnTo>
                      <a:pt x="149" y="184"/>
                    </a:lnTo>
                    <a:lnTo>
                      <a:pt x="78" y="184"/>
                    </a:lnTo>
                    <a:lnTo>
                      <a:pt x="58" y="181"/>
                    </a:lnTo>
                    <a:lnTo>
                      <a:pt x="39" y="173"/>
                    </a:lnTo>
                    <a:lnTo>
                      <a:pt x="23" y="160"/>
                    </a:lnTo>
                    <a:lnTo>
                      <a:pt x="11" y="143"/>
                    </a:lnTo>
                    <a:lnTo>
                      <a:pt x="4" y="125"/>
                    </a:lnTo>
                    <a:lnTo>
                      <a:pt x="0" y="103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931"/>
              <p:cNvSpPr>
                <a:spLocks/>
              </p:cNvSpPr>
              <p:nvPr/>
            </p:nvSpPr>
            <p:spPr bwMode="auto">
              <a:xfrm>
                <a:off x="2366963" y="6269038"/>
                <a:ext cx="90488" cy="257175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4" y="20"/>
                  </a:cxn>
                  <a:cxn ang="0">
                    <a:pos x="88" y="37"/>
                  </a:cxn>
                  <a:cxn ang="0">
                    <a:pos x="51" y="47"/>
                  </a:cxn>
                  <a:cxn ang="0">
                    <a:pos x="23" y="57"/>
                  </a:cxn>
                  <a:cxn ang="0">
                    <a:pos x="51" y="67"/>
                  </a:cxn>
                  <a:cxn ang="0">
                    <a:pos x="88" y="76"/>
                  </a:cxn>
                  <a:cxn ang="0">
                    <a:pos x="114" y="94"/>
                  </a:cxn>
                  <a:cxn ang="0">
                    <a:pos x="108" y="119"/>
                  </a:cxn>
                  <a:cxn ang="0">
                    <a:pos x="75" y="133"/>
                  </a:cxn>
                  <a:cxn ang="0">
                    <a:pos x="40" y="142"/>
                  </a:cxn>
                  <a:cxn ang="0">
                    <a:pos x="30" y="153"/>
                  </a:cxn>
                  <a:cxn ang="0">
                    <a:pos x="61" y="161"/>
                  </a:cxn>
                  <a:cxn ang="0">
                    <a:pos x="99" y="174"/>
                  </a:cxn>
                  <a:cxn ang="0">
                    <a:pos x="116" y="194"/>
                  </a:cxn>
                  <a:cxn ang="0">
                    <a:pos x="99" y="216"/>
                  </a:cxn>
                  <a:cxn ang="0">
                    <a:pos x="61" y="229"/>
                  </a:cxn>
                  <a:cxn ang="0">
                    <a:pos x="29" y="237"/>
                  </a:cxn>
                  <a:cxn ang="0">
                    <a:pos x="39" y="248"/>
                  </a:cxn>
                  <a:cxn ang="0">
                    <a:pos x="75" y="257"/>
                  </a:cxn>
                  <a:cxn ang="0">
                    <a:pos x="108" y="273"/>
                  </a:cxn>
                  <a:cxn ang="0">
                    <a:pos x="114" y="297"/>
                  </a:cxn>
                  <a:cxn ang="0">
                    <a:pos x="88" y="314"/>
                  </a:cxn>
                  <a:cxn ang="0">
                    <a:pos x="58" y="322"/>
                  </a:cxn>
                  <a:cxn ang="0">
                    <a:pos x="45" y="318"/>
                  </a:cxn>
                  <a:cxn ang="0">
                    <a:pos x="47" y="304"/>
                  </a:cxn>
                  <a:cxn ang="0">
                    <a:pos x="65" y="298"/>
                  </a:cxn>
                  <a:cxn ang="0">
                    <a:pos x="93" y="288"/>
                  </a:cxn>
                  <a:cxn ang="0">
                    <a:pos x="65" y="278"/>
                  </a:cxn>
                  <a:cxn ang="0">
                    <a:pos x="28" y="268"/>
                  </a:cxn>
                  <a:cxn ang="0">
                    <a:pos x="3" y="251"/>
                  </a:cxn>
                  <a:cxn ang="0">
                    <a:pos x="3" y="232"/>
                  </a:cxn>
                  <a:cxn ang="0">
                    <a:pos x="29" y="214"/>
                  </a:cxn>
                  <a:cxn ang="0">
                    <a:pos x="76" y="201"/>
                  </a:cxn>
                  <a:cxn ang="0">
                    <a:pos x="86" y="191"/>
                  </a:cxn>
                  <a:cxn ang="0">
                    <a:pos x="55" y="182"/>
                  </a:cxn>
                  <a:cxn ang="0">
                    <a:pos x="8" y="165"/>
                  </a:cxn>
                  <a:cxn ang="0">
                    <a:pos x="3" y="139"/>
                  </a:cxn>
                  <a:cxn ang="0">
                    <a:pos x="29" y="122"/>
                  </a:cxn>
                  <a:cxn ang="0">
                    <a:pos x="76" y="110"/>
                  </a:cxn>
                  <a:cxn ang="0">
                    <a:pos x="86" y="99"/>
                  </a:cxn>
                  <a:cxn ang="0">
                    <a:pos x="55" y="90"/>
                  </a:cxn>
                  <a:cxn ang="0">
                    <a:pos x="17" y="79"/>
                  </a:cxn>
                  <a:cxn ang="0">
                    <a:pos x="0" y="57"/>
                  </a:cxn>
                  <a:cxn ang="0">
                    <a:pos x="17" y="35"/>
                  </a:cxn>
                  <a:cxn ang="0">
                    <a:pos x="55" y="23"/>
                  </a:cxn>
                  <a:cxn ang="0">
                    <a:pos x="88" y="14"/>
                  </a:cxn>
                  <a:cxn ang="0">
                    <a:pos x="98" y="3"/>
                  </a:cxn>
                </a:cxnLst>
                <a:rect l="0" t="0" r="r" b="b"/>
                <a:pathLst>
                  <a:path w="116" h="322">
                    <a:moveTo>
                      <a:pt x="105" y="0"/>
                    </a:moveTo>
                    <a:lnTo>
                      <a:pt x="111" y="2"/>
                    </a:lnTo>
                    <a:lnTo>
                      <a:pt x="114" y="4"/>
                    </a:lnTo>
                    <a:lnTo>
                      <a:pt x="116" y="7"/>
                    </a:lnTo>
                    <a:lnTo>
                      <a:pt x="116" y="11"/>
                    </a:lnTo>
                    <a:lnTo>
                      <a:pt x="114" y="20"/>
                    </a:lnTo>
                    <a:lnTo>
                      <a:pt x="108" y="26"/>
                    </a:lnTo>
                    <a:lnTo>
                      <a:pt x="99" y="33"/>
                    </a:lnTo>
                    <a:lnTo>
                      <a:pt x="88" y="37"/>
                    </a:lnTo>
                    <a:lnTo>
                      <a:pt x="75" y="42"/>
                    </a:lnTo>
                    <a:lnTo>
                      <a:pt x="61" y="45"/>
                    </a:lnTo>
                    <a:lnTo>
                      <a:pt x="51" y="47"/>
                    </a:lnTo>
                    <a:lnTo>
                      <a:pt x="40" y="50"/>
                    </a:lnTo>
                    <a:lnTo>
                      <a:pt x="30" y="54"/>
                    </a:lnTo>
                    <a:lnTo>
                      <a:pt x="23" y="57"/>
                    </a:lnTo>
                    <a:lnTo>
                      <a:pt x="30" y="60"/>
                    </a:lnTo>
                    <a:lnTo>
                      <a:pt x="40" y="64"/>
                    </a:lnTo>
                    <a:lnTo>
                      <a:pt x="51" y="67"/>
                    </a:lnTo>
                    <a:lnTo>
                      <a:pt x="61" y="69"/>
                    </a:lnTo>
                    <a:lnTo>
                      <a:pt x="75" y="72"/>
                    </a:lnTo>
                    <a:lnTo>
                      <a:pt x="88" y="76"/>
                    </a:lnTo>
                    <a:lnTo>
                      <a:pt x="99" y="81"/>
                    </a:lnTo>
                    <a:lnTo>
                      <a:pt x="108" y="87"/>
                    </a:lnTo>
                    <a:lnTo>
                      <a:pt x="114" y="94"/>
                    </a:lnTo>
                    <a:lnTo>
                      <a:pt x="116" y="103"/>
                    </a:lnTo>
                    <a:lnTo>
                      <a:pt x="114" y="112"/>
                    </a:lnTo>
                    <a:lnTo>
                      <a:pt x="108" y="119"/>
                    </a:lnTo>
                    <a:lnTo>
                      <a:pt x="99" y="125"/>
                    </a:lnTo>
                    <a:lnTo>
                      <a:pt x="88" y="130"/>
                    </a:lnTo>
                    <a:lnTo>
                      <a:pt x="75" y="133"/>
                    </a:lnTo>
                    <a:lnTo>
                      <a:pt x="61" y="136"/>
                    </a:lnTo>
                    <a:lnTo>
                      <a:pt x="51" y="138"/>
                    </a:lnTo>
                    <a:lnTo>
                      <a:pt x="40" y="142"/>
                    </a:lnTo>
                    <a:lnTo>
                      <a:pt x="30" y="145"/>
                    </a:lnTo>
                    <a:lnTo>
                      <a:pt x="23" y="148"/>
                    </a:lnTo>
                    <a:lnTo>
                      <a:pt x="30" y="153"/>
                    </a:lnTo>
                    <a:lnTo>
                      <a:pt x="40" y="156"/>
                    </a:lnTo>
                    <a:lnTo>
                      <a:pt x="51" y="159"/>
                    </a:lnTo>
                    <a:lnTo>
                      <a:pt x="61" y="161"/>
                    </a:lnTo>
                    <a:lnTo>
                      <a:pt x="75" y="165"/>
                    </a:lnTo>
                    <a:lnTo>
                      <a:pt x="88" y="168"/>
                    </a:lnTo>
                    <a:lnTo>
                      <a:pt x="99" y="174"/>
                    </a:lnTo>
                    <a:lnTo>
                      <a:pt x="108" y="179"/>
                    </a:lnTo>
                    <a:lnTo>
                      <a:pt x="114" y="186"/>
                    </a:lnTo>
                    <a:lnTo>
                      <a:pt x="116" y="194"/>
                    </a:lnTo>
                    <a:lnTo>
                      <a:pt x="114" y="203"/>
                    </a:lnTo>
                    <a:lnTo>
                      <a:pt x="108" y="210"/>
                    </a:lnTo>
                    <a:lnTo>
                      <a:pt x="99" y="216"/>
                    </a:lnTo>
                    <a:lnTo>
                      <a:pt x="88" y="221"/>
                    </a:lnTo>
                    <a:lnTo>
                      <a:pt x="75" y="225"/>
                    </a:lnTo>
                    <a:lnTo>
                      <a:pt x="61" y="229"/>
                    </a:lnTo>
                    <a:lnTo>
                      <a:pt x="50" y="231"/>
                    </a:lnTo>
                    <a:lnTo>
                      <a:pt x="39" y="234"/>
                    </a:lnTo>
                    <a:lnTo>
                      <a:pt x="29" y="237"/>
                    </a:lnTo>
                    <a:lnTo>
                      <a:pt x="22" y="242"/>
                    </a:lnTo>
                    <a:lnTo>
                      <a:pt x="29" y="245"/>
                    </a:lnTo>
                    <a:lnTo>
                      <a:pt x="39" y="248"/>
                    </a:lnTo>
                    <a:lnTo>
                      <a:pt x="50" y="252"/>
                    </a:lnTo>
                    <a:lnTo>
                      <a:pt x="61" y="254"/>
                    </a:lnTo>
                    <a:lnTo>
                      <a:pt x="75" y="257"/>
                    </a:lnTo>
                    <a:lnTo>
                      <a:pt x="88" y="262"/>
                    </a:lnTo>
                    <a:lnTo>
                      <a:pt x="99" y="266"/>
                    </a:lnTo>
                    <a:lnTo>
                      <a:pt x="108" y="273"/>
                    </a:lnTo>
                    <a:lnTo>
                      <a:pt x="114" y="279"/>
                    </a:lnTo>
                    <a:lnTo>
                      <a:pt x="116" y="288"/>
                    </a:lnTo>
                    <a:lnTo>
                      <a:pt x="114" y="297"/>
                    </a:lnTo>
                    <a:lnTo>
                      <a:pt x="108" y="303"/>
                    </a:lnTo>
                    <a:lnTo>
                      <a:pt x="99" y="310"/>
                    </a:lnTo>
                    <a:lnTo>
                      <a:pt x="88" y="314"/>
                    </a:lnTo>
                    <a:lnTo>
                      <a:pt x="75" y="318"/>
                    </a:lnTo>
                    <a:lnTo>
                      <a:pt x="61" y="321"/>
                    </a:lnTo>
                    <a:lnTo>
                      <a:pt x="58" y="322"/>
                    </a:lnTo>
                    <a:lnTo>
                      <a:pt x="54" y="322"/>
                    </a:lnTo>
                    <a:lnTo>
                      <a:pt x="48" y="320"/>
                    </a:lnTo>
                    <a:lnTo>
                      <a:pt x="45" y="318"/>
                    </a:lnTo>
                    <a:lnTo>
                      <a:pt x="43" y="311"/>
                    </a:lnTo>
                    <a:lnTo>
                      <a:pt x="44" y="308"/>
                    </a:lnTo>
                    <a:lnTo>
                      <a:pt x="47" y="304"/>
                    </a:lnTo>
                    <a:lnTo>
                      <a:pt x="49" y="302"/>
                    </a:lnTo>
                    <a:lnTo>
                      <a:pt x="55" y="300"/>
                    </a:lnTo>
                    <a:lnTo>
                      <a:pt x="65" y="298"/>
                    </a:lnTo>
                    <a:lnTo>
                      <a:pt x="76" y="295"/>
                    </a:lnTo>
                    <a:lnTo>
                      <a:pt x="86" y="291"/>
                    </a:lnTo>
                    <a:lnTo>
                      <a:pt x="93" y="288"/>
                    </a:lnTo>
                    <a:lnTo>
                      <a:pt x="86" y="285"/>
                    </a:lnTo>
                    <a:lnTo>
                      <a:pt x="76" y="281"/>
                    </a:lnTo>
                    <a:lnTo>
                      <a:pt x="65" y="278"/>
                    </a:lnTo>
                    <a:lnTo>
                      <a:pt x="55" y="276"/>
                    </a:lnTo>
                    <a:lnTo>
                      <a:pt x="41" y="273"/>
                    </a:lnTo>
                    <a:lnTo>
                      <a:pt x="28" y="268"/>
                    </a:lnTo>
                    <a:lnTo>
                      <a:pt x="17" y="264"/>
                    </a:lnTo>
                    <a:lnTo>
                      <a:pt x="8" y="257"/>
                    </a:lnTo>
                    <a:lnTo>
                      <a:pt x="3" y="251"/>
                    </a:lnTo>
                    <a:lnTo>
                      <a:pt x="0" y="242"/>
                    </a:lnTo>
                    <a:lnTo>
                      <a:pt x="0" y="241"/>
                    </a:lnTo>
                    <a:lnTo>
                      <a:pt x="3" y="232"/>
                    </a:lnTo>
                    <a:lnTo>
                      <a:pt x="8" y="225"/>
                    </a:lnTo>
                    <a:lnTo>
                      <a:pt x="18" y="220"/>
                    </a:lnTo>
                    <a:lnTo>
                      <a:pt x="29" y="214"/>
                    </a:lnTo>
                    <a:lnTo>
                      <a:pt x="55" y="208"/>
                    </a:lnTo>
                    <a:lnTo>
                      <a:pt x="65" y="204"/>
                    </a:lnTo>
                    <a:lnTo>
                      <a:pt x="76" y="201"/>
                    </a:lnTo>
                    <a:lnTo>
                      <a:pt x="86" y="198"/>
                    </a:lnTo>
                    <a:lnTo>
                      <a:pt x="93" y="194"/>
                    </a:lnTo>
                    <a:lnTo>
                      <a:pt x="86" y="191"/>
                    </a:lnTo>
                    <a:lnTo>
                      <a:pt x="76" y="188"/>
                    </a:lnTo>
                    <a:lnTo>
                      <a:pt x="65" y="185"/>
                    </a:lnTo>
                    <a:lnTo>
                      <a:pt x="55" y="182"/>
                    </a:lnTo>
                    <a:lnTo>
                      <a:pt x="29" y="176"/>
                    </a:lnTo>
                    <a:lnTo>
                      <a:pt x="18" y="170"/>
                    </a:lnTo>
                    <a:lnTo>
                      <a:pt x="8" y="165"/>
                    </a:lnTo>
                    <a:lnTo>
                      <a:pt x="3" y="157"/>
                    </a:lnTo>
                    <a:lnTo>
                      <a:pt x="0" y="148"/>
                    </a:lnTo>
                    <a:lnTo>
                      <a:pt x="3" y="139"/>
                    </a:lnTo>
                    <a:lnTo>
                      <a:pt x="8" y="133"/>
                    </a:lnTo>
                    <a:lnTo>
                      <a:pt x="18" y="127"/>
                    </a:lnTo>
                    <a:lnTo>
                      <a:pt x="29" y="122"/>
                    </a:lnTo>
                    <a:lnTo>
                      <a:pt x="55" y="115"/>
                    </a:lnTo>
                    <a:lnTo>
                      <a:pt x="65" y="113"/>
                    </a:lnTo>
                    <a:lnTo>
                      <a:pt x="76" y="110"/>
                    </a:lnTo>
                    <a:lnTo>
                      <a:pt x="86" y="106"/>
                    </a:lnTo>
                    <a:lnTo>
                      <a:pt x="93" y="103"/>
                    </a:lnTo>
                    <a:lnTo>
                      <a:pt x="86" y="99"/>
                    </a:lnTo>
                    <a:lnTo>
                      <a:pt x="76" y="95"/>
                    </a:lnTo>
                    <a:lnTo>
                      <a:pt x="65" y="92"/>
                    </a:lnTo>
                    <a:lnTo>
                      <a:pt x="55" y="90"/>
                    </a:lnTo>
                    <a:lnTo>
                      <a:pt x="41" y="87"/>
                    </a:lnTo>
                    <a:lnTo>
                      <a:pt x="28" y="83"/>
                    </a:lnTo>
                    <a:lnTo>
                      <a:pt x="17" y="79"/>
                    </a:lnTo>
                    <a:lnTo>
                      <a:pt x="8" y="72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3" y="48"/>
                    </a:lnTo>
                    <a:lnTo>
                      <a:pt x="8" y="42"/>
                    </a:lnTo>
                    <a:lnTo>
                      <a:pt x="17" y="35"/>
                    </a:lnTo>
                    <a:lnTo>
                      <a:pt x="28" y="31"/>
                    </a:lnTo>
                    <a:lnTo>
                      <a:pt x="41" y="26"/>
                    </a:lnTo>
                    <a:lnTo>
                      <a:pt x="55" y="23"/>
                    </a:lnTo>
                    <a:lnTo>
                      <a:pt x="66" y="21"/>
                    </a:lnTo>
                    <a:lnTo>
                      <a:pt x="78" y="17"/>
                    </a:lnTo>
                    <a:lnTo>
                      <a:pt x="88" y="14"/>
                    </a:lnTo>
                    <a:lnTo>
                      <a:pt x="94" y="10"/>
                    </a:lnTo>
                    <a:lnTo>
                      <a:pt x="95" y="5"/>
                    </a:lnTo>
                    <a:lnTo>
                      <a:pt x="98" y="3"/>
                    </a:lnTo>
                    <a:lnTo>
                      <a:pt x="100" y="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932"/>
              <p:cNvSpPr>
                <a:spLocks/>
              </p:cNvSpPr>
              <p:nvPr/>
            </p:nvSpPr>
            <p:spPr bwMode="auto">
              <a:xfrm>
                <a:off x="2327275" y="6600825"/>
                <a:ext cx="169863" cy="17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7" y="0"/>
                  </a:cxn>
                  <a:cxn ang="0">
                    <a:pos x="210" y="2"/>
                  </a:cxn>
                  <a:cxn ang="0">
                    <a:pos x="212" y="4"/>
                  </a:cxn>
                  <a:cxn ang="0">
                    <a:pos x="214" y="11"/>
                  </a:cxn>
                  <a:cxn ang="0">
                    <a:pos x="213" y="14"/>
                  </a:cxn>
                  <a:cxn ang="0">
                    <a:pos x="212" y="16"/>
                  </a:cxn>
                  <a:cxn ang="0">
                    <a:pos x="210" y="18"/>
                  </a:cxn>
                  <a:cxn ang="0">
                    <a:pos x="207" y="21"/>
                  </a:cxn>
                  <a:cxn ang="0">
                    <a:pos x="8" y="21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8" y="0"/>
                  </a:cxn>
                </a:cxnLst>
                <a:rect l="0" t="0" r="r" b="b"/>
                <a:pathLst>
                  <a:path w="214" h="21">
                    <a:moveTo>
                      <a:pt x="8" y="0"/>
                    </a:moveTo>
                    <a:lnTo>
                      <a:pt x="207" y="0"/>
                    </a:lnTo>
                    <a:lnTo>
                      <a:pt x="210" y="2"/>
                    </a:lnTo>
                    <a:lnTo>
                      <a:pt x="212" y="4"/>
                    </a:lnTo>
                    <a:lnTo>
                      <a:pt x="214" y="11"/>
                    </a:lnTo>
                    <a:lnTo>
                      <a:pt x="213" y="14"/>
                    </a:lnTo>
                    <a:lnTo>
                      <a:pt x="212" y="16"/>
                    </a:lnTo>
                    <a:lnTo>
                      <a:pt x="210" y="18"/>
                    </a:lnTo>
                    <a:lnTo>
                      <a:pt x="207" y="21"/>
                    </a:lnTo>
                    <a:lnTo>
                      <a:pt x="8" y="21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933"/>
              <p:cNvSpPr>
                <a:spLocks/>
              </p:cNvSpPr>
              <p:nvPr/>
            </p:nvSpPr>
            <p:spPr bwMode="auto">
              <a:xfrm>
                <a:off x="2325688" y="6557963"/>
                <a:ext cx="173038" cy="174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1" y="0"/>
                  </a:cxn>
                  <a:cxn ang="0">
                    <a:pos x="214" y="2"/>
                  </a:cxn>
                  <a:cxn ang="0">
                    <a:pos x="216" y="4"/>
                  </a:cxn>
                  <a:cxn ang="0">
                    <a:pos x="219" y="7"/>
                  </a:cxn>
                  <a:cxn ang="0">
                    <a:pos x="219" y="14"/>
                  </a:cxn>
                  <a:cxn ang="0">
                    <a:pos x="216" y="17"/>
                  </a:cxn>
                  <a:cxn ang="0">
                    <a:pos x="214" y="19"/>
                  </a:cxn>
                  <a:cxn ang="0">
                    <a:pos x="208" y="22"/>
                  </a:cxn>
                  <a:cxn ang="0">
                    <a:pos x="11" y="22"/>
                  </a:cxn>
                  <a:cxn ang="0">
                    <a:pos x="4" y="19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19" h="22">
                    <a:moveTo>
                      <a:pt x="7" y="0"/>
                    </a:moveTo>
                    <a:lnTo>
                      <a:pt x="211" y="0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19" y="7"/>
                    </a:lnTo>
                    <a:lnTo>
                      <a:pt x="219" y="14"/>
                    </a:lnTo>
                    <a:lnTo>
                      <a:pt x="216" y="17"/>
                    </a:lnTo>
                    <a:lnTo>
                      <a:pt x="214" y="19"/>
                    </a:lnTo>
                    <a:lnTo>
                      <a:pt x="208" y="22"/>
                    </a:lnTo>
                    <a:lnTo>
                      <a:pt x="11" y="22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934"/>
              <p:cNvSpPr>
                <a:spLocks/>
              </p:cNvSpPr>
              <p:nvPr/>
            </p:nvSpPr>
            <p:spPr bwMode="auto">
              <a:xfrm>
                <a:off x="2119313" y="6289675"/>
                <a:ext cx="79375" cy="17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1" y="0"/>
                  </a:cxn>
                  <a:cxn ang="0">
                    <a:pos x="95" y="2"/>
                  </a:cxn>
                  <a:cxn ang="0">
                    <a:pos x="97" y="4"/>
                  </a:cxn>
                  <a:cxn ang="0">
                    <a:pos x="99" y="8"/>
                  </a:cxn>
                  <a:cxn ang="0">
                    <a:pos x="99" y="14"/>
                  </a:cxn>
                  <a:cxn ang="0">
                    <a:pos x="97" y="18"/>
                  </a:cxn>
                  <a:cxn ang="0">
                    <a:pos x="95" y="20"/>
                  </a:cxn>
                  <a:cxn ang="0">
                    <a:pos x="88" y="22"/>
                  </a:cxn>
                  <a:cxn ang="0">
                    <a:pos x="11" y="22"/>
                  </a:cxn>
                  <a:cxn ang="0">
                    <a:pos x="7" y="21"/>
                  </a:cxn>
                  <a:cxn ang="0">
                    <a:pos x="3" y="19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99" h="22">
                    <a:moveTo>
                      <a:pt x="8" y="0"/>
                    </a:moveTo>
                    <a:lnTo>
                      <a:pt x="91" y="0"/>
                    </a:lnTo>
                    <a:lnTo>
                      <a:pt x="95" y="2"/>
                    </a:lnTo>
                    <a:lnTo>
                      <a:pt x="97" y="4"/>
                    </a:lnTo>
                    <a:lnTo>
                      <a:pt x="99" y="8"/>
                    </a:lnTo>
                    <a:lnTo>
                      <a:pt x="99" y="14"/>
                    </a:lnTo>
                    <a:lnTo>
                      <a:pt x="97" y="18"/>
                    </a:lnTo>
                    <a:lnTo>
                      <a:pt x="95" y="20"/>
                    </a:lnTo>
                    <a:lnTo>
                      <a:pt x="88" y="22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935"/>
              <p:cNvSpPr>
                <a:spLocks/>
              </p:cNvSpPr>
              <p:nvPr/>
            </p:nvSpPr>
            <p:spPr bwMode="auto">
              <a:xfrm>
                <a:off x="2400300" y="6010275"/>
                <a:ext cx="17463" cy="77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2" y="8"/>
                  </a:cxn>
                  <a:cxn ang="0">
                    <a:pos x="22" y="90"/>
                  </a:cxn>
                  <a:cxn ang="0">
                    <a:pos x="20" y="94"/>
                  </a:cxn>
                  <a:cxn ang="0">
                    <a:pos x="18" y="96"/>
                  </a:cxn>
                  <a:cxn ang="0">
                    <a:pos x="15" y="98"/>
                  </a:cxn>
                  <a:cxn ang="0">
                    <a:pos x="8" y="98"/>
                  </a:cxn>
                  <a:cxn ang="0">
                    <a:pos x="5" y="96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22" h="98">
                    <a:moveTo>
                      <a:pt x="8" y="0"/>
                    </a:moveTo>
                    <a:lnTo>
                      <a:pt x="15" y="0"/>
                    </a:lnTo>
                    <a:lnTo>
                      <a:pt x="18" y="2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2" y="90"/>
                    </a:lnTo>
                    <a:lnTo>
                      <a:pt x="20" y="94"/>
                    </a:lnTo>
                    <a:lnTo>
                      <a:pt x="18" y="96"/>
                    </a:lnTo>
                    <a:lnTo>
                      <a:pt x="15" y="98"/>
                    </a:lnTo>
                    <a:lnTo>
                      <a:pt x="8" y="98"/>
                    </a:lnTo>
                    <a:lnTo>
                      <a:pt x="5" y="96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1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936"/>
              <p:cNvSpPr>
                <a:spLocks/>
              </p:cNvSpPr>
              <p:nvPr/>
            </p:nvSpPr>
            <p:spPr bwMode="auto">
              <a:xfrm>
                <a:off x="2174875" y="6437313"/>
                <a:ext cx="60325" cy="6032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6" y="0"/>
                  </a:cxn>
                  <a:cxn ang="0">
                    <a:pos x="70" y="1"/>
                  </a:cxn>
                  <a:cxn ang="0">
                    <a:pos x="73" y="3"/>
                  </a:cxn>
                  <a:cxn ang="0">
                    <a:pos x="75" y="7"/>
                  </a:cxn>
                  <a:cxn ang="0">
                    <a:pos x="76" y="10"/>
                  </a:cxn>
                  <a:cxn ang="0">
                    <a:pos x="76" y="12"/>
                  </a:cxn>
                  <a:cxn ang="0">
                    <a:pos x="75" y="15"/>
                  </a:cxn>
                  <a:cxn ang="0">
                    <a:pos x="73" y="19"/>
                  </a:cxn>
                  <a:cxn ang="0">
                    <a:pos x="17" y="75"/>
                  </a:cxn>
                  <a:cxn ang="0">
                    <a:pos x="14" y="76"/>
                  </a:cxn>
                  <a:cxn ang="0">
                    <a:pos x="8" y="76"/>
                  </a:cxn>
                  <a:cxn ang="0">
                    <a:pos x="6" y="75"/>
                  </a:cxn>
                  <a:cxn ang="0">
                    <a:pos x="4" y="73"/>
                  </a:cxn>
                  <a:cxn ang="0">
                    <a:pos x="2" y="69"/>
                  </a:cxn>
                  <a:cxn ang="0">
                    <a:pos x="0" y="66"/>
                  </a:cxn>
                  <a:cxn ang="0">
                    <a:pos x="0" y="64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58" y="3"/>
                  </a:cxn>
                  <a:cxn ang="0">
                    <a:pos x="61" y="1"/>
                  </a:cxn>
                  <a:cxn ang="0">
                    <a:pos x="64" y="0"/>
                  </a:cxn>
                </a:cxnLst>
                <a:rect l="0" t="0" r="r" b="b"/>
                <a:pathLst>
                  <a:path w="76" h="76">
                    <a:moveTo>
                      <a:pt x="64" y="0"/>
                    </a:moveTo>
                    <a:lnTo>
                      <a:pt x="66" y="0"/>
                    </a:lnTo>
                    <a:lnTo>
                      <a:pt x="70" y="1"/>
                    </a:lnTo>
                    <a:lnTo>
                      <a:pt x="73" y="3"/>
                    </a:lnTo>
                    <a:lnTo>
                      <a:pt x="75" y="7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5" y="15"/>
                    </a:lnTo>
                    <a:lnTo>
                      <a:pt x="73" y="19"/>
                    </a:lnTo>
                    <a:lnTo>
                      <a:pt x="17" y="75"/>
                    </a:lnTo>
                    <a:lnTo>
                      <a:pt x="14" y="76"/>
                    </a:lnTo>
                    <a:lnTo>
                      <a:pt x="8" y="76"/>
                    </a:lnTo>
                    <a:lnTo>
                      <a:pt x="6" y="75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58" y="3"/>
                    </a:lnTo>
                    <a:lnTo>
                      <a:pt x="61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937"/>
              <p:cNvSpPr>
                <a:spLocks/>
              </p:cNvSpPr>
              <p:nvPr/>
            </p:nvSpPr>
            <p:spPr bwMode="auto">
              <a:xfrm>
                <a:off x="2173288" y="6099175"/>
                <a:ext cx="60325" cy="603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19" y="4"/>
                  </a:cxn>
                  <a:cxn ang="0">
                    <a:pos x="73" y="58"/>
                  </a:cxn>
                  <a:cxn ang="0">
                    <a:pos x="75" y="61"/>
                  </a:cxn>
                  <a:cxn ang="0">
                    <a:pos x="76" y="64"/>
                  </a:cxn>
                  <a:cxn ang="0">
                    <a:pos x="76" y="66"/>
                  </a:cxn>
                  <a:cxn ang="0">
                    <a:pos x="75" y="70"/>
                  </a:cxn>
                  <a:cxn ang="0">
                    <a:pos x="73" y="73"/>
                  </a:cxn>
                  <a:cxn ang="0">
                    <a:pos x="71" y="75"/>
                  </a:cxn>
                  <a:cxn ang="0">
                    <a:pos x="67" y="76"/>
                  </a:cxn>
                  <a:cxn ang="0">
                    <a:pos x="62" y="76"/>
                  </a:cxn>
                  <a:cxn ang="0">
                    <a:pos x="60" y="75"/>
                  </a:cxn>
                  <a:cxn ang="0">
                    <a:pos x="4" y="19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4" y="4"/>
                  </a:cxn>
                  <a:cxn ang="0">
                    <a:pos x="7" y="1"/>
                  </a:cxn>
                  <a:cxn ang="0">
                    <a:pos x="10" y="0"/>
                  </a:cxn>
                </a:cxnLst>
                <a:rect l="0" t="0" r="r" b="b"/>
                <a:pathLst>
                  <a:path w="76" h="76">
                    <a:moveTo>
                      <a:pt x="10" y="0"/>
                    </a:moveTo>
                    <a:lnTo>
                      <a:pt x="12" y="0"/>
                    </a:lnTo>
                    <a:lnTo>
                      <a:pt x="16" y="1"/>
                    </a:lnTo>
                    <a:lnTo>
                      <a:pt x="19" y="4"/>
                    </a:lnTo>
                    <a:lnTo>
                      <a:pt x="73" y="58"/>
                    </a:lnTo>
                    <a:lnTo>
                      <a:pt x="75" y="61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70"/>
                    </a:lnTo>
                    <a:lnTo>
                      <a:pt x="73" y="73"/>
                    </a:lnTo>
                    <a:lnTo>
                      <a:pt x="71" y="75"/>
                    </a:lnTo>
                    <a:lnTo>
                      <a:pt x="67" y="76"/>
                    </a:lnTo>
                    <a:lnTo>
                      <a:pt x="62" y="76"/>
                    </a:lnTo>
                    <a:lnTo>
                      <a:pt x="60" y="75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938"/>
              <p:cNvSpPr>
                <a:spLocks/>
              </p:cNvSpPr>
              <p:nvPr/>
            </p:nvSpPr>
            <p:spPr bwMode="auto">
              <a:xfrm>
                <a:off x="2619375" y="6289675"/>
                <a:ext cx="77788" cy="174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0" y="0"/>
                  </a:cxn>
                  <a:cxn ang="0">
                    <a:pos x="94" y="2"/>
                  </a:cxn>
                  <a:cxn ang="0">
                    <a:pos x="96" y="4"/>
                  </a:cxn>
                  <a:cxn ang="0">
                    <a:pos x="98" y="8"/>
                  </a:cxn>
                  <a:cxn ang="0">
                    <a:pos x="98" y="14"/>
                  </a:cxn>
                  <a:cxn ang="0">
                    <a:pos x="96" y="18"/>
                  </a:cxn>
                  <a:cxn ang="0">
                    <a:pos x="94" y="20"/>
                  </a:cxn>
                  <a:cxn ang="0">
                    <a:pos x="87" y="22"/>
                  </a:cxn>
                  <a:cxn ang="0">
                    <a:pos x="11" y="22"/>
                  </a:cxn>
                  <a:cxn ang="0">
                    <a:pos x="5" y="20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98" h="22">
                    <a:moveTo>
                      <a:pt x="8" y="0"/>
                    </a:moveTo>
                    <a:lnTo>
                      <a:pt x="90" y="0"/>
                    </a:lnTo>
                    <a:lnTo>
                      <a:pt x="94" y="2"/>
                    </a:lnTo>
                    <a:lnTo>
                      <a:pt x="96" y="4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96" y="18"/>
                    </a:lnTo>
                    <a:lnTo>
                      <a:pt x="94" y="20"/>
                    </a:lnTo>
                    <a:lnTo>
                      <a:pt x="87" y="22"/>
                    </a:lnTo>
                    <a:lnTo>
                      <a:pt x="11" y="22"/>
                    </a:lnTo>
                    <a:lnTo>
                      <a:pt x="5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939"/>
              <p:cNvSpPr>
                <a:spLocks/>
              </p:cNvSpPr>
              <p:nvPr/>
            </p:nvSpPr>
            <p:spPr bwMode="auto">
              <a:xfrm>
                <a:off x="2582863" y="6437313"/>
                <a:ext cx="60325" cy="603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19" y="3"/>
                  </a:cxn>
                  <a:cxn ang="0">
                    <a:pos x="73" y="57"/>
                  </a:cxn>
                  <a:cxn ang="0">
                    <a:pos x="75" y="60"/>
                  </a:cxn>
                  <a:cxn ang="0">
                    <a:pos x="76" y="64"/>
                  </a:cxn>
                  <a:cxn ang="0">
                    <a:pos x="76" y="66"/>
                  </a:cxn>
                  <a:cxn ang="0">
                    <a:pos x="75" y="69"/>
                  </a:cxn>
                  <a:cxn ang="0">
                    <a:pos x="73" y="73"/>
                  </a:cxn>
                  <a:cxn ang="0">
                    <a:pos x="70" y="75"/>
                  </a:cxn>
                  <a:cxn ang="0">
                    <a:pos x="67" y="76"/>
                  </a:cxn>
                  <a:cxn ang="0">
                    <a:pos x="62" y="76"/>
                  </a:cxn>
                  <a:cxn ang="0">
                    <a:pos x="59" y="75"/>
                  </a:cxn>
                  <a:cxn ang="0">
                    <a:pos x="3" y="19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0" y="0"/>
                  </a:cxn>
                </a:cxnLst>
                <a:rect l="0" t="0" r="r" b="b"/>
                <a:pathLst>
                  <a:path w="76" h="76">
                    <a:moveTo>
                      <a:pt x="10" y="0"/>
                    </a:moveTo>
                    <a:lnTo>
                      <a:pt x="12" y="0"/>
                    </a:lnTo>
                    <a:lnTo>
                      <a:pt x="15" y="1"/>
                    </a:lnTo>
                    <a:lnTo>
                      <a:pt x="19" y="3"/>
                    </a:lnTo>
                    <a:lnTo>
                      <a:pt x="73" y="57"/>
                    </a:lnTo>
                    <a:lnTo>
                      <a:pt x="75" y="60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69"/>
                    </a:lnTo>
                    <a:lnTo>
                      <a:pt x="73" y="73"/>
                    </a:lnTo>
                    <a:lnTo>
                      <a:pt x="70" y="75"/>
                    </a:lnTo>
                    <a:lnTo>
                      <a:pt x="67" y="76"/>
                    </a:lnTo>
                    <a:lnTo>
                      <a:pt x="62" y="76"/>
                    </a:lnTo>
                    <a:lnTo>
                      <a:pt x="59" y="75"/>
                    </a:lnTo>
                    <a:lnTo>
                      <a:pt x="3" y="19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940"/>
              <p:cNvSpPr>
                <a:spLocks/>
              </p:cNvSpPr>
              <p:nvPr/>
            </p:nvSpPr>
            <p:spPr bwMode="auto">
              <a:xfrm>
                <a:off x="2584450" y="6099175"/>
                <a:ext cx="60325" cy="6032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6" y="0"/>
                  </a:cxn>
                  <a:cxn ang="0">
                    <a:pos x="70" y="1"/>
                  </a:cxn>
                  <a:cxn ang="0">
                    <a:pos x="73" y="4"/>
                  </a:cxn>
                  <a:cxn ang="0">
                    <a:pos x="75" y="7"/>
                  </a:cxn>
                  <a:cxn ang="0">
                    <a:pos x="76" y="10"/>
                  </a:cxn>
                  <a:cxn ang="0">
                    <a:pos x="76" y="12"/>
                  </a:cxn>
                  <a:cxn ang="0">
                    <a:pos x="75" y="16"/>
                  </a:cxn>
                  <a:cxn ang="0">
                    <a:pos x="73" y="19"/>
                  </a:cxn>
                  <a:cxn ang="0">
                    <a:pos x="17" y="75"/>
                  </a:cxn>
                  <a:cxn ang="0">
                    <a:pos x="13" y="76"/>
                  </a:cxn>
                  <a:cxn ang="0">
                    <a:pos x="8" y="76"/>
                  </a:cxn>
                  <a:cxn ang="0">
                    <a:pos x="6" y="75"/>
                  </a:cxn>
                  <a:cxn ang="0">
                    <a:pos x="4" y="73"/>
                  </a:cxn>
                  <a:cxn ang="0">
                    <a:pos x="1" y="70"/>
                  </a:cxn>
                  <a:cxn ang="0">
                    <a:pos x="0" y="66"/>
                  </a:cxn>
                  <a:cxn ang="0">
                    <a:pos x="0" y="64"/>
                  </a:cxn>
                  <a:cxn ang="0">
                    <a:pos x="1" y="61"/>
                  </a:cxn>
                  <a:cxn ang="0">
                    <a:pos x="4" y="58"/>
                  </a:cxn>
                  <a:cxn ang="0">
                    <a:pos x="57" y="4"/>
                  </a:cxn>
                  <a:cxn ang="0">
                    <a:pos x="61" y="1"/>
                  </a:cxn>
                  <a:cxn ang="0">
                    <a:pos x="64" y="0"/>
                  </a:cxn>
                </a:cxnLst>
                <a:rect l="0" t="0" r="r" b="b"/>
                <a:pathLst>
                  <a:path w="76" h="76">
                    <a:moveTo>
                      <a:pt x="64" y="0"/>
                    </a:moveTo>
                    <a:lnTo>
                      <a:pt x="66" y="0"/>
                    </a:lnTo>
                    <a:lnTo>
                      <a:pt x="70" y="1"/>
                    </a:lnTo>
                    <a:lnTo>
                      <a:pt x="73" y="4"/>
                    </a:lnTo>
                    <a:lnTo>
                      <a:pt x="75" y="7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5" y="16"/>
                    </a:lnTo>
                    <a:lnTo>
                      <a:pt x="73" y="19"/>
                    </a:lnTo>
                    <a:lnTo>
                      <a:pt x="17" y="75"/>
                    </a:lnTo>
                    <a:lnTo>
                      <a:pt x="13" y="76"/>
                    </a:lnTo>
                    <a:lnTo>
                      <a:pt x="8" y="76"/>
                    </a:lnTo>
                    <a:lnTo>
                      <a:pt x="6" y="75"/>
                    </a:lnTo>
                    <a:lnTo>
                      <a:pt x="4" y="73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1" y="61"/>
                    </a:lnTo>
                    <a:lnTo>
                      <a:pt x="4" y="58"/>
                    </a:lnTo>
                    <a:lnTo>
                      <a:pt x="57" y="4"/>
                    </a:lnTo>
                    <a:lnTo>
                      <a:pt x="61" y="1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0" name="Объект 2"/>
          <p:cNvSpPr txBox="1">
            <a:spLocks/>
          </p:cNvSpPr>
          <p:nvPr/>
        </p:nvSpPr>
        <p:spPr>
          <a:xfrm>
            <a:off x="723165" y="4110650"/>
            <a:ext cx="7530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buClr>
                <a:schemeClr val="accent1">
                  <a:lumMod val="75000"/>
                </a:schemeClr>
              </a:buClr>
              <a:buSzPct val="120000"/>
              <a:buAutoNum type="arabicPeriod"/>
              <a:defRPr sz="16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Сокращение  на 15% сроков подготовки, согласования ПСД и передачи ее на экспертизу</a:t>
            </a:r>
            <a:endParaRPr lang="en-US" dirty="0"/>
          </a:p>
          <a:p>
            <a:endParaRPr lang="ru-RU" dirty="0"/>
          </a:p>
          <a:p>
            <a:r>
              <a:rPr lang="ru-RU" dirty="0"/>
              <a:t>Контроль сроков исполнения и мониторинг текущего состояния ПСД</a:t>
            </a:r>
            <a:endParaRPr lang="en-US" dirty="0"/>
          </a:p>
          <a:p>
            <a:endParaRPr lang="ru-RU" dirty="0"/>
          </a:p>
          <a:p>
            <a:r>
              <a:rPr lang="ru-RU" dirty="0"/>
              <a:t>Возможность прогнозирования загрузки проектных организаций и других участников на этапе проектирования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06532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ПОДСИСТЕМА ИАС «КАПСТРОЙ»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ГИС «СТРОЙКОМПЛЕКС РТ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7" r="8972" b="33177"/>
          <a:stretch/>
        </p:blipFill>
        <p:spPr>
          <a:xfrm>
            <a:off x="0" y="2339438"/>
            <a:ext cx="9167751" cy="2553195"/>
          </a:xfrm>
          <a:prstGeom prst="rect">
            <a:avLst/>
          </a:prstGeom>
        </p:spPr>
      </p:pic>
      <p:sp>
        <p:nvSpPr>
          <p:cNvPr id="4" name="Параллелограмм 3"/>
          <p:cNvSpPr/>
          <p:nvPr/>
        </p:nvSpPr>
        <p:spPr>
          <a:xfrm>
            <a:off x="156320" y="2324473"/>
            <a:ext cx="8855109" cy="2698341"/>
          </a:xfrm>
          <a:prstGeom prst="parallelogram">
            <a:avLst>
              <a:gd name="adj" fmla="val 37658"/>
            </a:avLst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60756" y="1358816"/>
            <a:ext cx="1159422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ЕДИНАЯ СРЕДА ДЛЯ РАБОТЫ 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517590" y="1266483"/>
            <a:ext cx="1870291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ПРОВЕРКА, </a:t>
            </a:r>
            <a:endParaRPr lang="en-US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ПРИЕМКА И ОПЛАТА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СТРОИТЕЛЬНЫХ РАБОТ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3585292" y="1266483"/>
            <a:ext cx="1871437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МНОЖЕСТВЕННЫЕ ПРОВЕРКИ АКТОВ, КОНТРОЛЬ НЕСООТВЕТСТВИЯ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5654141" y="1358816"/>
            <a:ext cx="1765214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АВТОМАТИЗАЦИЯ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СТРОИТЕЛЬНОГО КОНТРОЛЯ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7616764" y="1350559"/>
            <a:ext cx="1394665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МОБИЛЬНОЕ ПРИЛОЖЕНИЕ КУРАТОРА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5539919" y="5307904"/>
            <a:ext cx="2227593" cy="1072653"/>
            <a:chOff x="6795433" y="5307904"/>
            <a:chExt cx="2227593" cy="1072653"/>
          </a:xfrm>
        </p:grpSpPr>
        <p:sp>
          <p:nvSpPr>
            <p:cNvPr id="17" name="TextBox 52"/>
            <p:cNvSpPr txBox="1">
              <a:spLocks noChangeArrowheads="1"/>
            </p:cNvSpPr>
            <p:nvPr/>
          </p:nvSpPr>
          <p:spPr bwMode="auto">
            <a:xfrm>
              <a:off x="6810949" y="5918892"/>
              <a:ext cx="22120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В ЭЛЕКТРОННОМ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ВИДЕ</a:t>
              </a:r>
              <a:endParaRPr lang="ru-RU" altLang="ru-RU" sz="12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6795433" y="5307904"/>
              <a:ext cx="1462246" cy="669744"/>
              <a:chOff x="6795433" y="5307904"/>
              <a:chExt cx="1462246" cy="669744"/>
            </a:xfrm>
          </p:grpSpPr>
          <p:sp>
            <p:nvSpPr>
              <p:cNvPr id="13" name="TextBox 33"/>
              <p:cNvSpPr txBox="1">
                <a:spLocks noChangeArrowheads="1"/>
              </p:cNvSpPr>
              <p:nvPr/>
            </p:nvSpPr>
            <p:spPr bwMode="auto">
              <a:xfrm>
                <a:off x="6795433" y="5307904"/>
                <a:ext cx="1462246" cy="375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4927" tIns="52464" rIns="104927" bIns="5246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ts val="21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3300" dirty="0" smtClean="0">
                    <a:latin typeface="Arial Narrow" panose="020B0606020202030204" pitchFamily="34" charset="0"/>
                    <a:cs typeface="Tahoma" panose="020B0604030504040204" pitchFamily="34" charset="0"/>
                  </a:rPr>
                  <a:t>204 000</a:t>
                </a:r>
                <a:endParaRPr lang="ru-RU" altLang="ru-RU" sz="3300" dirty="0">
                  <a:latin typeface="Arial Narrow" panose="020B0606020202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TextBox 26"/>
              <p:cNvSpPr txBox="1">
                <a:spLocks noChangeArrowheads="1"/>
              </p:cNvSpPr>
              <p:nvPr/>
            </p:nvSpPr>
            <p:spPr bwMode="auto">
              <a:xfrm>
                <a:off x="6810949" y="5700649"/>
                <a:ext cx="118013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ДОКУМЕНТОВ</a:t>
                </a:r>
                <a:endParaRPr lang="ru-RU" alt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9" name="Группа 38"/>
          <p:cNvGrpSpPr/>
          <p:nvPr/>
        </p:nvGrpSpPr>
        <p:grpSpPr>
          <a:xfrm>
            <a:off x="350532" y="5330307"/>
            <a:ext cx="1443845" cy="884701"/>
            <a:chOff x="433660" y="5330307"/>
            <a:chExt cx="1443845" cy="884701"/>
          </a:xfrm>
        </p:grpSpPr>
        <p:sp>
          <p:nvSpPr>
            <p:cNvPr id="10" name="TextBox 33"/>
            <p:cNvSpPr txBox="1">
              <a:spLocks noChangeArrowheads="1"/>
            </p:cNvSpPr>
            <p:nvPr/>
          </p:nvSpPr>
          <p:spPr bwMode="auto">
            <a:xfrm>
              <a:off x="433660" y="5330307"/>
              <a:ext cx="1077525" cy="37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7" tIns="52464" rIns="104927" bIns="5246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1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300" dirty="0" smtClean="0">
                  <a:latin typeface="Arial Narrow" panose="020B0606020202030204" pitchFamily="34" charset="0"/>
                  <a:cs typeface="Tahoma" panose="020B0604030504040204" pitchFamily="34" charset="0"/>
                </a:rPr>
                <a:t>2 </a:t>
              </a:r>
              <a:r>
                <a:rPr lang="ru-RU" altLang="ru-RU" sz="3300" dirty="0" smtClean="0">
                  <a:latin typeface="Arial Narrow" panose="020B0606020202030204" pitchFamily="34" charset="0"/>
                  <a:cs typeface="Tahoma" panose="020B0604030504040204" pitchFamily="34" charset="0"/>
                </a:rPr>
                <a:t>400</a:t>
              </a:r>
              <a:endParaRPr lang="ru-RU" altLang="ru-RU" sz="3300" dirty="0">
                <a:latin typeface="Arial Narrow" panose="020B060602020203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52"/>
            <p:cNvSpPr txBox="1">
              <a:spLocks noChangeArrowheads="1"/>
            </p:cNvSpPr>
            <p:nvPr/>
          </p:nvSpPr>
          <p:spPr bwMode="auto">
            <a:xfrm>
              <a:off x="433660" y="5938009"/>
              <a:ext cx="14438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СИСТЕМЫ</a:t>
              </a:r>
              <a:endParaRPr lang="ru-RU" altLang="ru-RU" sz="12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26"/>
            <p:cNvSpPr txBox="1">
              <a:spLocks noChangeArrowheads="1"/>
            </p:cNvSpPr>
            <p:nvPr/>
          </p:nvSpPr>
          <p:spPr bwMode="auto">
            <a:xfrm>
              <a:off x="433660" y="5723731"/>
              <a:ext cx="14366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ПОЛЬЗОВАТЕЛЕЙ</a:t>
              </a:r>
              <a:endPara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688382" y="5317247"/>
            <a:ext cx="1991185" cy="1068294"/>
            <a:chOff x="4578839" y="5317247"/>
            <a:chExt cx="1991185" cy="1068294"/>
          </a:xfrm>
        </p:grpSpPr>
        <p:sp>
          <p:nvSpPr>
            <p:cNvPr id="21" name="TextBox 52"/>
            <p:cNvSpPr txBox="1">
              <a:spLocks noChangeArrowheads="1"/>
            </p:cNvSpPr>
            <p:nvPr/>
          </p:nvSpPr>
          <p:spPr bwMode="auto">
            <a:xfrm>
              <a:off x="4644756" y="5923876"/>
              <a:ext cx="19252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КОНТРОЛИРУЕТСЯ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В СИС/ТЕМЕ</a:t>
              </a:r>
              <a:endParaRPr lang="ru-RU" altLang="ru-RU" sz="12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4578839" y="5317247"/>
              <a:ext cx="1153641" cy="706567"/>
              <a:chOff x="4578839" y="5317247"/>
              <a:chExt cx="1153641" cy="706567"/>
            </a:xfrm>
          </p:grpSpPr>
          <p:sp>
            <p:nvSpPr>
              <p:cNvPr id="11" name="TextBox 33"/>
              <p:cNvSpPr txBox="1">
                <a:spLocks noChangeArrowheads="1"/>
              </p:cNvSpPr>
              <p:nvPr/>
            </p:nvSpPr>
            <p:spPr bwMode="auto">
              <a:xfrm>
                <a:off x="4578839" y="5317247"/>
                <a:ext cx="596624" cy="375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4927" tIns="52464" rIns="104927" bIns="5246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ts val="21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3300" dirty="0" smtClean="0">
                    <a:latin typeface="Arial Narrow" panose="020B0606020202030204" pitchFamily="34" charset="0"/>
                    <a:cs typeface="Tahoma" panose="020B0604030504040204" pitchFamily="34" charset="0"/>
                  </a:rPr>
                  <a:t>60</a:t>
                </a:r>
                <a:endParaRPr lang="ru-RU" altLang="ru-RU" sz="3300" dirty="0">
                  <a:latin typeface="Arial Narrow" panose="020B0606020202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6"/>
              <p:cNvSpPr txBox="1">
                <a:spLocks noChangeArrowheads="1"/>
              </p:cNvSpPr>
              <p:nvPr/>
            </p:nvSpPr>
            <p:spPr bwMode="auto">
              <a:xfrm>
                <a:off x="4642117" y="5700649"/>
                <a:ext cx="1090363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5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МЛРД РУБ</a:t>
                </a:r>
                <a:endParaRPr lang="ru-RU" altLang="ru-RU" sz="1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7425913" y="5293630"/>
            <a:ext cx="2087815" cy="892015"/>
            <a:chOff x="8794831" y="5307904"/>
            <a:chExt cx="2087815" cy="892015"/>
          </a:xfrm>
        </p:grpSpPr>
        <p:sp>
          <p:nvSpPr>
            <p:cNvPr id="23" name="TextBox 52"/>
            <p:cNvSpPr txBox="1">
              <a:spLocks noChangeArrowheads="1"/>
            </p:cNvSpPr>
            <p:nvPr/>
          </p:nvSpPr>
          <p:spPr bwMode="auto">
            <a:xfrm>
              <a:off x="8801355" y="5922920"/>
              <a:ext cx="20812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ЗАРЕГИСТРИРОВАНО</a:t>
              </a:r>
              <a:endParaRPr lang="ru-RU" altLang="ru-RU" sz="12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8794831" y="5307904"/>
              <a:ext cx="1242648" cy="666530"/>
              <a:chOff x="8794831" y="5307904"/>
              <a:chExt cx="1242648" cy="666530"/>
            </a:xfrm>
          </p:grpSpPr>
          <p:sp>
            <p:nvSpPr>
              <p:cNvPr id="14" name="TextBox 33"/>
              <p:cNvSpPr txBox="1">
                <a:spLocks noChangeArrowheads="1"/>
              </p:cNvSpPr>
              <p:nvPr/>
            </p:nvSpPr>
            <p:spPr bwMode="auto">
              <a:xfrm>
                <a:off x="8794831" y="5307904"/>
                <a:ext cx="1077525" cy="402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4927" tIns="52464" rIns="104927" bIns="52464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ts val="21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3300" dirty="0" smtClean="0">
                    <a:latin typeface="Arial Narrow" panose="020B0606020202030204" pitchFamily="34" charset="0"/>
                    <a:cs typeface="Tahoma" panose="020B0604030504040204" pitchFamily="34" charset="0"/>
                  </a:rPr>
                  <a:t>1 300</a:t>
                </a:r>
                <a:endParaRPr lang="ru-RU" altLang="ru-RU" sz="3300" dirty="0">
                  <a:latin typeface="Arial Narrow" panose="020B0606020202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26"/>
              <p:cNvSpPr txBox="1">
                <a:spLocks noChangeArrowheads="1"/>
              </p:cNvSpPr>
              <p:nvPr/>
            </p:nvSpPr>
            <p:spPr bwMode="auto">
              <a:xfrm>
                <a:off x="8794831" y="5697435"/>
                <a:ext cx="124264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ОРГАНИЗАЦИЙ</a:t>
                </a:r>
                <a:endParaRPr lang="ru-RU" alt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2034741" y="5292783"/>
            <a:ext cx="1302459" cy="1052593"/>
            <a:chOff x="2422765" y="5292783"/>
            <a:chExt cx="1302459" cy="1052593"/>
          </a:xfrm>
        </p:grpSpPr>
        <p:sp>
          <p:nvSpPr>
            <p:cNvPr id="12" name="TextBox 33"/>
            <p:cNvSpPr txBox="1">
              <a:spLocks noChangeArrowheads="1"/>
            </p:cNvSpPr>
            <p:nvPr/>
          </p:nvSpPr>
          <p:spPr bwMode="auto">
            <a:xfrm>
              <a:off x="2422765" y="5292783"/>
              <a:ext cx="1244494" cy="37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7" tIns="52464" rIns="104927" bIns="52464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1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300" dirty="0" smtClean="0">
                  <a:latin typeface="Arial Narrow" panose="020B0606020202030204" pitchFamily="34" charset="0"/>
                  <a:cs typeface="Tahoma" panose="020B0604030504040204" pitchFamily="34" charset="0"/>
                </a:rPr>
                <a:t>11 800</a:t>
              </a:r>
              <a:endParaRPr lang="ru-RU" altLang="ru-RU" sz="3300" dirty="0">
                <a:latin typeface="Arial Narrow" panose="020B060602020203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52"/>
            <p:cNvSpPr txBox="1">
              <a:spLocks noChangeArrowheads="1"/>
            </p:cNvSpPr>
            <p:nvPr/>
          </p:nvSpPr>
          <p:spPr bwMode="auto">
            <a:xfrm>
              <a:off x="2500027" y="5883711"/>
              <a:ext cx="12251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Tahoma" panose="020B0604030504040204" pitchFamily="34" charset="0"/>
                  <a:cs typeface="Tahoma" panose="020B0604030504040204" pitchFamily="34" charset="0"/>
                </a:rPr>
                <a:t>ВЕДЕТСЯ В </a:t>
              </a:r>
              <a:endParaRPr lang="ru-RU" altLang="ru-RU" sz="1200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СИСТЕМЕ</a:t>
              </a:r>
              <a:endParaRPr lang="ru-RU" altLang="ru-RU" sz="12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TextBox 26"/>
            <p:cNvSpPr txBox="1">
              <a:spLocks noChangeArrowheads="1"/>
            </p:cNvSpPr>
            <p:nvPr/>
          </p:nvSpPr>
          <p:spPr bwMode="auto">
            <a:xfrm>
              <a:off x="2500027" y="5692504"/>
              <a:ext cx="9605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ОБЪЕКТОВ</a:t>
              </a:r>
            </a:p>
          </p:txBody>
        </p:sp>
      </p:grpSp>
      <p:sp>
        <p:nvSpPr>
          <p:cNvPr id="26" name="TextBox 173"/>
          <p:cNvSpPr txBox="1">
            <a:spLocks noChangeArrowheads="1"/>
          </p:cNvSpPr>
          <p:nvPr/>
        </p:nvSpPr>
        <p:spPr bwMode="auto">
          <a:xfrm>
            <a:off x="1972173" y="3107548"/>
            <a:ext cx="43491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ГЛАВНОЕ 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ИНВЕСТИЦИОННО-СТРОИТЕЛЬНОЕ УПРАВЛЕНИЕ РЕСПУБЛИКИ ТАТАРСТАН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44725" y="3922244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0D0D0D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2009-2016</a:t>
            </a:r>
            <a:endParaRPr lang="ru-RU" altLang="ru-RU" sz="2800" b="1" dirty="0">
              <a:solidFill>
                <a:srgbClr val="0D0D0D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159" descr="герб!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10" y="3293308"/>
            <a:ext cx="802356" cy="81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418884" y="1225067"/>
            <a:ext cx="0" cy="913828"/>
          </a:xfrm>
          <a:prstGeom prst="line">
            <a:avLst/>
          </a:prstGeom>
          <a:ln>
            <a:solidFill>
              <a:srgbClr val="B2BD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86587" y="1225067"/>
            <a:ext cx="0" cy="913828"/>
          </a:xfrm>
          <a:prstGeom prst="line">
            <a:avLst/>
          </a:prstGeom>
          <a:ln>
            <a:solidFill>
              <a:srgbClr val="B2BD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55435" y="1225067"/>
            <a:ext cx="0" cy="913828"/>
          </a:xfrm>
          <a:prstGeom prst="line">
            <a:avLst/>
          </a:prstGeom>
          <a:ln>
            <a:solidFill>
              <a:srgbClr val="B2BD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518060" y="1225067"/>
            <a:ext cx="0" cy="913828"/>
          </a:xfrm>
          <a:prstGeom prst="line">
            <a:avLst/>
          </a:prstGeom>
          <a:ln>
            <a:solidFill>
              <a:srgbClr val="B2BD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321361" y="3489670"/>
            <a:ext cx="2822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«КАПСТРОЙ»</a:t>
            </a:r>
            <a:endParaRPr lang="ru-RU" altLang="ru-RU" b="1" dirty="0">
              <a:solidFill>
                <a:srgbClr val="0D0D0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6321361" y="2721915"/>
            <a:ext cx="2846388" cy="7848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ИНФОРМАЦИОННО-АНАЛИТИЧЕСКАЯ </a:t>
            </a:r>
            <a:endParaRPr lang="en-US" sz="15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СИСТЕМА </a:t>
            </a:r>
          </a:p>
        </p:txBody>
      </p:sp>
    </p:spTree>
    <p:extLst>
      <p:ext uri="{BB962C8B-B14F-4D97-AF65-F5344CB8AC3E}">
        <p14:creationId xmlns:p14="http://schemas.microsoft.com/office/powerpoint/2010/main" val="47835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596" y="189391"/>
            <a:ext cx="8258645" cy="586405"/>
          </a:xfrm>
        </p:spPr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СТРОИТЕЛЬНЫЙ КОНТРОЛЬ: АВТОМАТИЗАЦИЯ КЛЮЧЕВЫХ ПРОЦЕССОВ</a:t>
            </a:r>
            <a:endParaRPr lang="ru-RU" cap="none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031990" y="1517752"/>
            <a:ext cx="6645785" cy="1075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40" y="4233942"/>
            <a:ext cx="2952587" cy="1525391"/>
          </a:xfrm>
          <a:prstGeom prst="rect">
            <a:avLst/>
          </a:prstGeom>
        </p:spPr>
      </p:pic>
      <p:pic>
        <p:nvPicPr>
          <p:cNvPr id="29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66" y="4111067"/>
            <a:ext cx="3228027" cy="23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>
            <a:off x="4488631" y="2074380"/>
            <a:ext cx="4261" cy="100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831179" y="1933575"/>
            <a:ext cx="1846596" cy="15442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343025" y="1933575"/>
            <a:ext cx="1535565" cy="15756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54"/>
          <p:cNvSpPr txBox="1">
            <a:spLocks/>
          </p:cNvSpPr>
          <p:nvPr/>
        </p:nvSpPr>
        <p:spPr>
          <a:xfrm>
            <a:off x="132322" y="3313398"/>
            <a:ext cx="1860153" cy="89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Автоматическая проверка </a:t>
            </a:r>
            <a:r>
              <a:rPr lang="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позиций акта и сметы</a:t>
            </a:r>
            <a:endParaRPr lang="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Заголовок 54"/>
          <p:cNvSpPr txBox="1">
            <a:spLocks/>
          </p:cNvSpPr>
          <p:nvPr/>
        </p:nvSpPr>
        <p:spPr>
          <a:xfrm>
            <a:off x="3182675" y="3179117"/>
            <a:ext cx="2352855" cy="763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актов выполненных работ в эл.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</a:t>
            </a:r>
            <a:endParaRPr lang="ru" sz="15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Заголовок 54"/>
          <p:cNvSpPr txBox="1">
            <a:spLocks/>
          </p:cNvSpPr>
          <p:nvPr/>
        </p:nvSpPr>
        <p:spPr>
          <a:xfrm>
            <a:off x="6686361" y="3637498"/>
            <a:ext cx="2255759" cy="630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Оперативная приемка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оплата работ</a:t>
            </a:r>
            <a:endParaRPr lang="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Заголовок 54"/>
          <p:cNvSpPr txBox="1">
            <a:spLocks/>
          </p:cNvSpPr>
          <p:nvPr/>
        </p:nvSpPr>
        <p:spPr>
          <a:xfrm>
            <a:off x="6673630" y="5756629"/>
            <a:ext cx="2200900" cy="63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Оперативное взаимодействие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оповещения подрядчиков</a:t>
            </a:r>
            <a:endParaRPr lang="ru" sz="12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Заголовок 54"/>
          <p:cNvSpPr txBox="1">
            <a:spLocks/>
          </p:cNvSpPr>
          <p:nvPr/>
        </p:nvSpPr>
        <p:spPr>
          <a:xfrm>
            <a:off x="6686361" y="4663750"/>
            <a:ext cx="2255759" cy="630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протокола загрузки актов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тчета об ошибках</a:t>
            </a:r>
            <a:endParaRPr lang="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Заголовок 54"/>
          <p:cNvSpPr txBox="1">
            <a:spLocks/>
          </p:cNvSpPr>
          <p:nvPr/>
        </p:nvSpPr>
        <p:spPr>
          <a:xfrm>
            <a:off x="92124" y="4247781"/>
            <a:ext cx="1900351" cy="85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Множественные проверки актов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непревышение сумм и объемов</a:t>
            </a:r>
            <a:endParaRPr lang="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Заголовок 54"/>
          <p:cNvSpPr txBox="1">
            <a:spLocks/>
          </p:cNvSpPr>
          <p:nvPr/>
        </p:nvSpPr>
        <p:spPr>
          <a:xfrm>
            <a:off x="71769" y="5286776"/>
            <a:ext cx="1920706" cy="715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Детализация </a:t>
            </a:r>
          </a:p>
          <a:p>
            <a:pPr algn="r"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состава затрат</a:t>
            </a:r>
            <a:endParaRPr lang="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Заголовок 54"/>
          <p:cNvSpPr txBox="1">
            <a:spLocks/>
          </p:cNvSpPr>
          <p:nvPr/>
        </p:nvSpPr>
        <p:spPr>
          <a:xfrm>
            <a:off x="238125" y="6175732"/>
            <a:ext cx="1754350" cy="573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</a:t>
            </a:r>
          </a:p>
          <a:p>
            <a:pPr algn="r"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соответствия </a:t>
            </a:r>
          </a:p>
          <a:p>
            <a:pPr algn="r"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справочным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ценам</a:t>
            </a:r>
          </a:p>
          <a:p>
            <a:pPr>
              <a:lnSpc>
                <a:spcPct val="100000"/>
              </a:lnSpc>
            </a:pPr>
            <a:endParaRPr lang="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Нашивка 41"/>
          <p:cNvSpPr/>
          <p:nvPr/>
        </p:nvSpPr>
        <p:spPr>
          <a:xfrm rot="10800000">
            <a:off x="6315224" y="3771577"/>
            <a:ext cx="180023" cy="390489"/>
          </a:xfrm>
          <a:prstGeom prst="chevron">
            <a:avLst>
              <a:gd name="adj" fmla="val 83953"/>
            </a:avLst>
          </a:prstGeom>
          <a:solidFill>
            <a:srgbClr val="000000">
              <a:alpha val="2784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Нашивка 42"/>
          <p:cNvSpPr/>
          <p:nvPr/>
        </p:nvSpPr>
        <p:spPr>
          <a:xfrm rot="10800000">
            <a:off x="6315224" y="4782911"/>
            <a:ext cx="180023" cy="390489"/>
          </a:xfrm>
          <a:prstGeom prst="chevron">
            <a:avLst>
              <a:gd name="adj" fmla="val 83953"/>
            </a:avLst>
          </a:prstGeom>
          <a:solidFill>
            <a:srgbClr val="000000">
              <a:alpha val="2784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Нашивка 43"/>
          <p:cNvSpPr/>
          <p:nvPr/>
        </p:nvSpPr>
        <p:spPr>
          <a:xfrm rot="10800000">
            <a:off x="6315224" y="5794245"/>
            <a:ext cx="180023" cy="390489"/>
          </a:xfrm>
          <a:prstGeom prst="chevron">
            <a:avLst>
              <a:gd name="adj" fmla="val 83953"/>
            </a:avLst>
          </a:prstGeom>
          <a:solidFill>
            <a:srgbClr val="000000">
              <a:alpha val="2784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Нашивка 44"/>
          <p:cNvSpPr/>
          <p:nvPr/>
        </p:nvSpPr>
        <p:spPr>
          <a:xfrm rot="10800000" flipH="1" flipV="1">
            <a:off x="2260404" y="3564087"/>
            <a:ext cx="190454" cy="388838"/>
          </a:xfrm>
          <a:prstGeom prst="chevron">
            <a:avLst>
              <a:gd name="adj" fmla="val 83953"/>
            </a:avLst>
          </a:prstGeom>
          <a:solidFill>
            <a:srgbClr val="000000">
              <a:alpha val="2784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Нашивка 45"/>
          <p:cNvSpPr/>
          <p:nvPr/>
        </p:nvSpPr>
        <p:spPr>
          <a:xfrm rot="10800000" flipH="1" flipV="1">
            <a:off x="2260404" y="4465938"/>
            <a:ext cx="190454" cy="388838"/>
          </a:xfrm>
          <a:prstGeom prst="chevron">
            <a:avLst>
              <a:gd name="adj" fmla="val 83953"/>
            </a:avLst>
          </a:prstGeom>
          <a:solidFill>
            <a:srgbClr val="000000">
              <a:alpha val="2784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 rot="10800000" flipH="1" flipV="1">
            <a:off x="2260404" y="5367789"/>
            <a:ext cx="190454" cy="388838"/>
          </a:xfrm>
          <a:prstGeom prst="chevron">
            <a:avLst>
              <a:gd name="adj" fmla="val 83953"/>
            </a:avLst>
          </a:prstGeom>
          <a:solidFill>
            <a:srgbClr val="000000">
              <a:alpha val="2784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Нашивка 47"/>
          <p:cNvSpPr/>
          <p:nvPr/>
        </p:nvSpPr>
        <p:spPr>
          <a:xfrm rot="10800000" flipH="1" flipV="1">
            <a:off x="2260404" y="6269640"/>
            <a:ext cx="190454" cy="388838"/>
          </a:xfrm>
          <a:prstGeom prst="chevron">
            <a:avLst>
              <a:gd name="adj" fmla="val 83953"/>
            </a:avLst>
          </a:prstGeom>
          <a:solidFill>
            <a:srgbClr val="000000">
              <a:alpha val="2784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Заголовок 54"/>
          <p:cNvSpPr txBox="1">
            <a:spLocks/>
          </p:cNvSpPr>
          <p:nvPr/>
        </p:nvSpPr>
        <p:spPr>
          <a:xfrm>
            <a:off x="1927997" y="1815289"/>
            <a:ext cx="2352855" cy="630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Ведение смет,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актов КС-2, КС-3.</a:t>
            </a:r>
            <a:endParaRPr lang="ru" sz="11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Заголовок 54"/>
          <p:cNvSpPr txBox="1">
            <a:spLocks/>
          </p:cNvSpPr>
          <p:nvPr/>
        </p:nvSpPr>
        <p:spPr>
          <a:xfrm>
            <a:off x="4840257" y="1783746"/>
            <a:ext cx="2588141" cy="693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Актирование,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 затрат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(товарные накладные)</a:t>
            </a:r>
            <a:endParaRPr lang="ru" sz="11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2435" y="1261001"/>
            <a:ext cx="2333756" cy="502531"/>
          </a:xfrm>
          <a:prstGeom prst="rect">
            <a:avLst/>
          </a:prstGeom>
          <a:pattFill prst="wdUpDiag">
            <a:fgClr>
              <a:srgbClr val="303030"/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54"/>
          <p:cNvSpPr txBox="1">
            <a:spLocks/>
          </p:cNvSpPr>
          <p:nvPr/>
        </p:nvSpPr>
        <p:spPr>
          <a:xfrm>
            <a:off x="457619" y="1295748"/>
            <a:ext cx="2234537" cy="43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ЗАКАЗЧИК-ЗАСТРОЙЩИК</a:t>
            </a:r>
            <a:endParaRPr lang="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11202" y="1261001"/>
            <a:ext cx="2121596" cy="502531"/>
          </a:xfrm>
          <a:prstGeom prst="rect">
            <a:avLst/>
          </a:prstGeom>
          <a:pattFill prst="wdUpDiag">
            <a:fgClr>
              <a:srgbClr val="007AD6"/>
            </a:fgClr>
            <a:bgClr>
              <a:srgbClr val="0070C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379758" y="1261001"/>
            <a:ext cx="2333756" cy="502531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</a:endParaRPr>
          </a:p>
        </p:txBody>
      </p:sp>
      <p:sp>
        <p:nvSpPr>
          <p:cNvPr id="26" name="Заголовок 54"/>
          <p:cNvSpPr txBox="1">
            <a:spLocks/>
          </p:cNvSpPr>
          <p:nvPr/>
        </p:nvSpPr>
        <p:spPr>
          <a:xfrm>
            <a:off x="3367754" y="1298958"/>
            <a:ext cx="2408493" cy="42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ГЕНПОДРЯДЧИК</a:t>
            </a:r>
            <a:endParaRPr lang="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Заголовок 54"/>
          <p:cNvSpPr txBox="1">
            <a:spLocks/>
          </p:cNvSpPr>
          <p:nvPr/>
        </p:nvSpPr>
        <p:spPr>
          <a:xfrm>
            <a:off x="6724120" y="1296825"/>
            <a:ext cx="1645033" cy="43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СУБПОДРЯДЧИК</a:t>
            </a:r>
            <a:endParaRPr lang="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" y="4692770"/>
            <a:ext cx="9143999" cy="216523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213" y="5134907"/>
            <a:ext cx="611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" t="21240" r="949" b="3004"/>
          <a:stretch/>
        </p:blipFill>
        <p:spPr>
          <a:xfrm flipH="1">
            <a:off x="0" y="0"/>
            <a:ext cx="9155875" cy="47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21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_БАРС Груп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БАРС Груп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БарсГруп2016_лого_стандарт" id="{871AB038-55C9-4316-B181-30C1F67C5C3C}" vid="{AD1D670A-209F-46C1-B75C-E86E0D1B0C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БарсГруп2016_безлого_стандарт</Template>
  <TotalTime>291</TotalTime>
  <Words>626</Words>
  <Application>Microsoft Office PowerPoint</Application>
  <PresentationFormat>Экран (4:3)</PresentationFormat>
  <Paragraphs>154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Презентация_БАРС Груп</vt:lpstr>
      <vt:lpstr>Практический опыт автоматизации деятельности участников строительной отрасли Республики Татарстан</vt:lpstr>
      <vt:lpstr>Проблематика на этапе ГОСЭКСПЕРТИЗЫ </vt:lpstr>
      <vt:lpstr>Информационные системы, применяемые на этапе экспертизы</vt:lpstr>
      <vt:lpstr>модель процесса ЭКСПЕРТИЗЫ ПСД</vt:lpstr>
      <vt:lpstr>Интеграция:</vt:lpstr>
      <vt:lpstr>результат</vt:lpstr>
      <vt:lpstr>ПОДСИСТЕМА ИАС «КАПСТРОЙ» В ГИС «СТРОЙКОМПЛЕКС РТ»</vt:lpstr>
      <vt:lpstr>СТРОИТЕЛЬНЫЙ КОНТРОЛЬ: АВТОМАТИЗАЦИЯ КЛЮЧЕВЫХ ПРОЦЕССОВ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автоматизации деятельности участников строительной отрасли Республики Татарстан</dc:title>
  <dc:creator>Мария Верхунова</dc:creator>
  <cp:lastModifiedBy>Азат Камалетдинов</cp:lastModifiedBy>
  <cp:revision>25</cp:revision>
  <dcterms:created xsi:type="dcterms:W3CDTF">2016-06-09T08:05:34Z</dcterms:created>
  <dcterms:modified xsi:type="dcterms:W3CDTF">2016-06-09T13:44:58Z</dcterms:modified>
</cp:coreProperties>
</file>