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84" r:id="rId5"/>
    <p:sldId id="297" r:id="rId6"/>
    <p:sldId id="285" r:id="rId7"/>
    <p:sldId id="286" r:id="rId8"/>
    <p:sldId id="287" r:id="rId9"/>
    <p:sldId id="289" r:id="rId10"/>
    <p:sldId id="281" r:id="rId11"/>
    <p:sldId id="283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>
        <p:scale>
          <a:sx n="66" d="100"/>
          <a:sy n="66" d="100"/>
        </p:scale>
        <p:origin x="-104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1552-9818-45B4-9C5F-A050AD58314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1B65-C34C-4663-86B9-DE527ABF9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FB18-FA42-4919-8271-42667519885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B996-8758-4F8A-8122-FF754E208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A987-6BEA-4712-B666-5342125AF30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FE9D-F149-41CA-8328-7097C0AB1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F059-0128-4FE1-A0E7-1E9818358BEA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D5B9-CEDD-4DEB-8F2B-9C0FBA899E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14B8-0BF3-43C0-8F43-C60E1CA5A0C4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5A62-070C-4814-BF8E-6FC96407E3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9FC5-AA7E-4978-A39C-D98029A17EF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29EF-CC70-4509-9188-3536AFF80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0468-07D8-4E5B-9D14-B122DFA5EE38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5BD4-8F36-445F-A315-34C8E384A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0C0B-7AC1-40A4-9371-34C6970E570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4B09-B424-4DEB-9EFA-52F025D90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1021-771D-4E3F-8711-3993C563E5E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A8DB-B9C0-4201-AC0B-8A56FE701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2384-7CC0-445D-9551-5D3276928B6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976D-B7D1-43C5-8EE4-B4D0A2A50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6E8A-78AA-45EA-B281-6FA1B7A6D55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513D-99AE-42C3-9792-14726DE101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119E5-7D0D-4195-8450-0D9CF041CC07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769FD4E-A0FF-4938-A655-8D8EC340A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611188" y="1125538"/>
            <a:ext cx="77771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3200" b="1"/>
          </a:p>
          <a:p>
            <a:pPr algn="ctr" eaLnBrk="1" hangingPunct="1"/>
            <a:endParaRPr lang="ru-RU" altLang="ru-RU" sz="3200" b="1"/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827584" y="1988840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 smtClean="0"/>
              <a:t>Готовность учреждений государственной экспертизы субъектов Российской Федерации</a:t>
            </a:r>
          </a:p>
          <a:p>
            <a:pPr algn="ctr" eaLnBrk="1" hangingPunct="1"/>
            <a:r>
              <a:rPr lang="ru-RU" altLang="ru-RU" sz="3200" b="1" dirty="0" smtClean="0"/>
              <a:t>к переходу на проведение государственной </a:t>
            </a:r>
            <a:r>
              <a:rPr lang="ru-RU" altLang="ru-RU" sz="3200" b="1" dirty="0"/>
              <a:t>экспертизы </a:t>
            </a:r>
            <a:r>
              <a:rPr lang="ru-RU" altLang="ru-RU" sz="3200" b="1" dirty="0" smtClean="0"/>
              <a:t>в </a:t>
            </a:r>
            <a:r>
              <a:rPr lang="ru-RU" altLang="ru-RU" sz="3200" b="1" dirty="0"/>
              <a:t>электронной форме</a:t>
            </a:r>
          </a:p>
        </p:txBody>
      </p:sp>
      <p:sp>
        <p:nvSpPr>
          <p:cNvPr id="2052" name="Рисунок 3"/>
          <p:cNvSpPr>
            <a:spLocks noChangeAspect="1"/>
          </p:cNvSpPr>
          <p:nvPr/>
        </p:nvSpPr>
        <p:spPr bwMode="auto">
          <a:xfrm>
            <a:off x="395288" y="249238"/>
            <a:ext cx="771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6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Рисунок 2"/>
          <p:cNvSpPr>
            <a:spLocks noChangeAspect="1"/>
          </p:cNvSpPr>
          <p:nvPr/>
        </p:nvSpPr>
        <p:spPr bwMode="auto">
          <a:xfrm>
            <a:off x="236538" y="5762625"/>
            <a:ext cx="771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171" name="Рисунок 3"/>
          <p:cNvSpPr>
            <a:spLocks noChangeAspect="1"/>
          </p:cNvSpPr>
          <p:nvPr/>
        </p:nvSpPr>
        <p:spPr bwMode="auto">
          <a:xfrm>
            <a:off x="6491288" y="4427538"/>
            <a:ext cx="246221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23528" y="1484784"/>
            <a:ext cx="84978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ru-RU" altLang="ru-RU" sz="2400" dirty="0" smtClean="0"/>
              <a:t>До </a:t>
            </a:r>
            <a:r>
              <a:rPr lang="ru-RU" altLang="ru-RU" sz="2400" dirty="0"/>
              <a:t>5 папок результатов ИИ,  до 12 папок разделов </a:t>
            </a:r>
            <a:r>
              <a:rPr lang="ru-RU" altLang="ru-RU" sz="2400" dirty="0" smtClean="0"/>
              <a:t>ПД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ru-RU" altLang="ru-RU" sz="24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ru-RU" sz="2400" dirty="0"/>
              <a:t>Документы в формате </a:t>
            </a:r>
            <a:r>
              <a:rPr lang="en-US" altLang="ru-RU" sz="2400" dirty="0"/>
              <a:t>PDF</a:t>
            </a:r>
            <a:r>
              <a:rPr lang="ru-RU" altLang="ru-RU" sz="2400" dirty="0"/>
              <a:t>, с обязательной возможностью копирования текста и поиска</a:t>
            </a:r>
            <a:r>
              <a:rPr lang="en-US" altLang="ru-RU" sz="2400" dirty="0"/>
              <a:t> </a:t>
            </a:r>
            <a:r>
              <a:rPr lang="ru-RU" altLang="ru-RU" sz="2400" dirty="0"/>
              <a:t>(с текстовым слоем</a:t>
            </a:r>
            <a:r>
              <a:rPr lang="ru-RU" altLang="ru-RU" sz="2400" dirty="0" smtClean="0"/>
              <a:t>).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ru-RU" altLang="ru-RU" sz="24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ru-RU" altLang="ru-RU" sz="2400" dirty="0"/>
              <a:t>Документы подписаны усиленной квалифицированной электронной подписью, либо оформляется информационно-удостоверяющий лист, </a:t>
            </a:r>
            <a:br>
              <a:rPr lang="ru-RU" altLang="ru-RU" sz="2400" dirty="0"/>
            </a:br>
            <a:r>
              <a:rPr lang="ru-RU" altLang="ru-RU" sz="2400" dirty="0"/>
              <a:t>заверенный электронной подписью </a:t>
            </a:r>
            <a:br>
              <a:rPr lang="ru-RU" altLang="ru-RU" sz="2400" dirty="0"/>
            </a:br>
            <a:r>
              <a:rPr lang="ru-RU" altLang="ru-RU" sz="2400" dirty="0"/>
              <a:t>уполномоченного лица.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0" y="3381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/>
              <a:t>Структура документации </a:t>
            </a:r>
          </a:p>
          <a:p>
            <a:pPr algn="ctr" eaLnBrk="1" hangingPunct="1"/>
            <a:r>
              <a:rPr lang="ru-RU" altLang="ru-RU" sz="2800" b="1" dirty="0" smtClean="0"/>
              <a:t>и форматы документов в Московской области</a:t>
            </a:r>
            <a:endParaRPr lang="ru-RU" altLang="ru-RU" sz="2800" b="1" dirty="0"/>
          </a:p>
        </p:txBody>
      </p:sp>
      <p:pic>
        <p:nvPicPr>
          <p:cNvPr id="717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4695825"/>
            <a:ext cx="15478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" descr="ЛОГОоф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95288" y="404446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altLang="ru-RU" sz="2400" b="1" dirty="0" smtClean="0">
                <a:cs typeface="Times New Roman" pitchFamily="18" charset="0"/>
              </a:rPr>
              <a:t>Сроки перехода на проведение экспертизы в электронной форме в Московской области</a:t>
            </a:r>
            <a:endParaRPr lang="ru-RU" altLang="ru-RU" sz="2400" b="1" dirty="0">
              <a:cs typeface="Times New Roman" pitchFamily="18" charset="0"/>
            </a:endParaRPr>
          </a:p>
        </p:txBody>
      </p:sp>
      <p:sp>
        <p:nvSpPr>
          <p:cNvPr id="8195" name="Рисунок 2"/>
          <p:cNvSpPr>
            <a:spLocks noChangeAspect="1"/>
          </p:cNvSpPr>
          <p:nvPr/>
        </p:nvSpPr>
        <p:spPr bwMode="auto">
          <a:xfrm>
            <a:off x="236538" y="5762625"/>
            <a:ext cx="771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1690355"/>
            <a:ext cx="8172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с 01 июня 2016 года</a:t>
            </a:r>
          </a:p>
          <a:p>
            <a:pPr marL="10795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тестовый режим </a:t>
            </a:r>
            <a:endParaRPr lang="ru-RU" altLang="ru-RU" sz="2400" dirty="0" smtClean="0"/>
          </a:p>
          <a:p>
            <a:pPr>
              <a:defRPr/>
            </a:pPr>
            <a:endParaRPr lang="ru-RU" altLang="ru-RU" sz="2400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до 01 сентября 2016 года</a:t>
            </a:r>
            <a:endParaRPr lang="ru-RU" altLang="ru-RU" sz="2400" dirty="0" smtClean="0"/>
          </a:p>
          <a:p>
            <a:pPr marL="10795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постоянная эксплуатация</a:t>
            </a:r>
          </a:p>
          <a:p>
            <a:pPr>
              <a:defRPr/>
            </a:pPr>
            <a:endParaRPr lang="ru-RU" altLang="ru-RU" sz="2400" b="1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с 01 января 2017 года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</a:t>
            </a:r>
          </a:p>
          <a:p>
            <a:pPr marL="10795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только в электронной форме</a:t>
            </a:r>
            <a:endParaRPr lang="ru-RU" altLang="ru-RU" sz="2400" dirty="0" smtClean="0"/>
          </a:p>
        </p:txBody>
      </p:sp>
      <p:pic>
        <p:nvPicPr>
          <p:cNvPr id="81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3100" y="5373688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ЛОГОоф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450" y="2636838"/>
            <a:ext cx="51784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+mn-lt"/>
              </a:rPr>
              <a:t>Спасибо за внимание !</a:t>
            </a:r>
          </a:p>
        </p:txBody>
      </p:sp>
      <p:sp>
        <p:nvSpPr>
          <p:cNvPr id="10243" name="Рисунок 2"/>
          <p:cNvSpPr>
            <a:spLocks noChangeAspect="1"/>
          </p:cNvSpPr>
          <p:nvPr/>
        </p:nvSpPr>
        <p:spPr bwMode="auto">
          <a:xfrm>
            <a:off x="236538" y="476250"/>
            <a:ext cx="771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80225" y="5299075"/>
            <a:ext cx="20796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ЛОГОоф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Предоставление услуги в электронной форме в 2015 году</a:t>
            </a:r>
            <a:r>
              <a:rPr lang="ru-RU" sz="2400" b="1" dirty="0" smtClean="0"/>
              <a:t> </a:t>
            </a:r>
            <a:endParaRPr lang="ru-RU" alt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424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Результаты анкетирования ( декабрь 2015 года, 35 Учреждений)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/>
              <a:t> за 2015 год подготовлено 8722 заключения;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 smtClean="0"/>
              <a:t> в электронной форме – 0;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/>
              <a:t>- 53%</a:t>
            </a:r>
            <a:r>
              <a:rPr lang="ru-RU" sz="2000" dirty="0" smtClean="0"/>
              <a:t> Учреждений </a:t>
            </a:r>
            <a:r>
              <a:rPr lang="ru-RU" sz="2000" b="1" dirty="0" smtClean="0"/>
              <a:t>не оснащены техническими</a:t>
            </a:r>
            <a:r>
              <a:rPr lang="ru-RU" sz="2000" dirty="0" smtClean="0"/>
              <a:t> средствами для приемки и проведения экспертизы в электронной форме;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/>
              <a:t>- 82%</a:t>
            </a:r>
            <a:r>
              <a:rPr lang="ru-RU" sz="2000" dirty="0" smtClean="0"/>
              <a:t> Учреждений </a:t>
            </a:r>
            <a:r>
              <a:rPr lang="ru-RU" sz="2000" b="1" dirty="0" smtClean="0"/>
              <a:t>не подключены к порталам </a:t>
            </a:r>
            <a:r>
              <a:rPr lang="ru-RU" sz="2000" dirty="0" smtClean="0"/>
              <a:t>государственных услуг;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b="1" dirty="0" smtClean="0"/>
              <a:t>100%</a:t>
            </a:r>
            <a:r>
              <a:rPr lang="ru-RU" sz="2000" dirty="0" smtClean="0"/>
              <a:t> Учреждений </a:t>
            </a:r>
            <a:r>
              <a:rPr lang="ru-RU" sz="2000" b="1" dirty="0" smtClean="0"/>
              <a:t>потребуется</a:t>
            </a:r>
            <a:r>
              <a:rPr lang="ru-RU" sz="2000" dirty="0" smtClean="0"/>
              <a:t> </a:t>
            </a:r>
            <a:r>
              <a:rPr lang="ru-RU" sz="2000" b="1" dirty="0" smtClean="0"/>
              <a:t>модернизация</a:t>
            </a:r>
            <a:r>
              <a:rPr lang="ru-RU" sz="2000" dirty="0" smtClean="0"/>
              <a:t> существующих информационных систем, </a:t>
            </a:r>
            <a:r>
              <a:rPr lang="ru-RU" sz="2000" b="1" dirty="0" smtClean="0"/>
              <a:t>создание</a:t>
            </a:r>
            <a:r>
              <a:rPr lang="ru-RU" sz="2000" dirty="0" smtClean="0"/>
              <a:t> электронного архива, </a:t>
            </a:r>
            <a:r>
              <a:rPr lang="ru-RU" sz="2000" b="1" dirty="0" smtClean="0"/>
              <a:t>оформление</a:t>
            </a:r>
            <a:r>
              <a:rPr lang="ru-RU" sz="2000" dirty="0" smtClean="0"/>
              <a:t> цифровых подписей, </a:t>
            </a:r>
            <a:r>
              <a:rPr lang="ru-RU" sz="2000" b="1" dirty="0" smtClean="0"/>
              <a:t>переподготовка</a:t>
            </a:r>
            <a:r>
              <a:rPr lang="ru-RU" sz="2000" dirty="0" smtClean="0"/>
              <a:t> персонала, </a:t>
            </a:r>
            <a:r>
              <a:rPr lang="ru-RU" sz="2000" b="1" dirty="0" smtClean="0"/>
              <a:t>проведение </a:t>
            </a:r>
            <a:r>
              <a:rPr lang="ru-RU" sz="2000" dirty="0" smtClean="0"/>
              <a:t>информационной компании.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 smtClean="0"/>
              <a:t>Готовность учреждений  ЦФО</a:t>
            </a:r>
          </a:p>
          <a:p>
            <a:pPr algn="ctr" eaLnBrk="1" hangingPunct="1"/>
            <a:r>
              <a:rPr lang="ru-RU" altLang="ru-RU" sz="2000" b="1" dirty="0" smtClean="0"/>
              <a:t>к предоставлению услуги  в электронной форме</a:t>
            </a:r>
            <a:r>
              <a:rPr lang="ru-RU" sz="2000" b="1" dirty="0" smtClean="0"/>
              <a:t> </a:t>
            </a:r>
            <a:endParaRPr lang="ru-RU" alt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60444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Результаты анкетирования (май 2016 года , 9 Учреждений  ЦФО):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в электронной форме </a:t>
            </a:r>
            <a:r>
              <a:rPr lang="ru-RU" sz="2000" dirty="0" smtClean="0"/>
              <a:t>подготовлено заключений </a:t>
            </a:r>
            <a:r>
              <a:rPr lang="ru-RU" sz="2000" b="1" dirty="0" smtClean="0"/>
              <a:t>– 0</a:t>
            </a:r>
            <a:r>
              <a:rPr lang="ru-RU" sz="2000" dirty="0" smtClean="0"/>
              <a:t>;</a:t>
            </a:r>
            <a:r>
              <a:rPr lang="ru-RU" sz="2000" b="1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- </a:t>
            </a:r>
            <a:r>
              <a:rPr lang="ru-RU" sz="2000" b="1" dirty="0" smtClean="0"/>
              <a:t>33%</a:t>
            </a:r>
            <a:r>
              <a:rPr lang="ru-RU" sz="2000" dirty="0" smtClean="0"/>
              <a:t> провели модернизацию </a:t>
            </a:r>
            <a:r>
              <a:rPr lang="ru-RU" sz="2000" b="1" dirty="0" smtClean="0"/>
              <a:t>сайтов</a:t>
            </a:r>
            <a:r>
              <a:rPr lang="ru-RU" sz="20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- </a:t>
            </a:r>
            <a:r>
              <a:rPr lang="ru-RU" sz="2000" b="1" dirty="0" smtClean="0"/>
              <a:t>33%</a:t>
            </a:r>
            <a:r>
              <a:rPr lang="ru-RU" sz="2000" dirty="0" smtClean="0"/>
              <a:t> подключено к порталам государственных услуг ;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- </a:t>
            </a:r>
            <a:r>
              <a:rPr lang="ru-RU" sz="2000" b="1" dirty="0" smtClean="0"/>
              <a:t>55%</a:t>
            </a:r>
            <a:r>
              <a:rPr lang="ru-RU" sz="2000" dirty="0" smtClean="0"/>
              <a:t> оформили цифровые подписи ;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b="1" dirty="0" smtClean="0"/>
              <a:t>22%</a:t>
            </a:r>
            <a:r>
              <a:rPr lang="ru-RU" sz="2000" dirty="0" smtClean="0"/>
              <a:t> создали система электронного документооборота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33 % </a:t>
            </a:r>
            <a:r>
              <a:rPr lang="ru-RU" sz="2000" dirty="0" smtClean="0"/>
              <a:t>оснастили рабочие места техническими и программными комплексами;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- </a:t>
            </a:r>
            <a:r>
              <a:rPr lang="ru-RU" sz="2000" b="1" dirty="0" smtClean="0"/>
              <a:t>22%</a:t>
            </a:r>
            <a:r>
              <a:rPr lang="ru-RU" sz="2000" dirty="0" smtClean="0"/>
              <a:t> создали архив дел в электронной форме.</a:t>
            </a:r>
            <a:endParaRPr lang="ru-RU" sz="2000" b="1" dirty="0" smtClean="0"/>
          </a:p>
        </p:txBody>
      </p:sp>
      <p:pic>
        <p:nvPicPr>
          <p:cNvPr id="4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60648"/>
            <a:ext cx="925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/>
              <a:t>Федеральные нормативные</a:t>
            </a:r>
            <a:r>
              <a:rPr lang="ru-RU" altLang="ru-RU" sz="2400" b="1" dirty="0" smtClean="0"/>
              <a:t> </a:t>
            </a:r>
            <a:r>
              <a:rPr lang="ru-RU" altLang="ru-RU" sz="2800" b="1" dirty="0" smtClean="0"/>
              <a:t>документы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Постановления Правительства РФ: 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от 07.12.2015 № 1330 </a:t>
            </a:r>
            <a:r>
              <a:rPr lang="ru-RU" sz="2000" dirty="0" smtClean="0"/>
              <a:t>«О </a:t>
            </a:r>
            <a:r>
              <a:rPr lang="ru-RU" sz="2000" dirty="0"/>
              <a:t>внесении изменений в постановление Правительства Российской Федерации от </a:t>
            </a:r>
            <a:r>
              <a:rPr lang="ru-RU" sz="2000" dirty="0" smtClean="0"/>
              <a:t>05.03.2007 № 145»;</a:t>
            </a:r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b="1" dirty="0" smtClean="0"/>
              <a:t>от 05.03.2007 № 145 </a:t>
            </a:r>
            <a:r>
              <a:rPr lang="ru-RU" sz="2000" dirty="0" smtClean="0"/>
              <a:t>«О </a:t>
            </a:r>
            <a:r>
              <a:rPr lang="ru-RU" sz="2000" dirty="0"/>
              <a:t>порядке организации и проведения государственной экспертизы проектной документации и результатов инженерных </a:t>
            </a:r>
            <a:r>
              <a:rPr lang="ru-RU" sz="2000" dirty="0" smtClean="0"/>
              <a:t>изысканий»;</a:t>
            </a:r>
          </a:p>
          <a:p>
            <a:r>
              <a:rPr lang="ru-RU" sz="2000" dirty="0" smtClean="0"/>
              <a:t> - </a:t>
            </a:r>
            <a:r>
              <a:rPr lang="ru-RU" sz="2000" b="1" dirty="0" smtClean="0"/>
              <a:t>от 26.03.2016 № 236 </a:t>
            </a:r>
            <a:r>
              <a:rPr lang="ru-RU" sz="2000" dirty="0" smtClean="0"/>
              <a:t>«О</a:t>
            </a:r>
            <a:r>
              <a:rPr lang="ru-RU" sz="2000" dirty="0"/>
              <a:t> требованиях к предоставлению в электронной форме государственных и муниципальных </a:t>
            </a:r>
            <a:r>
              <a:rPr lang="ru-RU" sz="2000" dirty="0" smtClean="0"/>
              <a:t>услуг».</a:t>
            </a:r>
          </a:p>
          <a:p>
            <a:endParaRPr lang="ru-RU" b="1" dirty="0"/>
          </a:p>
          <a:p>
            <a:r>
              <a:rPr lang="ru-RU" sz="2400" b="1" dirty="0" smtClean="0"/>
              <a:t>Приказ Минстроя России:</a:t>
            </a:r>
            <a:endParaRPr lang="ru-RU" b="1" dirty="0" smtClean="0"/>
          </a:p>
          <a:p>
            <a:r>
              <a:rPr lang="ru-RU" sz="2000" dirty="0" smtClean="0"/>
              <a:t>- </a:t>
            </a:r>
            <a:r>
              <a:rPr lang="ru-RU" sz="2000" b="1" dirty="0" smtClean="0"/>
              <a:t>от 21.11.2014 № 728/</a:t>
            </a:r>
            <a:r>
              <a:rPr lang="ru-RU" sz="2000" b="1" dirty="0" err="1" smtClean="0"/>
              <a:t>пр</a:t>
            </a:r>
            <a:r>
              <a:rPr lang="ru-RU" sz="2000" b="1" dirty="0" smtClean="0"/>
              <a:t> </a:t>
            </a:r>
            <a:r>
              <a:rPr lang="ru-RU" sz="2000" dirty="0" smtClean="0"/>
              <a:t>(с изменениями на 10 июня 2015 года) «Об </a:t>
            </a:r>
            <a:r>
              <a:rPr lang="ru-RU" sz="2000" dirty="0"/>
              <a:t>утверждении требований к формату электронных документов, представляемых для проведения государственной экспертизы проектной документации и (или) результатов инженерных </a:t>
            </a:r>
            <a:r>
              <a:rPr lang="ru-RU" sz="2000" dirty="0" smtClean="0"/>
              <a:t>изысканий»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60648"/>
            <a:ext cx="9251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/>
              <a:t>Федеральные нормативные</a:t>
            </a:r>
            <a:r>
              <a:rPr lang="ru-RU" altLang="ru-RU" sz="2400" b="1" dirty="0" smtClean="0"/>
              <a:t> </a:t>
            </a:r>
            <a:r>
              <a:rPr lang="ru-RU" altLang="ru-RU" sz="2800" b="1" dirty="0" smtClean="0"/>
              <a:t>документы</a:t>
            </a:r>
          </a:p>
          <a:p>
            <a:pPr algn="ctr" eaLnBrk="1" hangingPunct="1"/>
            <a:r>
              <a:rPr lang="ru-RU" altLang="ru-RU" sz="2800" b="1" dirty="0" smtClean="0"/>
              <a:t>(требующие уточнения и разработки )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Внести изменения в постановления Правительства РФ:</a:t>
            </a:r>
          </a:p>
          <a:p>
            <a:r>
              <a:rPr lang="ru-RU" sz="2400" dirty="0" smtClean="0"/>
              <a:t>- от 31.03.2012 № 272 в части обязательности проведения негосударственной экспертизы проектной документации в электронной форме;</a:t>
            </a:r>
          </a:p>
          <a:p>
            <a:r>
              <a:rPr lang="ru-RU" sz="2400" dirty="0" smtClean="0"/>
              <a:t>– от 16.02.2008 № 87 в части обязательности подготовки проектной документации в электронной форме.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Разработать: </a:t>
            </a:r>
          </a:p>
          <a:p>
            <a:r>
              <a:rPr lang="ru-RU" sz="2400" dirty="0" smtClean="0"/>
              <a:t>– методические </a:t>
            </a:r>
            <a:r>
              <a:rPr lang="ru-RU" sz="2400" smtClean="0"/>
              <a:t>рекомендации </a:t>
            </a:r>
            <a:r>
              <a:rPr lang="ru-RU" sz="2400" smtClean="0"/>
              <a:t>по </a:t>
            </a:r>
            <a:r>
              <a:rPr lang="ru-RU" sz="2400" dirty="0" smtClean="0"/>
              <a:t>организации государственной экспертизы в электронной форме.</a:t>
            </a:r>
            <a:endParaRPr lang="ru-RU" dirty="0"/>
          </a:p>
        </p:txBody>
      </p:sp>
      <p:pic>
        <p:nvPicPr>
          <p:cNvPr id="5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60648"/>
            <a:ext cx="925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Услуги в области градостроительства,</a:t>
            </a:r>
          </a:p>
          <a:p>
            <a:pPr algn="ctr" eaLnBrk="1" hangingPunct="1"/>
            <a:r>
              <a:rPr lang="ru-RU" altLang="ru-RU" sz="2400" b="1" dirty="0" smtClean="0"/>
              <a:t>предоставляемые в электронной форме</a:t>
            </a:r>
          </a:p>
          <a:p>
            <a:pPr algn="ctr" eaLnBrk="1" hangingPunct="1"/>
            <a:r>
              <a:rPr lang="ru-RU" altLang="ru-RU" sz="2400" b="1" dirty="0" smtClean="0"/>
              <a:t>в Московской области в</a:t>
            </a:r>
            <a:r>
              <a:rPr lang="ru-RU" sz="2400" b="1" dirty="0" smtClean="0"/>
              <a:t> 2016 году </a:t>
            </a:r>
            <a:endParaRPr lang="ru-RU" alt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электронную форму переводятся услуги:</a:t>
            </a:r>
          </a:p>
          <a:p>
            <a:pPr>
              <a:buFontTx/>
              <a:buChar char="-"/>
            </a:pPr>
            <a:r>
              <a:rPr lang="ru-RU" sz="2400" dirty="0" smtClean="0"/>
              <a:t> оформление ГПЗУ;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b="1" dirty="0" smtClean="0"/>
              <a:t>проведение государственной экспертизы;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получение разрешения на строительство;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регистрация извещения о начале строительства; 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получение разрешения на ввод в эксплуатацию;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размещение документации в информационной системе обеспечения градостроительной деятельности (ИСОГД).</a:t>
            </a:r>
            <a:endParaRPr lang="ru-RU" b="1" dirty="0"/>
          </a:p>
        </p:txBody>
      </p:sp>
      <p:pic>
        <p:nvPicPr>
          <p:cNvPr id="6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260648"/>
            <a:ext cx="9251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 smtClean="0"/>
              <a:t>Региональные нормативные</a:t>
            </a:r>
            <a:r>
              <a:rPr lang="ru-RU" altLang="ru-RU" sz="2400" b="1" dirty="0" smtClean="0"/>
              <a:t> </a:t>
            </a:r>
            <a:r>
              <a:rPr lang="ru-RU" altLang="ru-RU" sz="2800" b="1" dirty="0" smtClean="0"/>
              <a:t>документы</a:t>
            </a:r>
            <a:endParaRPr lang="ru-RU" alt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36712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Постановления Правительства МО: </a:t>
            </a:r>
          </a:p>
          <a:p>
            <a:pPr>
              <a:buFontTx/>
              <a:buChar char="-"/>
            </a:pPr>
            <a:r>
              <a:rPr lang="ru-RU" sz="2400" dirty="0" smtClean="0"/>
              <a:t> от 25.03.2016 № 231/9 «Об </a:t>
            </a:r>
            <a:r>
              <a:rPr lang="ru-RU" sz="2400" dirty="0"/>
              <a:t>утверждении Положения о </a:t>
            </a:r>
            <a:r>
              <a:rPr lang="ru-RU" sz="2400" dirty="0" smtClean="0"/>
              <a:t>ИСОГД»;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Times New Roman" pitchFamily="18" charset="0"/>
              </a:rPr>
              <a:t> от 20.07.2015 № 582/23 «О проведение проверки достоверности в электронной форме».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r>
              <a:rPr lang="ru-RU" sz="2400" b="1" dirty="0" smtClean="0"/>
              <a:t>Реестр государственных услуг (функций ) МО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Административный </a:t>
            </a:r>
            <a:r>
              <a:rPr lang="ru-RU" sz="2400" b="1" dirty="0"/>
              <a:t>регламент </a:t>
            </a:r>
            <a:r>
              <a:rPr lang="ru-RU" sz="2400" dirty="0" smtClean="0"/>
              <a:t>проведения государственной экспертизы в электронной форме</a:t>
            </a:r>
            <a:r>
              <a:rPr lang="ru-RU" sz="2400" b="1" dirty="0" smtClean="0"/>
              <a:t> </a:t>
            </a:r>
          </a:p>
          <a:p>
            <a:endParaRPr lang="ru-RU" sz="2400" dirty="0" smtClean="0">
              <a:cs typeface="Times New Roman" pitchFamily="18" charset="0"/>
            </a:endParaRP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Схема предоставления услуги в Московской области </a:t>
            </a:r>
          </a:p>
          <a:p>
            <a:pPr algn="ctr" eaLnBrk="1" hangingPunct="1"/>
            <a:r>
              <a:rPr lang="ru-RU" altLang="ru-RU" sz="2000" dirty="0" smtClean="0"/>
              <a:t>(до 28.04.2016)</a:t>
            </a:r>
            <a:endParaRPr lang="ru-RU" altLang="ru-RU" sz="20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7164288" y="2924944"/>
            <a:ext cx="1979712" cy="2232248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24328" y="3789040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Заявитель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16832"/>
            <a:ext cx="1080120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140968"/>
            <a:ext cx="936104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4572000" y="1268760"/>
            <a:ext cx="1584176" cy="158417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228184" y="2348880"/>
            <a:ext cx="1512168" cy="7920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87824" y="2420888"/>
            <a:ext cx="144016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лако 38"/>
          <p:cNvSpPr/>
          <p:nvPr/>
        </p:nvSpPr>
        <p:spPr>
          <a:xfrm>
            <a:off x="5868144" y="5085184"/>
            <a:ext cx="1584176" cy="158417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2555776" y="3501008"/>
            <a:ext cx="4464496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2411760" y="3933056"/>
            <a:ext cx="5040560" cy="64807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2771800" y="5661248"/>
            <a:ext cx="2664296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2267744" y="5085184"/>
            <a:ext cx="3600400" cy="72008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53"/>
          <p:cNvSpPr/>
          <p:nvPr/>
        </p:nvSpPr>
        <p:spPr>
          <a:xfrm>
            <a:off x="539552" y="3429000"/>
            <a:ext cx="1800200" cy="5760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539552" y="4005064"/>
            <a:ext cx="1512168" cy="5760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788024" y="17728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Портал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084168" y="55892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ИСОГД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23528" y="19888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ЕСЭД</a:t>
            </a:r>
          </a:p>
          <a:p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907704" y="58052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ЛК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0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ГАУ МО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4168" y="2348880"/>
            <a:ext cx="2232248" cy="338554"/>
          </a:xfrm>
          <a:prstGeom prst="rect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Аутентификация</a:t>
            </a:r>
            <a:endParaRPr lang="ru-RU" sz="1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699792" y="2276872"/>
            <a:ext cx="2232248" cy="338554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Аутентификация</a:t>
            </a:r>
            <a:endParaRPr lang="ru-RU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915816" y="357301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Заявление, документация, договор</a:t>
            </a:r>
            <a:endParaRPr lang="ru-RU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771800" y="4077072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Заявление, договор, заключение, № ИСОГД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843808" y="5229200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Документация , заключение</a:t>
            </a:r>
            <a:endParaRPr lang="ru-RU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131840" y="573325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№ ИСОГД</a:t>
            </a:r>
            <a:endParaRPr lang="ru-RU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03648" y="27089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ГАУ МО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45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886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Реализуемая схема </a:t>
            </a:r>
          </a:p>
          <a:p>
            <a:pPr algn="ctr" eaLnBrk="1" hangingPunct="1"/>
            <a:r>
              <a:rPr lang="ru-RU" altLang="ru-RU" sz="2400" b="1" dirty="0" smtClean="0"/>
              <a:t>предоставления услуги в Московской области</a:t>
            </a:r>
            <a:endParaRPr lang="ru-RU" altLang="ru-RU" sz="2000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7524328" y="1628800"/>
            <a:ext cx="1619672" cy="302433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24328" y="2708920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Заявитель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340768"/>
            <a:ext cx="1080120" cy="3600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2636912"/>
            <a:ext cx="936104" cy="33123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3923928" y="3212976"/>
            <a:ext cx="2232248" cy="273630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7236296" y="4869160"/>
            <a:ext cx="1584176" cy="165618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2627784" y="1484784"/>
            <a:ext cx="4896544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право 53"/>
          <p:cNvSpPr/>
          <p:nvPr/>
        </p:nvSpPr>
        <p:spPr>
          <a:xfrm>
            <a:off x="827584" y="3429000"/>
            <a:ext cx="1296144" cy="43204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683568" y="3789040"/>
            <a:ext cx="1224136" cy="43204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7524328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ИСОГД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51520" y="134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ЕСЭД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483768" y="184482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          Дополнительная информация</a:t>
            </a:r>
            <a:endParaRPr lang="ru-RU" sz="16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067944" y="3573016"/>
            <a:ext cx="2088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Портал</a:t>
            </a:r>
          </a:p>
          <a:p>
            <a:pPr algn="ctr"/>
            <a:r>
              <a:rPr lang="ru-RU" sz="1600" b="1" dirty="0" smtClean="0"/>
              <a:t>Аутентификация,</a:t>
            </a:r>
          </a:p>
          <a:p>
            <a:pPr algn="ctr"/>
            <a:r>
              <a:rPr lang="ru-RU" sz="1600" b="1" dirty="0" smtClean="0"/>
              <a:t>заявление,</a:t>
            </a:r>
          </a:p>
          <a:p>
            <a:pPr algn="ctr"/>
            <a:r>
              <a:rPr lang="ru-RU" sz="1600" b="1" dirty="0" smtClean="0"/>
              <a:t> договор, </a:t>
            </a:r>
          </a:p>
          <a:p>
            <a:pPr algn="ctr"/>
            <a:r>
              <a:rPr lang="ru-RU" sz="1600" b="1" dirty="0" smtClean="0"/>
              <a:t>замечания</a:t>
            </a:r>
          </a:p>
          <a:p>
            <a:pPr algn="ctr"/>
            <a:r>
              <a:rPr lang="ru-RU" sz="1600" b="1" dirty="0" smtClean="0"/>
              <a:t>заключение,</a:t>
            </a:r>
          </a:p>
          <a:p>
            <a:pPr algn="ctr"/>
            <a:r>
              <a:rPr lang="ru-RU" sz="1600" b="1" dirty="0" smtClean="0"/>
              <a:t>документация,</a:t>
            </a:r>
          </a:p>
          <a:p>
            <a:pPr algn="ctr"/>
            <a:r>
              <a:rPr lang="ru-RU" sz="1600" b="1" dirty="0" smtClean="0"/>
              <a:t> № ИСОГД</a:t>
            </a:r>
            <a:endParaRPr lang="ru-RU" sz="16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6012160" y="3501008"/>
            <a:ext cx="1512168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195736" y="4509120"/>
            <a:ext cx="2016224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2555776" y="4869160"/>
            <a:ext cx="1872208" cy="57606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5940152" y="4005064"/>
            <a:ext cx="1656184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5940152" y="5013176"/>
            <a:ext cx="1368152" cy="57606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5940152" y="5373216"/>
            <a:ext cx="1008112" cy="57606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2708920"/>
            <a:ext cx="1059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Служба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1700808"/>
            <a:ext cx="936104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835696" y="1772816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ЛК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39552" y="1628800"/>
            <a:ext cx="1296144" cy="43204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611560" y="2060848"/>
            <a:ext cx="1224136" cy="43204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>
            <a:off x="2699792" y="2708920"/>
            <a:ext cx="4888160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2699792" y="1988840"/>
            <a:ext cx="4896544" cy="57606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355976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Документация</a:t>
            </a:r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ГАУ МО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1640" y="12687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ГАУ МО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3" name="Рисунок 2" descr="ЛОГОо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21288"/>
            <a:ext cx="22955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471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Subbotin_AN</dc:creator>
  <cp:lastModifiedBy>Valov_OG</cp:lastModifiedBy>
  <cp:revision>196</cp:revision>
  <dcterms:created xsi:type="dcterms:W3CDTF">2016-02-11T08:00:31Z</dcterms:created>
  <dcterms:modified xsi:type="dcterms:W3CDTF">2016-06-01T07:57:37Z</dcterms:modified>
</cp:coreProperties>
</file>