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2" r:id="rId2"/>
    <p:sldId id="326" r:id="rId3"/>
    <p:sldId id="323" r:id="rId4"/>
    <p:sldId id="257" r:id="rId5"/>
    <p:sldId id="314" r:id="rId6"/>
    <p:sldId id="315" r:id="rId7"/>
    <p:sldId id="320" r:id="rId8"/>
    <p:sldId id="318" r:id="rId9"/>
    <p:sldId id="319" r:id="rId10"/>
    <p:sldId id="327" r:id="rId11"/>
    <p:sldId id="324" r:id="rId12"/>
    <p:sldId id="325" r:id="rId13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7401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4315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orient="horz" pos="731" userDrawn="1">
          <p15:clr>
            <a:srgbClr val="A4A3A4"/>
          </p15:clr>
        </p15:guide>
        <p15:guide id="10" pos="5551">
          <p15:clr>
            <a:srgbClr val="A4A3A4"/>
          </p15:clr>
        </p15:guide>
        <p15:guide id="11" pos="5760">
          <p15:clr>
            <a:srgbClr val="A4A3A4"/>
          </p15:clr>
        </p15:guide>
        <p15:guide id="12" pos="3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A7C"/>
    <a:srgbClr val="FFD966"/>
    <a:srgbClr val="EED355"/>
    <a:srgbClr val="525252"/>
    <a:srgbClr val="7F7F7F"/>
    <a:srgbClr val="262626"/>
    <a:srgbClr val="FFFFFF"/>
    <a:srgbClr val="1F4E79"/>
    <a:srgbClr val="000000"/>
    <a:srgbClr val="E1B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6457" autoAdjust="0"/>
  </p:normalViewPr>
  <p:slideViewPr>
    <p:cSldViewPr snapToGrid="0">
      <p:cViewPr varScale="1">
        <p:scale>
          <a:sx n="86" d="100"/>
          <a:sy n="86" d="100"/>
        </p:scale>
        <p:origin x="78" y="576"/>
      </p:cViewPr>
      <p:guideLst>
        <p:guide orient="horz" pos="527"/>
        <p:guide pos="7401"/>
        <p:guide orient="horz"/>
        <p:guide orient="horz" pos="4315"/>
        <p:guide pos="7680"/>
        <p:guide pos="483"/>
        <p:guide/>
        <p:guide orient="horz" pos="731"/>
        <p:guide pos="5551"/>
        <p:guide pos="5760"/>
        <p:guide pos="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39697-A3E9-4116-AADB-DFBF41B372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6C49E97F-DF34-4FCD-9F24-8BD6904DF321}">
      <dgm:prSet phldrT="[Текст]" custT="1"/>
      <dgm:spPr/>
      <dgm:t>
        <a:bodyPr/>
        <a:lstStyle/>
        <a:p>
          <a:r>
            <a:rPr lang="ru-RU" sz="1800" b="1" dirty="0" smtClean="0"/>
            <a:t>по выдаче разрешения на строительство</a:t>
          </a:r>
          <a:endParaRPr lang="ru-RU" sz="1800" b="1" dirty="0"/>
        </a:p>
      </dgm:t>
    </dgm:pt>
    <dgm:pt modelId="{945DCB36-EB0A-4D71-AAC7-2D36DD6125D1}" type="parTrans" cxnId="{C1A8B9DB-59F1-4AC5-B0B0-DA3BF69A6A2F}">
      <dgm:prSet/>
      <dgm:spPr/>
      <dgm:t>
        <a:bodyPr/>
        <a:lstStyle/>
        <a:p>
          <a:endParaRPr lang="ru-RU"/>
        </a:p>
      </dgm:t>
    </dgm:pt>
    <dgm:pt modelId="{2B4FEA7A-574E-45C9-BE62-DA121BAAACF4}" type="sibTrans" cxnId="{C1A8B9DB-59F1-4AC5-B0B0-DA3BF69A6A2F}">
      <dgm:prSet/>
      <dgm:spPr/>
      <dgm:t>
        <a:bodyPr/>
        <a:lstStyle/>
        <a:p>
          <a:endParaRPr lang="ru-RU"/>
        </a:p>
      </dgm:t>
    </dgm:pt>
    <dgm:pt modelId="{F6AD2174-7FB1-4AD2-AEF8-1FF20D0370AE}">
      <dgm:prSet phldrT="[Текст]" custT="1"/>
      <dgm:spPr/>
      <dgm:t>
        <a:bodyPr/>
        <a:lstStyle/>
        <a:p>
          <a:r>
            <a:rPr lang="ru-RU" sz="1800" b="1" dirty="0" smtClean="0"/>
            <a:t>по выдаче документов о согласовании проведения переустройства и (или) перепланировки жилого помещения</a:t>
          </a:r>
          <a:endParaRPr lang="ru-RU" sz="1800" b="1" dirty="0"/>
        </a:p>
      </dgm:t>
    </dgm:pt>
    <dgm:pt modelId="{228834EA-E74B-46F0-BC0E-A1A5B7E315AC}" type="parTrans" cxnId="{F14349CE-B4AB-4BB7-90E3-D9590CD2D35D}">
      <dgm:prSet/>
      <dgm:spPr/>
      <dgm:t>
        <a:bodyPr/>
        <a:lstStyle/>
        <a:p>
          <a:endParaRPr lang="ru-RU"/>
        </a:p>
      </dgm:t>
    </dgm:pt>
    <dgm:pt modelId="{E050F241-B9F0-4F70-BEFF-7CB93CC5E21E}" type="sibTrans" cxnId="{F14349CE-B4AB-4BB7-90E3-D9590CD2D35D}">
      <dgm:prSet/>
      <dgm:spPr/>
      <dgm:t>
        <a:bodyPr/>
        <a:lstStyle/>
        <a:p>
          <a:endParaRPr lang="ru-RU"/>
        </a:p>
      </dgm:t>
    </dgm:pt>
    <dgm:pt modelId="{BB4B46A0-0D05-4F17-A4B4-0EBF0191F3E1}">
      <dgm:prSet phldrT="[Текст]" custT="1"/>
      <dgm:spPr/>
      <dgm:t>
        <a:bodyPr/>
        <a:lstStyle/>
        <a:p>
          <a:r>
            <a:rPr lang="ru-RU" sz="1800" b="1" dirty="0" smtClean="0"/>
            <a:t>выдаче решений о переводе или об отказе в переводе жилого помещения в нежилое помещение или нежилого помещения в жилое помещение</a:t>
          </a:r>
          <a:endParaRPr lang="ru-RU" sz="1800" b="1" dirty="0"/>
        </a:p>
      </dgm:t>
    </dgm:pt>
    <dgm:pt modelId="{FE2AD0DB-B7E8-49BE-9282-807B69D8E30A}" type="parTrans" cxnId="{B04813BB-7570-4E41-9185-7E64AAC03FA0}">
      <dgm:prSet/>
      <dgm:spPr/>
      <dgm:t>
        <a:bodyPr/>
        <a:lstStyle/>
        <a:p>
          <a:endParaRPr lang="ru-RU"/>
        </a:p>
      </dgm:t>
    </dgm:pt>
    <dgm:pt modelId="{C3D7F001-CFB1-4EDF-8C2C-575E12461FC3}" type="sibTrans" cxnId="{B04813BB-7570-4E41-9185-7E64AAC03FA0}">
      <dgm:prSet/>
      <dgm:spPr/>
      <dgm:t>
        <a:bodyPr/>
        <a:lstStyle/>
        <a:p>
          <a:endParaRPr lang="ru-RU"/>
        </a:p>
      </dgm:t>
    </dgm:pt>
    <dgm:pt modelId="{E7C59883-853B-4571-A74D-A1FB9D9B2C99}">
      <dgm:prSet phldrT="[Текст]" custT="1"/>
      <dgm:spPr/>
      <dgm:t>
        <a:bodyPr/>
        <a:lstStyle/>
        <a:p>
          <a:r>
            <a:rPr lang="ru-RU" sz="1800" b="1" dirty="0" smtClean="0"/>
            <a:t>по постановке граждан на учет в качестве нуждающихся в жилых помещениях</a:t>
          </a:r>
          <a:endParaRPr lang="ru-RU" sz="1800" b="1" dirty="0"/>
        </a:p>
      </dgm:t>
    </dgm:pt>
    <dgm:pt modelId="{60D4183F-EA71-4B96-BF54-6656438CCE2E}" type="parTrans" cxnId="{87F9FC9F-7DE9-4476-9A6D-2CF0352A1A6C}">
      <dgm:prSet/>
      <dgm:spPr/>
      <dgm:t>
        <a:bodyPr/>
        <a:lstStyle/>
        <a:p>
          <a:endParaRPr lang="ru-RU"/>
        </a:p>
      </dgm:t>
    </dgm:pt>
    <dgm:pt modelId="{8421C607-69DF-445F-AA9B-1A6DAEDFE51D}" type="sibTrans" cxnId="{87F9FC9F-7DE9-4476-9A6D-2CF0352A1A6C}">
      <dgm:prSet/>
      <dgm:spPr/>
      <dgm:t>
        <a:bodyPr/>
        <a:lstStyle/>
        <a:p>
          <a:endParaRPr lang="ru-RU"/>
        </a:p>
      </dgm:t>
    </dgm:pt>
    <dgm:pt modelId="{A6272B3E-E44B-4519-8F3B-DC8DDC8DABEF}" type="pres">
      <dgm:prSet presAssocID="{43239697-A3E9-4116-AADB-DFBF41B372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15D387-EEE7-451E-AD52-99B203A94CD8}" type="pres">
      <dgm:prSet presAssocID="{43239697-A3E9-4116-AADB-DFBF41B37275}" presName="Name1" presStyleCnt="0"/>
      <dgm:spPr/>
      <dgm:t>
        <a:bodyPr/>
        <a:lstStyle/>
        <a:p>
          <a:endParaRPr lang="ru-RU"/>
        </a:p>
      </dgm:t>
    </dgm:pt>
    <dgm:pt modelId="{71725E7F-B8A9-44CC-80A1-233286DAF210}" type="pres">
      <dgm:prSet presAssocID="{43239697-A3E9-4116-AADB-DFBF41B37275}" presName="cycle" presStyleCnt="0"/>
      <dgm:spPr/>
      <dgm:t>
        <a:bodyPr/>
        <a:lstStyle/>
        <a:p>
          <a:endParaRPr lang="ru-RU"/>
        </a:p>
      </dgm:t>
    </dgm:pt>
    <dgm:pt modelId="{D4863A07-2F18-4134-AFFA-6B0511134941}" type="pres">
      <dgm:prSet presAssocID="{43239697-A3E9-4116-AADB-DFBF41B37275}" presName="srcNode" presStyleLbl="node1" presStyleIdx="0" presStyleCnt="4"/>
      <dgm:spPr/>
      <dgm:t>
        <a:bodyPr/>
        <a:lstStyle/>
        <a:p>
          <a:endParaRPr lang="ru-RU"/>
        </a:p>
      </dgm:t>
    </dgm:pt>
    <dgm:pt modelId="{7ED2C511-6999-4BBC-AADC-FE88B6FC5BC0}" type="pres">
      <dgm:prSet presAssocID="{43239697-A3E9-4116-AADB-DFBF41B37275}" presName="conn" presStyleLbl="parChTrans1D2" presStyleIdx="0" presStyleCnt="1"/>
      <dgm:spPr/>
      <dgm:t>
        <a:bodyPr/>
        <a:lstStyle/>
        <a:p>
          <a:endParaRPr lang="ru-RU"/>
        </a:p>
      </dgm:t>
    </dgm:pt>
    <dgm:pt modelId="{BF586D8C-C1E7-46BD-861C-414A206F7B18}" type="pres">
      <dgm:prSet presAssocID="{43239697-A3E9-4116-AADB-DFBF41B37275}" presName="extraNode" presStyleLbl="node1" presStyleIdx="0" presStyleCnt="4"/>
      <dgm:spPr/>
      <dgm:t>
        <a:bodyPr/>
        <a:lstStyle/>
        <a:p>
          <a:endParaRPr lang="ru-RU"/>
        </a:p>
      </dgm:t>
    </dgm:pt>
    <dgm:pt modelId="{5BF25025-6427-41EA-BC2D-F45C62C65517}" type="pres">
      <dgm:prSet presAssocID="{43239697-A3E9-4116-AADB-DFBF41B37275}" presName="dstNode" presStyleLbl="node1" presStyleIdx="0" presStyleCnt="4"/>
      <dgm:spPr/>
      <dgm:t>
        <a:bodyPr/>
        <a:lstStyle/>
        <a:p>
          <a:endParaRPr lang="ru-RU"/>
        </a:p>
      </dgm:t>
    </dgm:pt>
    <dgm:pt modelId="{F41AEDCC-8C85-4615-8805-10C7192B1997}" type="pres">
      <dgm:prSet presAssocID="{6C49E97F-DF34-4FCD-9F24-8BD6904DF321}" presName="text_1" presStyleLbl="node1" presStyleIdx="0" presStyleCnt="4" custScaleX="9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F40F4-281B-4923-A0AF-52E53C9C0B29}" type="pres">
      <dgm:prSet presAssocID="{6C49E97F-DF34-4FCD-9F24-8BD6904DF321}" presName="accent_1" presStyleCnt="0"/>
      <dgm:spPr/>
      <dgm:t>
        <a:bodyPr/>
        <a:lstStyle/>
        <a:p>
          <a:endParaRPr lang="ru-RU"/>
        </a:p>
      </dgm:t>
    </dgm:pt>
    <dgm:pt modelId="{004E149D-ABE1-4C04-9F2F-E612BF7FFF21}" type="pres">
      <dgm:prSet presAssocID="{6C49E97F-DF34-4FCD-9F24-8BD6904DF321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DFC0D729-C564-4300-8EB6-F897C9294723}" type="pres">
      <dgm:prSet presAssocID="{F6AD2174-7FB1-4AD2-AEF8-1FF20D0370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7A3E5-ADF9-4892-B2CD-20D2E5F21C15}" type="pres">
      <dgm:prSet presAssocID="{F6AD2174-7FB1-4AD2-AEF8-1FF20D0370AE}" presName="accent_2" presStyleCnt="0"/>
      <dgm:spPr/>
      <dgm:t>
        <a:bodyPr/>
        <a:lstStyle/>
        <a:p>
          <a:endParaRPr lang="ru-RU"/>
        </a:p>
      </dgm:t>
    </dgm:pt>
    <dgm:pt modelId="{00FE795F-8DC8-4DAA-A98B-5DF53C6D1A45}" type="pres">
      <dgm:prSet presAssocID="{F6AD2174-7FB1-4AD2-AEF8-1FF20D0370AE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896431A7-06CE-446D-A09D-E4F9B3455780}" type="pres">
      <dgm:prSet presAssocID="{BB4B46A0-0D05-4F17-A4B4-0EBF0191F3E1}" presName="text_3" presStyleLbl="node1" presStyleIdx="2" presStyleCnt="4" custScaleY="121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8479B-91C9-4D31-A06C-BF2EB50E683E}" type="pres">
      <dgm:prSet presAssocID="{BB4B46A0-0D05-4F17-A4B4-0EBF0191F3E1}" presName="accent_3" presStyleCnt="0"/>
      <dgm:spPr/>
      <dgm:t>
        <a:bodyPr/>
        <a:lstStyle/>
        <a:p>
          <a:endParaRPr lang="ru-RU"/>
        </a:p>
      </dgm:t>
    </dgm:pt>
    <dgm:pt modelId="{AA56B567-E11A-4859-9FCB-52B0623F1893}" type="pres">
      <dgm:prSet presAssocID="{BB4B46A0-0D05-4F17-A4B4-0EBF0191F3E1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8DE94126-87A9-4F12-97AF-1FFA55CCCC39}" type="pres">
      <dgm:prSet presAssocID="{E7C59883-853B-4571-A74D-A1FB9D9B2C9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0DAA2-3594-4A00-96D1-F9779215BB9B}" type="pres">
      <dgm:prSet presAssocID="{E7C59883-853B-4571-A74D-A1FB9D9B2C99}" presName="accent_4" presStyleCnt="0"/>
      <dgm:spPr/>
      <dgm:t>
        <a:bodyPr/>
        <a:lstStyle/>
        <a:p>
          <a:endParaRPr lang="ru-RU"/>
        </a:p>
      </dgm:t>
    </dgm:pt>
    <dgm:pt modelId="{FCD5D0D1-F657-4661-A40A-3FAF82D69557}" type="pres">
      <dgm:prSet presAssocID="{E7C59883-853B-4571-A74D-A1FB9D9B2C99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F14349CE-B4AB-4BB7-90E3-D9590CD2D35D}" srcId="{43239697-A3E9-4116-AADB-DFBF41B37275}" destId="{F6AD2174-7FB1-4AD2-AEF8-1FF20D0370AE}" srcOrd="1" destOrd="0" parTransId="{228834EA-E74B-46F0-BC0E-A1A5B7E315AC}" sibTransId="{E050F241-B9F0-4F70-BEFF-7CB93CC5E21E}"/>
    <dgm:cxn modelId="{BC1278CE-488F-44E9-8B32-DFFA5100FB8B}" type="presOf" srcId="{2B4FEA7A-574E-45C9-BE62-DA121BAAACF4}" destId="{7ED2C511-6999-4BBC-AADC-FE88B6FC5BC0}" srcOrd="0" destOrd="0" presId="urn:microsoft.com/office/officeart/2008/layout/VerticalCurvedList"/>
    <dgm:cxn modelId="{8576DE08-67FA-4DFC-90A5-5EBE542FFA1F}" type="presOf" srcId="{6C49E97F-DF34-4FCD-9F24-8BD6904DF321}" destId="{F41AEDCC-8C85-4615-8805-10C7192B1997}" srcOrd="0" destOrd="0" presId="urn:microsoft.com/office/officeart/2008/layout/VerticalCurvedList"/>
    <dgm:cxn modelId="{A3A3205E-8B37-4A2B-9EB5-FA34749C8E6B}" type="presOf" srcId="{BB4B46A0-0D05-4F17-A4B4-0EBF0191F3E1}" destId="{896431A7-06CE-446D-A09D-E4F9B3455780}" srcOrd="0" destOrd="0" presId="urn:microsoft.com/office/officeart/2008/layout/VerticalCurvedList"/>
    <dgm:cxn modelId="{52F8456E-76F4-4F7E-B781-60BFE973BC0B}" type="presOf" srcId="{F6AD2174-7FB1-4AD2-AEF8-1FF20D0370AE}" destId="{DFC0D729-C564-4300-8EB6-F897C9294723}" srcOrd="0" destOrd="0" presId="urn:microsoft.com/office/officeart/2008/layout/VerticalCurvedList"/>
    <dgm:cxn modelId="{9E120327-8B7F-4C7B-8E7E-7668689CCD32}" type="presOf" srcId="{43239697-A3E9-4116-AADB-DFBF41B37275}" destId="{A6272B3E-E44B-4519-8F3B-DC8DDC8DABEF}" srcOrd="0" destOrd="0" presId="urn:microsoft.com/office/officeart/2008/layout/VerticalCurvedList"/>
    <dgm:cxn modelId="{B04813BB-7570-4E41-9185-7E64AAC03FA0}" srcId="{43239697-A3E9-4116-AADB-DFBF41B37275}" destId="{BB4B46A0-0D05-4F17-A4B4-0EBF0191F3E1}" srcOrd="2" destOrd="0" parTransId="{FE2AD0DB-B7E8-49BE-9282-807B69D8E30A}" sibTransId="{C3D7F001-CFB1-4EDF-8C2C-575E12461FC3}"/>
    <dgm:cxn modelId="{C1A8B9DB-59F1-4AC5-B0B0-DA3BF69A6A2F}" srcId="{43239697-A3E9-4116-AADB-DFBF41B37275}" destId="{6C49E97F-DF34-4FCD-9F24-8BD6904DF321}" srcOrd="0" destOrd="0" parTransId="{945DCB36-EB0A-4D71-AAC7-2D36DD6125D1}" sibTransId="{2B4FEA7A-574E-45C9-BE62-DA121BAAACF4}"/>
    <dgm:cxn modelId="{87F9FC9F-7DE9-4476-9A6D-2CF0352A1A6C}" srcId="{43239697-A3E9-4116-AADB-DFBF41B37275}" destId="{E7C59883-853B-4571-A74D-A1FB9D9B2C99}" srcOrd="3" destOrd="0" parTransId="{60D4183F-EA71-4B96-BF54-6656438CCE2E}" sibTransId="{8421C607-69DF-445F-AA9B-1A6DAEDFE51D}"/>
    <dgm:cxn modelId="{510CE79D-9011-4253-A214-74928D22FFD1}" type="presOf" srcId="{E7C59883-853B-4571-A74D-A1FB9D9B2C99}" destId="{8DE94126-87A9-4F12-97AF-1FFA55CCCC39}" srcOrd="0" destOrd="0" presId="urn:microsoft.com/office/officeart/2008/layout/VerticalCurvedList"/>
    <dgm:cxn modelId="{0E6B0852-3066-4ACA-814A-BD8F1DBDD26B}" type="presParOf" srcId="{A6272B3E-E44B-4519-8F3B-DC8DDC8DABEF}" destId="{7B15D387-EEE7-451E-AD52-99B203A94CD8}" srcOrd="0" destOrd="0" presId="urn:microsoft.com/office/officeart/2008/layout/VerticalCurvedList"/>
    <dgm:cxn modelId="{EB2FE3C5-EC52-4670-AB88-100527109DDA}" type="presParOf" srcId="{7B15D387-EEE7-451E-AD52-99B203A94CD8}" destId="{71725E7F-B8A9-44CC-80A1-233286DAF210}" srcOrd="0" destOrd="0" presId="urn:microsoft.com/office/officeart/2008/layout/VerticalCurvedList"/>
    <dgm:cxn modelId="{D6E9B2E1-62F8-46CD-8CB3-C228D8D3DEA5}" type="presParOf" srcId="{71725E7F-B8A9-44CC-80A1-233286DAF210}" destId="{D4863A07-2F18-4134-AFFA-6B0511134941}" srcOrd="0" destOrd="0" presId="urn:microsoft.com/office/officeart/2008/layout/VerticalCurvedList"/>
    <dgm:cxn modelId="{5AD982D9-385B-4A70-A0AE-37E3BAFD6D32}" type="presParOf" srcId="{71725E7F-B8A9-44CC-80A1-233286DAF210}" destId="{7ED2C511-6999-4BBC-AADC-FE88B6FC5BC0}" srcOrd="1" destOrd="0" presId="urn:microsoft.com/office/officeart/2008/layout/VerticalCurvedList"/>
    <dgm:cxn modelId="{03729D5B-4896-4B93-AF70-5DC7EE68028B}" type="presParOf" srcId="{71725E7F-B8A9-44CC-80A1-233286DAF210}" destId="{BF586D8C-C1E7-46BD-861C-414A206F7B18}" srcOrd="2" destOrd="0" presId="urn:microsoft.com/office/officeart/2008/layout/VerticalCurvedList"/>
    <dgm:cxn modelId="{A869032B-E0D3-4CAF-A23A-984A702D91E6}" type="presParOf" srcId="{71725E7F-B8A9-44CC-80A1-233286DAF210}" destId="{5BF25025-6427-41EA-BC2D-F45C62C65517}" srcOrd="3" destOrd="0" presId="urn:microsoft.com/office/officeart/2008/layout/VerticalCurvedList"/>
    <dgm:cxn modelId="{9ABEE474-DB23-42F3-AF21-FC6BCE296BC9}" type="presParOf" srcId="{7B15D387-EEE7-451E-AD52-99B203A94CD8}" destId="{F41AEDCC-8C85-4615-8805-10C7192B1997}" srcOrd="1" destOrd="0" presId="urn:microsoft.com/office/officeart/2008/layout/VerticalCurvedList"/>
    <dgm:cxn modelId="{ABA29AF0-789A-4A7E-8C93-C3693AE2ABDF}" type="presParOf" srcId="{7B15D387-EEE7-451E-AD52-99B203A94CD8}" destId="{882F40F4-281B-4923-A0AF-52E53C9C0B29}" srcOrd="2" destOrd="0" presId="urn:microsoft.com/office/officeart/2008/layout/VerticalCurvedList"/>
    <dgm:cxn modelId="{206BD78F-F9EF-45DC-B32A-032FAB700E35}" type="presParOf" srcId="{882F40F4-281B-4923-A0AF-52E53C9C0B29}" destId="{004E149D-ABE1-4C04-9F2F-E612BF7FFF21}" srcOrd="0" destOrd="0" presId="urn:microsoft.com/office/officeart/2008/layout/VerticalCurvedList"/>
    <dgm:cxn modelId="{33ED0BBB-2720-4EF8-B8C1-09138D312746}" type="presParOf" srcId="{7B15D387-EEE7-451E-AD52-99B203A94CD8}" destId="{DFC0D729-C564-4300-8EB6-F897C9294723}" srcOrd="3" destOrd="0" presId="urn:microsoft.com/office/officeart/2008/layout/VerticalCurvedList"/>
    <dgm:cxn modelId="{E1E0AC28-D612-4D4D-A380-3C0855CB7779}" type="presParOf" srcId="{7B15D387-EEE7-451E-AD52-99B203A94CD8}" destId="{FFE7A3E5-ADF9-4892-B2CD-20D2E5F21C15}" srcOrd="4" destOrd="0" presId="urn:microsoft.com/office/officeart/2008/layout/VerticalCurvedList"/>
    <dgm:cxn modelId="{C4001343-0ACC-4F0E-B903-940A7E5212F1}" type="presParOf" srcId="{FFE7A3E5-ADF9-4892-B2CD-20D2E5F21C15}" destId="{00FE795F-8DC8-4DAA-A98B-5DF53C6D1A45}" srcOrd="0" destOrd="0" presId="urn:microsoft.com/office/officeart/2008/layout/VerticalCurvedList"/>
    <dgm:cxn modelId="{FCDFD303-4297-4256-A713-1069CFFAA4D5}" type="presParOf" srcId="{7B15D387-EEE7-451E-AD52-99B203A94CD8}" destId="{896431A7-06CE-446D-A09D-E4F9B3455780}" srcOrd="5" destOrd="0" presId="urn:microsoft.com/office/officeart/2008/layout/VerticalCurvedList"/>
    <dgm:cxn modelId="{22B61746-CCD5-48BD-B72F-ED7CBFED99C0}" type="presParOf" srcId="{7B15D387-EEE7-451E-AD52-99B203A94CD8}" destId="{E4C8479B-91C9-4D31-A06C-BF2EB50E683E}" srcOrd="6" destOrd="0" presId="urn:microsoft.com/office/officeart/2008/layout/VerticalCurvedList"/>
    <dgm:cxn modelId="{8AC463DE-E0C8-4656-92AB-7DE3BED70D5E}" type="presParOf" srcId="{E4C8479B-91C9-4D31-A06C-BF2EB50E683E}" destId="{AA56B567-E11A-4859-9FCB-52B0623F1893}" srcOrd="0" destOrd="0" presId="urn:microsoft.com/office/officeart/2008/layout/VerticalCurvedList"/>
    <dgm:cxn modelId="{6D61FD0E-F16D-42A8-8371-E948B61E3BE1}" type="presParOf" srcId="{7B15D387-EEE7-451E-AD52-99B203A94CD8}" destId="{8DE94126-87A9-4F12-97AF-1FFA55CCCC39}" srcOrd="7" destOrd="0" presId="urn:microsoft.com/office/officeart/2008/layout/VerticalCurvedList"/>
    <dgm:cxn modelId="{9D6C0D65-7A99-4800-BB52-22676779D203}" type="presParOf" srcId="{7B15D387-EEE7-451E-AD52-99B203A94CD8}" destId="{3BA0DAA2-3594-4A00-96D1-F9779215BB9B}" srcOrd="8" destOrd="0" presId="urn:microsoft.com/office/officeart/2008/layout/VerticalCurvedList"/>
    <dgm:cxn modelId="{747F2E1B-E7DC-40AF-B546-CE00DEA05293}" type="presParOf" srcId="{3BA0DAA2-3594-4A00-96D1-F9779215BB9B}" destId="{FCD5D0D1-F657-4661-A40A-3FAF82D695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39697-A3E9-4116-AADB-DFBF41B372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6C49E97F-DF34-4FCD-9F24-8BD6904DF321}">
      <dgm:prSet phldrT="[Текст]" custT="1"/>
      <dgm:spPr/>
      <dgm:t>
        <a:bodyPr/>
        <a:lstStyle/>
        <a:p>
          <a:r>
            <a:rPr lang="ru-RU" sz="1800" b="1" dirty="0" smtClean="0"/>
            <a:t>направлять проектную документацию, подписанную квалифицированной электронной подписью</a:t>
          </a:r>
          <a:endParaRPr lang="ru-RU" sz="1800" b="1" dirty="0"/>
        </a:p>
      </dgm:t>
    </dgm:pt>
    <dgm:pt modelId="{945DCB36-EB0A-4D71-AAC7-2D36DD6125D1}" type="parTrans" cxnId="{C1A8B9DB-59F1-4AC5-B0B0-DA3BF69A6A2F}">
      <dgm:prSet/>
      <dgm:spPr/>
      <dgm:t>
        <a:bodyPr/>
        <a:lstStyle/>
        <a:p>
          <a:endParaRPr lang="ru-RU"/>
        </a:p>
      </dgm:t>
    </dgm:pt>
    <dgm:pt modelId="{2B4FEA7A-574E-45C9-BE62-DA121BAAACF4}" type="sibTrans" cxnId="{C1A8B9DB-59F1-4AC5-B0B0-DA3BF69A6A2F}">
      <dgm:prSet/>
      <dgm:spPr/>
      <dgm:t>
        <a:bodyPr/>
        <a:lstStyle/>
        <a:p>
          <a:endParaRPr lang="ru-RU"/>
        </a:p>
      </dgm:t>
    </dgm:pt>
    <dgm:pt modelId="{F6AD2174-7FB1-4AD2-AEF8-1FF20D0370AE}">
      <dgm:prSet phldrT="[Текст]" custT="1"/>
      <dgm:spPr/>
      <dgm:t>
        <a:bodyPr/>
        <a:lstStyle/>
        <a:p>
          <a:r>
            <a:rPr lang="ru-RU" sz="1800" b="1" dirty="0" smtClean="0"/>
            <a:t>контролировать прохождение документов по технологическим этапам в режиме реального времени</a:t>
          </a:r>
          <a:endParaRPr lang="ru-RU" sz="1800" b="1" dirty="0"/>
        </a:p>
      </dgm:t>
    </dgm:pt>
    <dgm:pt modelId="{228834EA-E74B-46F0-BC0E-A1A5B7E315AC}" type="parTrans" cxnId="{F14349CE-B4AB-4BB7-90E3-D9590CD2D35D}">
      <dgm:prSet/>
      <dgm:spPr/>
      <dgm:t>
        <a:bodyPr/>
        <a:lstStyle/>
        <a:p>
          <a:endParaRPr lang="ru-RU"/>
        </a:p>
      </dgm:t>
    </dgm:pt>
    <dgm:pt modelId="{E050F241-B9F0-4F70-BEFF-7CB93CC5E21E}" type="sibTrans" cxnId="{F14349CE-B4AB-4BB7-90E3-D9590CD2D35D}">
      <dgm:prSet/>
      <dgm:spPr/>
      <dgm:t>
        <a:bodyPr/>
        <a:lstStyle/>
        <a:p>
          <a:endParaRPr lang="ru-RU"/>
        </a:p>
      </dgm:t>
    </dgm:pt>
    <dgm:pt modelId="{BB4B46A0-0D05-4F17-A4B4-0EBF0191F3E1}">
      <dgm:prSet phldrT="[Текст]" custT="1"/>
      <dgm:spPr/>
      <dgm:t>
        <a:bodyPr/>
        <a:lstStyle/>
        <a:p>
          <a:r>
            <a:rPr lang="ru-RU" sz="1800" b="1" dirty="0" smtClean="0"/>
            <a:t>проводить экспертизу сотрудниками головной организации и удаленных подразделений в режиме онлайн</a:t>
          </a:r>
          <a:endParaRPr lang="ru-RU" sz="1800" b="1" dirty="0"/>
        </a:p>
      </dgm:t>
    </dgm:pt>
    <dgm:pt modelId="{FE2AD0DB-B7E8-49BE-9282-807B69D8E30A}" type="parTrans" cxnId="{B04813BB-7570-4E41-9185-7E64AAC03FA0}">
      <dgm:prSet/>
      <dgm:spPr/>
      <dgm:t>
        <a:bodyPr/>
        <a:lstStyle/>
        <a:p>
          <a:endParaRPr lang="ru-RU"/>
        </a:p>
      </dgm:t>
    </dgm:pt>
    <dgm:pt modelId="{C3D7F001-CFB1-4EDF-8C2C-575E12461FC3}" type="sibTrans" cxnId="{B04813BB-7570-4E41-9185-7E64AAC03FA0}">
      <dgm:prSet/>
      <dgm:spPr/>
      <dgm:t>
        <a:bodyPr/>
        <a:lstStyle/>
        <a:p>
          <a:endParaRPr lang="ru-RU"/>
        </a:p>
      </dgm:t>
    </dgm:pt>
    <dgm:pt modelId="{E7C59883-853B-4571-A74D-A1FB9D9B2C99}">
      <dgm:prSet phldrT="[Текст]" custT="1"/>
      <dgm:spPr/>
      <dgm:t>
        <a:bodyPr/>
        <a:lstStyle/>
        <a:p>
          <a:r>
            <a:rPr lang="ru-RU" sz="1800" b="1" dirty="0" smtClean="0"/>
            <a:t>обеспечивать информационную безопасность организации-заявителя</a:t>
          </a:r>
          <a:endParaRPr lang="ru-RU" sz="1800" b="1" dirty="0"/>
        </a:p>
      </dgm:t>
    </dgm:pt>
    <dgm:pt modelId="{60D4183F-EA71-4B96-BF54-6656438CCE2E}" type="parTrans" cxnId="{87F9FC9F-7DE9-4476-9A6D-2CF0352A1A6C}">
      <dgm:prSet/>
      <dgm:spPr/>
      <dgm:t>
        <a:bodyPr/>
        <a:lstStyle/>
        <a:p>
          <a:endParaRPr lang="ru-RU"/>
        </a:p>
      </dgm:t>
    </dgm:pt>
    <dgm:pt modelId="{8421C607-69DF-445F-AA9B-1A6DAEDFE51D}" type="sibTrans" cxnId="{87F9FC9F-7DE9-4476-9A6D-2CF0352A1A6C}">
      <dgm:prSet/>
      <dgm:spPr/>
      <dgm:t>
        <a:bodyPr/>
        <a:lstStyle/>
        <a:p>
          <a:endParaRPr lang="ru-RU"/>
        </a:p>
      </dgm:t>
    </dgm:pt>
    <dgm:pt modelId="{666A38FE-9487-4C67-AC02-061696BEC1B1}">
      <dgm:prSet phldrT="[Текст]" custT="1"/>
      <dgm:spPr/>
      <dgm:t>
        <a:bodyPr/>
        <a:lstStyle/>
        <a:p>
          <a:r>
            <a:rPr lang="ru-RU" sz="1800" b="1" dirty="0" smtClean="0"/>
            <a:t>имеется техническая возможность выдачи договорных документов и заключения в электронном виде, подписанных ЭЦП</a:t>
          </a:r>
          <a:endParaRPr lang="ru-RU" sz="1600" b="1" dirty="0"/>
        </a:p>
      </dgm:t>
    </dgm:pt>
    <dgm:pt modelId="{D927D8C7-2BD0-4B4C-9EBE-F035DA352273}" type="parTrans" cxnId="{BD504166-2067-409E-9D3D-93902464921F}">
      <dgm:prSet/>
      <dgm:spPr/>
      <dgm:t>
        <a:bodyPr/>
        <a:lstStyle/>
        <a:p>
          <a:endParaRPr lang="ru-RU"/>
        </a:p>
      </dgm:t>
    </dgm:pt>
    <dgm:pt modelId="{965831CF-EB98-4624-85F8-EECAFE35EDED}" type="sibTrans" cxnId="{BD504166-2067-409E-9D3D-93902464921F}">
      <dgm:prSet/>
      <dgm:spPr/>
      <dgm:t>
        <a:bodyPr/>
        <a:lstStyle/>
        <a:p>
          <a:endParaRPr lang="ru-RU"/>
        </a:p>
      </dgm:t>
    </dgm:pt>
    <dgm:pt modelId="{A6272B3E-E44B-4519-8F3B-DC8DDC8DABEF}" type="pres">
      <dgm:prSet presAssocID="{43239697-A3E9-4116-AADB-DFBF41B372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15D387-EEE7-451E-AD52-99B203A94CD8}" type="pres">
      <dgm:prSet presAssocID="{43239697-A3E9-4116-AADB-DFBF41B37275}" presName="Name1" presStyleCnt="0"/>
      <dgm:spPr/>
      <dgm:t>
        <a:bodyPr/>
        <a:lstStyle/>
        <a:p>
          <a:endParaRPr lang="ru-RU"/>
        </a:p>
      </dgm:t>
    </dgm:pt>
    <dgm:pt modelId="{71725E7F-B8A9-44CC-80A1-233286DAF210}" type="pres">
      <dgm:prSet presAssocID="{43239697-A3E9-4116-AADB-DFBF41B37275}" presName="cycle" presStyleCnt="0"/>
      <dgm:spPr/>
      <dgm:t>
        <a:bodyPr/>
        <a:lstStyle/>
        <a:p>
          <a:endParaRPr lang="ru-RU"/>
        </a:p>
      </dgm:t>
    </dgm:pt>
    <dgm:pt modelId="{D4863A07-2F18-4134-AFFA-6B0511134941}" type="pres">
      <dgm:prSet presAssocID="{43239697-A3E9-4116-AADB-DFBF41B37275}" presName="srcNode" presStyleLbl="node1" presStyleIdx="0" presStyleCnt="5"/>
      <dgm:spPr/>
      <dgm:t>
        <a:bodyPr/>
        <a:lstStyle/>
        <a:p>
          <a:endParaRPr lang="ru-RU"/>
        </a:p>
      </dgm:t>
    </dgm:pt>
    <dgm:pt modelId="{7ED2C511-6999-4BBC-AADC-FE88B6FC5BC0}" type="pres">
      <dgm:prSet presAssocID="{43239697-A3E9-4116-AADB-DFBF41B37275}" presName="conn" presStyleLbl="parChTrans1D2" presStyleIdx="0" presStyleCnt="1"/>
      <dgm:spPr/>
      <dgm:t>
        <a:bodyPr/>
        <a:lstStyle/>
        <a:p>
          <a:endParaRPr lang="ru-RU"/>
        </a:p>
      </dgm:t>
    </dgm:pt>
    <dgm:pt modelId="{BF586D8C-C1E7-46BD-861C-414A206F7B18}" type="pres">
      <dgm:prSet presAssocID="{43239697-A3E9-4116-AADB-DFBF41B37275}" presName="extraNode" presStyleLbl="node1" presStyleIdx="0" presStyleCnt="5"/>
      <dgm:spPr/>
      <dgm:t>
        <a:bodyPr/>
        <a:lstStyle/>
        <a:p>
          <a:endParaRPr lang="ru-RU"/>
        </a:p>
      </dgm:t>
    </dgm:pt>
    <dgm:pt modelId="{5BF25025-6427-41EA-BC2D-F45C62C65517}" type="pres">
      <dgm:prSet presAssocID="{43239697-A3E9-4116-AADB-DFBF41B37275}" presName="dstNode" presStyleLbl="node1" presStyleIdx="0" presStyleCnt="5"/>
      <dgm:spPr/>
      <dgm:t>
        <a:bodyPr/>
        <a:lstStyle/>
        <a:p>
          <a:endParaRPr lang="ru-RU"/>
        </a:p>
      </dgm:t>
    </dgm:pt>
    <dgm:pt modelId="{F41AEDCC-8C85-4615-8805-10C7192B1997}" type="pres">
      <dgm:prSet presAssocID="{6C49E97F-DF34-4FCD-9F24-8BD6904DF321}" presName="text_1" presStyleLbl="node1" presStyleIdx="0" presStyleCnt="5" custScaleX="9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F40F4-281B-4923-A0AF-52E53C9C0B29}" type="pres">
      <dgm:prSet presAssocID="{6C49E97F-DF34-4FCD-9F24-8BD6904DF321}" presName="accent_1" presStyleCnt="0"/>
      <dgm:spPr/>
      <dgm:t>
        <a:bodyPr/>
        <a:lstStyle/>
        <a:p>
          <a:endParaRPr lang="ru-RU"/>
        </a:p>
      </dgm:t>
    </dgm:pt>
    <dgm:pt modelId="{004E149D-ABE1-4C04-9F2F-E612BF7FFF21}" type="pres">
      <dgm:prSet presAssocID="{6C49E97F-DF34-4FCD-9F24-8BD6904DF321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DFC0D729-C564-4300-8EB6-F897C9294723}" type="pres">
      <dgm:prSet presAssocID="{F6AD2174-7FB1-4AD2-AEF8-1FF20D0370A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7A3E5-ADF9-4892-B2CD-20D2E5F21C15}" type="pres">
      <dgm:prSet presAssocID="{F6AD2174-7FB1-4AD2-AEF8-1FF20D0370AE}" presName="accent_2" presStyleCnt="0"/>
      <dgm:spPr/>
      <dgm:t>
        <a:bodyPr/>
        <a:lstStyle/>
        <a:p>
          <a:endParaRPr lang="ru-RU"/>
        </a:p>
      </dgm:t>
    </dgm:pt>
    <dgm:pt modelId="{00FE795F-8DC8-4DAA-A98B-5DF53C6D1A45}" type="pres">
      <dgm:prSet presAssocID="{F6AD2174-7FB1-4AD2-AEF8-1FF20D0370AE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896431A7-06CE-446D-A09D-E4F9B3455780}" type="pres">
      <dgm:prSet presAssocID="{BB4B46A0-0D05-4F17-A4B4-0EBF0191F3E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8479B-91C9-4D31-A06C-BF2EB50E683E}" type="pres">
      <dgm:prSet presAssocID="{BB4B46A0-0D05-4F17-A4B4-0EBF0191F3E1}" presName="accent_3" presStyleCnt="0"/>
      <dgm:spPr/>
      <dgm:t>
        <a:bodyPr/>
        <a:lstStyle/>
        <a:p>
          <a:endParaRPr lang="ru-RU"/>
        </a:p>
      </dgm:t>
    </dgm:pt>
    <dgm:pt modelId="{AA56B567-E11A-4859-9FCB-52B0623F1893}" type="pres">
      <dgm:prSet presAssocID="{BB4B46A0-0D05-4F17-A4B4-0EBF0191F3E1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8DE94126-87A9-4F12-97AF-1FFA55CCCC39}" type="pres">
      <dgm:prSet presAssocID="{E7C59883-853B-4571-A74D-A1FB9D9B2C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0DAA2-3594-4A00-96D1-F9779215BB9B}" type="pres">
      <dgm:prSet presAssocID="{E7C59883-853B-4571-A74D-A1FB9D9B2C99}" presName="accent_4" presStyleCnt="0"/>
      <dgm:spPr/>
      <dgm:t>
        <a:bodyPr/>
        <a:lstStyle/>
        <a:p>
          <a:endParaRPr lang="ru-RU"/>
        </a:p>
      </dgm:t>
    </dgm:pt>
    <dgm:pt modelId="{FCD5D0D1-F657-4661-A40A-3FAF82D69557}" type="pres">
      <dgm:prSet presAssocID="{E7C59883-853B-4571-A74D-A1FB9D9B2C99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37093BF8-E7DE-454A-9E68-776AAA34A5D5}" type="pres">
      <dgm:prSet presAssocID="{666A38FE-9487-4C67-AC02-061696BEC1B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563CB-5FD1-40EC-912C-622EBC4DE646}" type="pres">
      <dgm:prSet presAssocID="{666A38FE-9487-4C67-AC02-061696BEC1B1}" presName="accent_5" presStyleCnt="0"/>
      <dgm:spPr/>
      <dgm:t>
        <a:bodyPr/>
        <a:lstStyle/>
        <a:p>
          <a:endParaRPr lang="ru-RU"/>
        </a:p>
      </dgm:t>
    </dgm:pt>
    <dgm:pt modelId="{B10A3CE7-5E7C-4CCE-9496-2FC5D3B7A60A}" type="pres">
      <dgm:prSet presAssocID="{666A38FE-9487-4C67-AC02-061696BEC1B1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D9A4838A-0D41-4A4E-BC2E-95ABA39435B3}" type="presOf" srcId="{E7C59883-853B-4571-A74D-A1FB9D9B2C99}" destId="{8DE94126-87A9-4F12-97AF-1FFA55CCCC39}" srcOrd="0" destOrd="0" presId="urn:microsoft.com/office/officeart/2008/layout/VerticalCurvedList"/>
    <dgm:cxn modelId="{87F9FC9F-7DE9-4476-9A6D-2CF0352A1A6C}" srcId="{43239697-A3E9-4116-AADB-DFBF41B37275}" destId="{E7C59883-853B-4571-A74D-A1FB9D9B2C99}" srcOrd="3" destOrd="0" parTransId="{60D4183F-EA71-4B96-BF54-6656438CCE2E}" sibTransId="{8421C607-69DF-445F-AA9B-1A6DAEDFE51D}"/>
    <dgm:cxn modelId="{C1A8B9DB-59F1-4AC5-B0B0-DA3BF69A6A2F}" srcId="{43239697-A3E9-4116-AADB-DFBF41B37275}" destId="{6C49E97F-DF34-4FCD-9F24-8BD6904DF321}" srcOrd="0" destOrd="0" parTransId="{945DCB36-EB0A-4D71-AAC7-2D36DD6125D1}" sibTransId="{2B4FEA7A-574E-45C9-BE62-DA121BAAACF4}"/>
    <dgm:cxn modelId="{B8523742-642A-4AAB-A3F2-9DCEF14EFDFD}" type="presOf" srcId="{F6AD2174-7FB1-4AD2-AEF8-1FF20D0370AE}" destId="{DFC0D729-C564-4300-8EB6-F897C9294723}" srcOrd="0" destOrd="0" presId="urn:microsoft.com/office/officeart/2008/layout/VerticalCurvedList"/>
    <dgm:cxn modelId="{B04813BB-7570-4E41-9185-7E64AAC03FA0}" srcId="{43239697-A3E9-4116-AADB-DFBF41B37275}" destId="{BB4B46A0-0D05-4F17-A4B4-0EBF0191F3E1}" srcOrd="2" destOrd="0" parTransId="{FE2AD0DB-B7E8-49BE-9282-807B69D8E30A}" sibTransId="{C3D7F001-CFB1-4EDF-8C2C-575E12461FC3}"/>
    <dgm:cxn modelId="{38B9F482-4D42-4EB7-849D-17DACDF2DADF}" type="presOf" srcId="{666A38FE-9487-4C67-AC02-061696BEC1B1}" destId="{37093BF8-E7DE-454A-9E68-776AAA34A5D5}" srcOrd="0" destOrd="0" presId="urn:microsoft.com/office/officeart/2008/layout/VerticalCurvedList"/>
    <dgm:cxn modelId="{844623E0-DD90-49C5-8E1F-1308994468C3}" type="presOf" srcId="{43239697-A3E9-4116-AADB-DFBF41B37275}" destId="{A6272B3E-E44B-4519-8F3B-DC8DDC8DABEF}" srcOrd="0" destOrd="0" presId="urn:microsoft.com/office/officeart/2008/layout/VerticalCurvedList"/>
    <dgm:cxn modelId="{BD504166-2067-409E-9D3D-93902464921F}" srcId="{43239697-A3E9-4116-AADB-DFBF41B37275}" destId="{666A38FE-9487-4C67-AC02-061696BEC1B1}" srcOrd="4" destOrd="0" parTransId="{D927D8C7-2BD0-4B4C-9EBE-F035DA352273}" sibTransId="{965831CF-EB98-4624-85F8-EECAFE35EDED}"/>
    <dgm:cxn modelId="{FABD966E-B43C-4849-A823-BCEF5A2BF24C}" type="presOf" srcId="{6C49E97F-DF34-4FCD-9F24-8BD6904DF321}" destId="{F41AEDCC-8C85-4615-8805-10C7192B1997}" srcOrd="0" destOrd="0" presId="urn:microsoft.com/office/officeart/2008/layout/VerticalCurvedList"/>
    <dgm:cxn modelId="{4D0C4939-13E9-4E6A-83BD-D8E011EE2F01}" type="presOf" srcId="{BB4B46A0-0D05-4F17-A4B4-0EBF0191F3E1}" destId="{896431A7-06CE-446D-A09D-E4F9B3455780}" srcOrd="0" destOrd="0" presId="urn:microsoft.com/office/officeart/2008/layout/VerticalCurvedList"/>
    <dgm:cxn modelId="{F14349CE-B4AB-4BB7-90E3-D9590CD2D35D}" srcId="{43239697-A3E9-4116-AADB-DFBF41B37275}" destId="{F6AD2174-7FB1-4AD2-AEF8-1FF20D0370AE}" srcOrd="1" destOrd="0" parTransId="{228834EA-E74B-46F0-BC0E-A1A5B7E315AC}" sibTransId="{E050F241-B9F0-4F70-BEFF-7CB93CC5E21E}"/>
    <dgm:cxn modelId="{EC111081-3DC4-4DD2-AF0A-40BA96F24AC2}" type="presOf" srcId="{2B4FEA7A-574E-45C9-BE62-DA121BAAACF4}" destId="{7ED2C511-6999-4BBC-AADC-FE88B6FC5BC0}" srcOrd="0" destOrd="0" presId="urn:microsoft.com/office/officeart/2008/layout/VerticalCurvedList"/>
    <dgm:cxn modelId="{C88BAB13-7923-4C34-B8DB-CAFAB446748D}" type="presParOf" srcId="{A6272B3E-E44B-4519-8F3B-DC8DDC8DABEF}" destId="{7B15D387-EEE7-451E-AD52-99B203A94CD8}" srcOrd="0" destOrd="0" presId="urn:microsoft.com/office/officeart/2008/layout/VerticalCurvedList"/>
    <dgm:cxn modelId="{ECB3B5D5-3B6C-4528-BF0A-CB08CF4BB3CE}" type="presParOf" srcId="{7B15D387-EEE7-451E-AD52-99B203A94CD8}" destId="{71725E7F-B8A9-44CC-80A1-233286DAF210}" srcOrd="0" destOrd="0" presId="urn:microsoft.com/office/officeart/2008/layout/VerticalCurvedList"/>
    <dgm:cxn modelId="{55B0CB2F-0F8B-41ED-95DE-70C7B3392BED}" type="presParOf" srcId="{71725E7F-B8A9-44CC-80A1-233286DAF210}" destId="{D4863A07-2F18-4134-AFFA-6B0511134941}" srcOrd="0" destOrd="0" presId="urn:microsoft.com/office/officeart/2008/layout/VerticalCurvedList"/>
    <dgm:cxn modelId="{B08D6229-5D03-4714-A787-8A15D4478D3B}" type="presParOf" srcId="{71725E7F-B8A9-44CC-80A1-233286DAF210}" destId="{7ED2C511-6999-4BBC-AADC-FE88B6FC5BC0}" srcOrd="1" destOrd="0" presId="urn:microsoft.com/office/officeart/2008/layout/VerticalCurvedList"/>
    <dgm:cxn modelId="{4F0EF6E2-04DB-464E-85FB-0A0CED527E81}" type="presParOf" srcId="{71725E7F-B8A9-44CC-80A1-233286DAF210}" destId="{BF586D8C-C1E7-46BD-861C-414A206F7B18}" srcOrd="2" destOrd="0" presId="urn:microsoft.com/office/officeart/2008/layout/VerticalCurvedList"/>
    <dgm:cxn modelId="{F97A150E-6EB1-4DA3-86BF-42714E08659D}" type="presParOf" srcId="{71725E7F-B8A9-44CC-80A1-233286DAF210}" destId="{5BF25025-6427-41EA-BC2D-F45C62C65517}" srcOrd="3" destOrd="0" presId="urn:microsoft.com/office/officeart/2008/layout/VerticalCurvedList"/>
    <dgm:cxn modelId="{3BE9A7CE-3D83-46F1-8567-ED8690B8A22E}" type="presParOf" srcId="{7B15D387-EEE7-451E-AD52-99B203A94CD8}" destId="{F41AEDCC-8C85-4615-8805-10C7192B1997}" srcOrd="1" destOrd="0" presId="urn:microsoft.com/office/officeart/2008/layout/VerticalCurvedList"/>
    <dgm:cxn modelId="{1F298474-7417-46B7-BC56-6DFA33D622F3}" type="presParOf" srcId="{7B15D387-EEE7-451E-AD52-99B203A94CD8}" destId="{882F40F4-281B-4923-A0AF-52E53C9C0B29}" srcOrd="2" destOrd="0" presId="urn:microsoft.com/office/officeart/2008/layout/VerticalCurvedList"/>
    <dgm:cxn modelId="{0B97A1EC-738A-44F8-B5E5-C30039162E94}" type="presParOf" srcId="{882F40F4-281B-4923-A0AF-52E53C9C0B29}" destId="{004E149D-ABE1-4C04-9F2F-E612BF7FFF21}" srcOrd="0" destOrd="0" presId="urn:microsoft.com/office/officeart/2008/layout/VerticalCurvedList"/>
    <dgm:cxn modelId="{47F00D99-A443-4340-8BF9-8F0F323F8CE7}" type="presParOf" srcId="{7B15D387-EEE7-451E-AD52-99B203A94CD8}" destId="{DFC0D729-C564-4300-8EB6-F897C9294723}" srcOrd="3" destOrd="0" presId="urn:microsoft.com/office/officeart/2008/layout/VerticalCurvedList"/>
    <dgm:cxn modelId="{5D433CA6-ED61-496C-83B0-FE638880BE2C}" type="presParOf" srcId="{7B15D387-EEE7-451E-AD52-99B203A94CD8}" destId="{FFE7A3E5-ADF9-4892-B2CD-20D2E5F21C15}" srcOrd="4" destOrd="0" presId="urn:microsoft.com/office/officeart/2008/layout/VerticalCurvedList"/>
    <dgm:cxn modelId="{C59B9FCD-82AF-4940-A49E-346F0DB3CBEF}" type="presParOf" srcId="{FFE7A3E5-ADF9-4892-B2CD-20D2E5F21C15}" destId="{00FE795F-8DC8-4DAA-A98B-5DF53C6D1A45}" srcOrd="0" destOrd="0" presId="urn:microsoft.com/office/officeart/2008/layout/VerticalCurvedList"/>
    <dgm:cxn modelId="{E68A4BDD-DC23-445F-981A-A38300A60712}" type="presParOf" srcId="{7B15D387-EEE7-451E-AD52-99B203A94CD8}" destId="{896431A7-06CE-446D-A09D-E4F9B3455780}" srcOrd="5" destOrd="0" presId="urn:microsoft.com/office/officeart/2008/layout/VerticalCurvedList"/>
    <dgm:cxn modelId="{9435483A-9E80-41DD-A95E-A47DC7F6472D}" type="presParOf" srcId="{7B15D387-EEE7-451E-AD52-99B203A94CD8}" destId="{E4C8479B-91C9-4D31-A06C-BF2EB50E683E}" srcOrd="6" destOrd="0" presId="urn:microsoft.com/office/officeart/2008/layout/VerticalCurvedList"/>
    <dgm:cxn modelId="{59D66AA3-7C41-40BB-89BD-DA98F4FAFFFF}" type="presParOf" srcId="{E4C8479B-91C9-4D31-A06C-BF2EB50E683E}" destId="{AA56B567-E11A-4859-9FCB-52B0623F1893}" srcOrd="0" destOrd="0" presId="urn:microsoft.com/office/officeart/2008/layout/VerticalCurvedList"/>
    <dgm:cxn modelId="{8F8B7669-3DB0-4F4D-AA56-678567F3D231}" type="presParOf" srcId="{7B15D387-EEE7-451E-AD52-99B203A94CD8}" destId="{8DE94126-87A9-4F12-97AF-1FFA55CCCC39}" srcOrd="7" destOrd="0" presId="urn:microsoft.com/office/officeart/2008/layout/VerticalCurvedList"/>
    <dgm:cxn modelId="{7FC33F59-C562-40CC-B112-32C14DB5E11A}" type="presParOf" srcId="{7B15D387-EEE7-451E-AD52-99B203A94CD8}" destId="{3BA0DAA2-3594-4A00-96D1-F9779215BB9B}" srcOrd="8" destOrd="0" presId="urn:microsoft.com/office/officeart/2008/layout/VerticalCurvedList"/>
    <dgm:cxn modelId="{4F9F5D87-644A-4DD4-8625-510A5509E023}" type="presParOf" srcId="{3BA0DAA2-3594-4A00-96D1-F9779215BB9B}" destId="{FCD5D0D1-F657-4661-A40A-3FAF82D69557}" srcOrd="0" destOrd="0" presId="urn:microsoft.com/office/officeart/2008/layout/VerticalCurvedList"/>
    <dgm:cxn modelId="{F7ADC4C8-12FB-4EA7-9357-822AB44ED14B}" type="presParOf" srcId="{7B15D387-EEE7-451E-AD52-99B203A94CD8}" destId="{37093BF8-E7DE-454A-9E68-776AAA34A5D5}" srcOrd="9" destOrd="0" presId="urn:microsoft.com/office/officeart/2008/layout/VerticalCurvedList"/>
    <dgm:cxn modelId="{1C174DA3-90C8-4BBB-869E-764C668CA713}" type="presParOf" srcId="{7B15D387-EEE7-451E-AD52-99B203A94CD8}" destId="{441563CB-5FD1-40EC-912C-622EBC4DE646}" srcOrd="10" destOrd="0" presId="urn:microsoft.com/office/officeart/2008/layout/VerticalCurvedList"/>
    <dgm:cxn modelId="{B77AF010-891A-4573-8BD8-D066C44F4ED8}" type="presParOf" srcId="{441563CB-5FD1-40EC-912C-622EBC4DE646}" destId="{B10A3CE7-5E7C-4CCE-9496-2FC5D3B7A6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2C511-6999-4BBC-AADC-FE88B6FC5BC0}">
      <dsp:nvSpPr>
        <dsp:cNvPr id="0" name=""/>
        <dsp:cNvSpPr/>
      </dsp:nvSpPr>
      <dsp:spPr>
        <a:xfrm>
          <a:off x="-4803046" y="-736137"/>
          <a:ext cx="5720749" cy="5720749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AEDCC-8C85-4615-8805-10C7192B1997}">
      <dsp:nvSpPr>
        <dsp:cNvPr id="0" name=""/>
        <dsp:cNvSpPr/>
      </dsp:nvSpPr>
      <dsp:spPr>
        <a:xfrm>
          <a:off x="542141" y="326622"/>
          <a:ext cx="7290822" cy="653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7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 выдаче разрешения на строительство</a:t>
          </a:r>
          <a:endParaRPr lang="ru-RU" sz="1800" b="1" kern="1200" dirty="0"/>
        </a:p>
      </dsp:txBody>
      <dsp:txXfrm>
        <a:off x="542141" y="326622"/>
        <a:ext cx="7290822" cy="653585"/>
      </dsp:txXfrm>
    </dsp:sp>
    <dsp:sp modelId="{004E149D-ABE1-4C04-9F2F-E612BF7FFF21}">
      <dsp:nvSpPr>
        <dsp:cNvPr id="0" name=""/>
        <dsp:cNvSpPr/>
      </dsp:nvSpPr>
      <dsp:spPr>
        <a:xfrm>
          <a:off x="72115" y="244924"/>
          <a:ext cx="816981" cy="81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0D729-C564-4300-8EB6-F897C9294723}">
      <dsp:nvSpPr>
        <dsp:cNvPr id="0" name=""/>
        <dsp:cNvSpPr/>
      </dsp:nvSpPr>
      <dsp:spPr>
        <a:xfrm>
          <a:off x="855321" y="1307170"/>
          <a:ext cx="7039178" cy="653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7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 выдаче документов о согласовании проведения переустройства и (или) перепланировки жилого помещения</a:t>
          </a:r>
          <a:endParaRPr lang="ru-RU" sz="1800" b="1" kern="1200" dirty="0"/>
        </a:p>
      </dsp:txBody>
      <dsp:txXfrm>
        <a:off x="855321" y="1307170"/>
        <a:ext cx="7039178" cy="653585"/>
      </dsp:txXfrm>
    </dsp:sp>
    <dsp:sp modelId="{00FE795F-8DC8-4DAA-A98B-5DF53C6D1A45}">
      <dsp:nvSpPr>
        <dsp:cNvPr id="0" name=""/>
        <dsp:cNvSpPr/>
      </dsp:nvSpPr>
      <dsp:spPr>
        <a:xfrm>
          <a:off x="446830" y="1225472"/>
          <a:ext cx="816981" cy="81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431A7-06CE-446D-A09D-E4F9B3455780}">
      <dsp:nvSpPr>
        <dsp:cNvPr id="0" name=""/>
        <dsp:cNvSpPr/>
      </dsp:nvSpPr>
      <dsp:spPr>
        <a:xfrm>
          <a:off x="855321" y="2217330"/>
          <a:ext cx="7039178" cy="7943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7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выдаче решений о переводе или об отказе в переводе жилого помещения в нежилое помещение или нежилого помещения в жилое помещение</a:t>
          </a:r>
          <a:endParaRPr lang="ru-RU" sz="1800" b="1" kern="1200" dirty="0"/>
        </a:p>
      </dsp:txBody>
      <dsp:txXfrm>
        <a:off x="855321" y="2217330"/>
        <a:ext cx="7039178" cy="794360"/>
      </dsp:txXfrm>
    </dsp:sp>
    <dsp:sp modelId="{AA56B567-E11A-4859-9FCB-52B0623F1893}">
      <dsp:nvSpPr>
        <dsp:cNvPr id="0" name=""/>
        <dsp:cNvSpPr/>
      </dsp:nvSpPr>
      <dsp:spPr>
        <a:xfrm>
          <a:off x="446830" y="2206020"/>
          <a:ext cx="816981" cy="81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94126-87A9-4F12-97AF-1FFA55CCCC39}">
      <dsp:nvSpPr>
        <dsp:cNvPr id="0" name=""/>
        <dsp:cNvSpPr/>
      </dsp:nvSpPr>
      <dsp:spPr>
        <a:xfrm>
          <a:off x="480606" y="3268266"/>
          <a:ext cx="7413893" cy="653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7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 постановке граждан на учет в качестве нуждающихся в жилых помещениях</a:t>
          </a:r>
          <a:endParaRPr lang="ru-RU" sz="1800" b="1" kern="1200" dirty="0"/>
        </a:p>
      </dsp:txBody>
      <dsp:txXfrm>
        <a:off x="480606" y="3268266"/>
        <a:ext cx="7413893" cy="653585"/>
      </dsp:txXfrm>
    </dsp:sp>
    <dsp:sp modelId="{FCD5D0D1-F657-4661-A40A-3FAF82D69557}">
      <dsp:nvSpPr>
        <dsp:cNvPr id="0" name=""/>
        <dsp:cNvSpPr/>
      </dsp:nvSpPr>
      <dsp:spPr>
        <a:xfrm>
          <a:off x="72115" y="3186567"/>
          <a:ext cx="816981" cy="81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2C511-6999-4BBC-AADC-FE88B6FC5BC0}">
      <dsp:nvSpPr>
        <dsp:cNvPr id="0" name=""/>
        <dsp:cNvSpPr/>
      </dsp:nvSpPr>
      <dsp:spPr>
        <a:xfrm>
          <a:off x="-4803046" y="-736137"/>
          <a:ext cx="5720749" cy="5720749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AEDCC-8C85-4615-8805-10C7192B1997}">
      <dsp:nvSpPr>
        <dsp:cNvPr id="0" name=""/>
        <dsp:cNvSpPr/>
      </dsp:nvSpPr>
      <dsp:spPr>
        <a:xfrm>
          <a:off x="463775" y="265444"/>
          <a:ext cx="7368532" cy="5312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направлять проектную документацию, подписанную квалифицированной электронной подписью</a:t>
          </a:r>
          <a:endParaRPr lang="ru-RU" sz="1800" b="1" kern="1200" dirty="0"/>
        </a:p>
      </dsp:txBody>
      <dsp:txXfrm>
        <a:off x="463775" y="265444"/>
        <a:ext cx="7368532" cy="531229"/>
      </dsp:txXfrm>
    </dsp:sp>
    <dsp:sp modelId="{004E149D-ABE1-4C04-9F2F-E612BF7FFF21}">
      <dsp:nvSpPr>
        <dsp:cNvPr id="0" name=""/>
        <dsp:cNvSpPr/>
      </dsp:nvSpPr>
      <dsp:spPr>
        <a:xfrm>
          <a:off x="69566" y="199041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0D729-C564-4300-8EB6-F897C9294723}">
      <dsp:nvSpPr>
        <dsp:cNvPr id="0" name=""/>
        <dsp:cNvSpPr/>
      </dsp:nvSpPr>
      <dsp:spPr>
        <a:xfrm>
          <a:off x="782248" y="1062033"/>
          <a:ext cx="7112251" cy="5312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контролировать прохождение документов по технологическим этапам в режиме реального времени</a:t>
          </a:r>
          <a:endParaRPr lang="ru-RU" sz="1800" b="1" kern="1200" dirty="0"/>
        </a:p>
      </dsp:txBody>
      <dsp:txXfrm>
        <a:off x="782248" y="1062033"/>
        <a:ext cx="7112251" cy="531229"/>
      </dsp:txXfrm>
    </dsp:sp>
    <dsp:sp modelId="{00FE795F-8DC8-4DAA-A98B-5DF53C6D1A45}">
      <dsp:nvSpPr>
        <dsp:cNvPr id="0" name=""/>
        <dsp:cNvSpPr/>
      </dsp:nvSpPr>
      <dsp:spPr>
        <a:xfrm>
          <a:off x="450229" y="995629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431A7-06CE-446D-A09D-E4F9B3455780}">
      <dsp:nvSpPr>
        <dsp:cNvPr id="0" name=""/>
        <dsp:cNvSpPr/>
      </dsp:nvSpPr>
      <dsp:spPr>
        <a:xfrm>
          <a:off x="899081" y="1858622"/>
          <a:ext cx="6995418" cy="5312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проводить экспертизу сотрудниками головной организации и удаленных подразделений в режиме онлайн</a:t>
          </a:r>
          <a:endParaRPr lang="ru-RU" sz="1800" b="1" kern="1200" dirty="0"/>
        </a:p>
      </dsp:txBody>
      <dsp:txXfrm>
        <a:off x="899081" y="1858622"/>
        <a:ext cx="6995418" cy="531229"/>
      </dsp:txXfrm>
    </dsp:sp>
    <dsp:sp modelId="{AA56B567-E11A-4859-9FCB-52B0623F1893}">
      <dsp:nvSpPr>
        <dsp:cNvPr id="0" name=""/>
        <dsp:cNvSpPr/>
      </dsp:nvSpPr>
      <dsp:spPr>
        <a:xfrm>
          <a:off x="567062" y="1792218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94126-87A9-4F12-97AF-1FFA55CCCC39}">
      <dsp:nvSpPr>
        <dsp:cNvPr id="0" name=""/>
        <dsp:cNvSpPr/>
      </dsp:nvSpPr>
      <dsp:spPr>
        <a:xfrm>
          <a:off x="782248" y="2655211"/>
          <a:ext cx="7112251" cy="5312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обеспечивать информационную безопасность организации-заявителя</a:t>
          </a:r>
          <a:endParaRPr lang="ru-RU" sz="1800" b="1" kern="1200" dirty="0"/>
        </a:p>
      </dsp:txBody>
      <dsp:txXfrm>
        <a:off x="782248" y="2655211"/>
        <a:ext cx="7112251" cy="531229"/>
      </dsp:txXfrm>
    </dsp:sp>
    <dsp:sp modelId="{FCD5D0D1-F657-4661-A40A-3FAF82D69557}">
      <dsp:nvSpPr>
        <dsp:cNvPr id="0" name=""/>
        <dsp:cNvSpPr/>
      </dsp:nvSpPr>
      <dsp:spPr>
        <a:xfrm>
          <a:off x="450229" y="2588807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93BF8-E7DE-454A-9E68-776AAA34A5D5}">
      <dsp:nvSpPr>
        <dsp:cNvPr id="0" name=""/>
        <dsp:cNvSpPr/>
      </dsp:nvSpPr>
      <dsp:spPr>
        <a:xfrm>
          <a:off x="401584" y="3451800"/>
          <a:ext cx="7492915" cy="5312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имеется техническая возможность выдачи договорных документов и заключения в электронном виде, подписанных ЭЦП</a:t>
          </a:r>
          <a:endParaRPr lang="ru-RU" sz="1600" b="1" kern="1200" dirty="0"/>
        </a:p>
      </dsp:txBody>
      <dsp:txXfrm>
        <a:off x="401584" y="3451800"/>
        <a:ext cx="7492915" cy="531229"/>
      </dsp:txXfrm>
    </dsp:sp>
    <dsp:sp modelId="{B10A3CE7-5E7C-4CCE-9496-2FC5D3B7A60A}">
      <dsp:nvSpPr>
        <dsp:cNvPr id="0" name=""/>
        <dsp:cNvSpPr/>
      </dsp:nvSpPr>
      <dsp:spPr>
        <a:xfrm>
          <a:off x="69566" y="3385396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78AD6-A349-4E4E-94AD-CCA91A7AB377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248C-1893-4F42-B840-9FB3A5CCD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3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8AE4-105D-444C-B703-4A88E96C0B8D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E9543-EEAD-4FBF-A785-15ECB225A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7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Вступительная</a:t>
            </a:r>
            <a:r>
              <a:rPr lang="ru-RU" b="1" baseline="0" dirty="0" smtClean="0"/>
              <a:t> речь председателя собрания: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совещания</a:t>
            </a:r>
            <a:r>
              <a:rPr lang="ru-RU" baseline="0" dirty="0" smtClean="0"/>
              <a:t> сегодняшнего совещания: Проведение опытной эксплуатации ГИС «Стройкомплекс» и показ основных функциональных возможностей.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baseline="0" dirty="0" smtClean="0"/>
              <a:t> августе 2015 года стартовал проект во внедрению единой системы участников строительного комплекса РТ.</a:t>
            </a:r>
          </a:p>
          <a:p>
            <a:r>
              <a:rPr lang="ru-RU" dirty="0" smtClean="0"/>
              <a:t>Основными целями</a:t>
            </a:r>
            <a:r>
              <a:rPr lang="ru-RU" baseline="0" dirty="0" smtClean="0"/>
              <a:t> создания системы являются: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исполнения государственной программы капитальных вложений и мониторинг состояния объектов капитального строительства и реконструкции.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процессов взаимодействия участников: Правительство РТ – Муниципальные образования РТ - Заказчик– Генподрядчик – Субподрядчик - Поставщик в части автоматизации деятельности участников по проверке и приемке строительных работ в электронном виде. 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результате внедрения системы мы: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организуем единую информационную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среду для работы всех участников строительства, капитального ремонта и реконструкции;</a:t>
            </a:r>
            <a:endParaRPr lang="ru-RU" sz="1200" baseline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создадим единую базу данных объектов капитальных вложений на территории РТ;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получим возможность хранить в одном месте всю историю объекта имущества от возникновения потребности в его строительстве до ввода его в эксплуатацию, и последующих капитальных ремонтов и реконструкций объекта.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/>
              <a:t>В конце октября 2015 года разработчиками системы создан основной функционал</a:t>
            </a:r>
            <a:r>
              <a:rPr lang="ru-RU" baseline="0" dirty="0" smtClean="0"/>
              <a:t> </a:t>
            </a:r>
            <a:r>
              <a:rPr lang="ru-RU" dirty="0" smtClean="0"/>
              <a:t>и система</a:t>
            </a:r>
            <a:r>
              <a:rPr lang="ru-RU" baseline="0" dirty="0" smtClean="0"/>
              <a:t> перешла на этап </a:t>
            </a:r>
            <a:r>
              <a:rPr lang="ru-RU" dirty="0" smtClean="0"/>
              <a:t>опытной эксплуатация</a:t>
            </a:r>
            <a:r>
              <a:rPr lang="ru-RU" baseline="0" dirty="0" smtClean="0"/>
              <a:t>. До конца 2015 года </a:t>
            </a:r>
            <a:r>
              <a:rPr lang="ru-RU" baseline="0" dirty="0" err="1" smtClean="0"/>
              <a:t>МСАиЖКХ</a:t>
            </a:r>
            <a:r>
              <a:rPr lang="ru-RU" baseline="0" dirty="0" smtClean="0"/>
              <a:t> собирает замечания и предложения по функционалу системы. По результатам часть замечаний будут устранены в ходе опытной эксплуатации, часть замечаний и предложений включены в техническое задание на развитие ГИС Стройкомплекс. С января 2016 года система вводится в эксплуатацию.</a:t>
            </a:r>
            <a:br>
              <a:rPr lang="ru-RU" baseline="0" dirty="0" smtClean="0"/>
            </a:br>
            <a:r>
              <a:rPr lang="ru-RU" baseline="0" dirty="0" smtClean="0"/>
              <a:t>Просим участников пилотной группы по эксплуатации системы активно подключаться формированию предложений.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Передаем слово представителям разработчика системы АО «БАРС </a:t>
            </a:r>
            <a:r>
              <a:rPr lang="ru-RU" baseline="0" dirty="0" err="1" smtClean="0"/>
              <a:t>Груп</a:t>
            </a:r>
            <a:r>
              <a:rPr lang="ru-RU" baseline="0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Схема «Участники</a:t>
            </a:r>
            <a:r>
              <a:rPr lang="ru-RU" baseline="0" dirty="0" smtClean="0"/>
              <a:t> взаимодействия в ГИС «Стройкомплекс»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969604-59D7-4863-9AEE-8C7C3ACA22FD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1667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Титульный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список это перечень строительных работ, покрывающие потребности в мощностях муниципальных образований и отраслевых министерств.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Согласование из общего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титула, подготовленного МО РТ, конкретных </a:t>
            </a:r>
            <a:r>
              <a:rPr lang="ru-RU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кап.вложений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(объектов),</a:t>
            </a:r>
          </a:p>
          <a:p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Загрузка титула из статуса «планирование» в статус «сформирован проект титула»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Пункт меню:</a:t>
            </a:r>
            <a:r>
              <a:rPr lang="ru-RU" baseline="0" dirty="0" smtClean="0"/>
              <a:t> </a:t>
            </a:r>
            <a:r>
              <a:rPr lang="ru-RU" dirty="0" smtClean="0"/>
              <a:t>Паспортизация объектов строительства \ Реестр титульных списков объектов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1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6A4DC-FACF-4696-A80E-E722B00BF172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1769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2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9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9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9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2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5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7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6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7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F23F-A96F-4CBF-8A27-F792A6F1970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748" y="4246957"/>
            <a:ext cx="770485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Заместитель министра строительства, архитектуры </a:t>
            </a:r>
          </a:p>
          <a:p>
            <a:pPr algn="ctr"/>
            <a:r>
              <a:rPr lang="ru-RU" sz="2000" dirty="0">
                <a:latin typeface="+mj-lt"/>
              </a:rPr>
              <a:t>и жилищно-коммунального хозяйства </a:t>
            </a:r>
          </a:p>
          <a:p>
            <a:pPr algn="ctr"/>
            <a:r>
              <a:rPr lang="ru-RU" sz="2000" dirty="0">
                <a:latin typeface="+mj-lt"/>
              </a:rPr>
              <a:t>Республики Татарстан</a:t>
            </a:r>
          </a:p>
          <a:p>
            <a:pPr algn="ctr"/>
            <a:endParaRPr lang="ru-RU" sz="20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КУДРЯШЕВ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>
                <a:latin typeface="+mj-lt"/>
              </a:rPr>
              <a:t>Владимир Николаевич</a:t>
            </a:r>
          </a:p>
          <a:p>
            <a:pPr algn="ctr"/>
            <a:endParaRPr lang="ru-RU" sz="900" dirty="0">
              <a:latin typeface="+mj-lt"/>
            </a:endParaRPr>
          </a:p>
          <a:p>
            <a:pPr algn="ctr"/>
            <a:r>
              <a:rPr lang="ru-RU" dirty="0">
                <a:latin typeface="+mj-lt"/>
              </a:rPr>
              <a:t>10 июня 2016 года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504239"/>
              </p:ext>
            </p:extLst>
          </p:nvPr>
        </p:nvGraphicFramePr>
        <p:xfrm>
          <a:off x="3635896" y="184261"/>
          <a:ext cx="180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4261"/>
                        <a:ext cx="1800000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8535" y="2184854"/>
            <a:ext cx="829597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«Практический опыт Республики Татарстан в оказании услуг в электронной форме в строительной сфере»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7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887"/>
            <a:ext cx="9144000" cy="979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C:\Documents and Settings\StepanovaSE\Рабочий стол\материал к презентации 10.06.2016\4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6"/>
          <a:stretch/>
        </p:blipFill>
        <p:spPr bwMode="auto">
          <a:xfrm>
            <a:off x="571634" y="2000749"/>
            <a:ext cx="8035692" cy="27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499992" y="4016973"/>
            <a:ext cx="2232248" cy="1001029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025388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4" imgW="6943344" imgH="6943344" progId="CorelDRAW.Graphic.13">
                  <p:embed/>
                </p:oleObj>
              </mc:Choice>
              <mc:Fallback>
                <p:oleObj name="CorelDRAW" r:id="rId4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936000" y="979488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61029" y="277000"/>
            <a:ext cx="5918199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С 2013 года ГАУ  «УГЭЦ РТ» внедрило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интернет-портал с личным кабинетом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101106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0887"/>
            <a:ext cx="9144000" cy="979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StepanovaSE\Рабочий стол\материал к презентации 10.06.2016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43906"/>
            <a:ext cx="6819906" cy="50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710941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4" imgW="6943344" imgH="6943344" progId="CorelDRAW.Graphic.13">
                  <p:embed/>
                </p:oleObj>
              </mc:Choice>
              <mc:Fallback>
                <p:oleObj name="CorelDRAW" r:id="rId4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36000" y="979488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59634" y="20887"/>
            <a:ext cx="7093058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состоянию на 10.06.2016 г. через личный кабинет с 2013 года поступило в тестовом режиме (без ЭЦП) 37 заявлений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(из них в 2015 году 23 заявления)</a:t>
            </a:r>
          </a:p>
        </p:txBody>
      </p:sp>
    </p:spTree>
    <p:extLst>
      <p:ext uri="{BB962C8B-B14F-4D97-AF65-F5344CB8AC3E}">
        <p14:creationId xmlns:p14="http://schemas.microsoft.com/office/powerpoint/2010/main" val="296098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0887"/>
            <a:ext cx="9144000" cy="979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6840765"/>
              </p:ext>
            </p:extLst>
          </p:nvPr>
        </p:nvGraphicFramePr>
        <p:xfrm>
          <a:off x="683623" y="1565785"/>
          <a:ext cx="7952600" cy="424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1445" y="1929769"/>
            <a:ext cx="256478" cy="273844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1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542278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8" imgW="6943344" imgH="6943344" progId="CorelDRAW.Graphic.13">
                  <p:embed/>
                </p:oleObj>
              </mc:Choice>
              <mc:Fallback>
                <p:oleObj name="CorelDRAW" r:id="rId8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3"/>
          <p:cNvSpPr txBox="1">
            <a:spLocks/>
          </p:cNvSpPr>
          <p:nvPr/>
        </p:nvSpPr>
        <p:spPr>
          <a:xfrm>
            <a:off x="1291596" y="2754959"/>
            <a:ext cx="2564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/>
              <a:t>2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419835" y="3553100"/>
            <a:ext cx="2564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1291596" y="4404653"/>
            <a:ext cx="2564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11445" y="5162936"/>
            <a:ext cx="2564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/>
              <a:t>5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1071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36000" y="979488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061029" y="277000"/>
            <a:ext cx="5918199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В настоящее время интернет-портал позволяет:</a:t>
            </a:r>
          </a:p>
        </p:txBody>
      </p:sp>
    </p:spTree>
    <p:extLst>
      <p:ext uri="{BB962C8B-B14F-4D97-AF65-F5344CB8AC3E}">
        <p14:creationId xmlns:p14="http://schemas.microsoft.com/office/powerpoint/2010/main" val="68983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0887"/>
            <a:ext cx="9144000" cy="979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0408403"/>
              </p:ext>
            </p:extLst>
          </p:nvPr>
        </p:nvGraphicFramePr>
        <p:xfrm>
          <a:off x="692415" y="1522067"/>
          <a:ext cx="7952600" cy="424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3713" y="1927678"/>
            <a:ext cx="418829" cy="487569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1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191780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8" imgW="6943344" imgH="6943344" progId="CorelDRAW.Graphic.13">
                  <p:embed/>
                </p:oleObj>
              </mc:Choice>
              <mc:Fallback>
                <p:oleObj name="CorelDRAW" r:id="rId8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3"/>
          <p:cNvSpPr txBox="1">
            <a:spLocks/>
          </p:cNvSpPr>
          <p:nvPr/>
        </p:nvSpPr>
        <p:spPr>
          <a:xfrm>
            <a:off x="1266276" y="2858907"/>
            <a:ext cx="469010" cy="596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dirty="0"/>
              <a:t>2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176715" y="3944891"/>
            <a:ext cx="592332" cy="404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53713" y="4941920"/>
            <a:ext cx="312563" cy="33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1071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36000" y="979488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061029" y="277000"/>
            <a:ext cx="5918199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Мероприятия по переводу в электронный вид муниципальных услуг:</a:t>
            </a:r>
          </a:p>
        </p:txBody>
      </p:sp>
    </p:spTree>
    <p:extLst>
      <p:ext uri="{BB962C8B-B14F-4D97-AF65-F5344CB8AC3E}">
        <p14:creationId xmlns:p14="http://schemas.microsoft.com/office/powerpoint/2010/main" val="195587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65" t="38333" r="5625" b="32778"/>
          <a:stretch/>
        </p:blipFill>
        <p:spPr>
          <a:xfrm>
            <a:off x="150446" y="2466997"/>
            <a:ext cx="8877300" cy="1644725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7299" y="477310"/>
            <a:ext cx="319160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</a:rPr>
              <a:t>64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тысячи</a:t>
            </a:r>
            <a:endParaRPr lang="ru-RU" altLang="ru-RU" sz="2400" b="1" dirty="0"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Arial" panose="020B0604020202020204" pitchFamily="34" charset="0"/>
              </a:rPr>
              <a:t>актов выполненных работ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69477" y="4694384"/>
            <a:ext cx="257920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</a:rPr>
              <a:t>1 300 </a:t>
            </a:r>
            <a:r>
              <a:rPr lang="ru-RU" altLang="ru-RU" sz="2400" dirty="0" smtClean="0">
                <a:latin typeface="Arial" panose="020B0604020202020204" pitchFamily="34" charset="0"/>
              </a:rPr>
              <a:t>подрядных организаций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7515" y="4694384"/>
            <a:ext cx="25792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</a:rPr>
              <a:t>2 400 </a:t>
            </a:r>
            <a:r>
              <a:rPr lang="ru-RU" altLang="ru-RU" sz="2400" dirty="0" smtClean="0">
                <a:latin typeface="Arial" panose="020B0604020202020204" pitchFamily="34" charset="0"/>
              </a:rPr>
              <a:t>пользователей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66593" y="471043"/>
            <a:ext cx="305964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</a:rPr>
              <a:t>60 </a:t>
            </a:r>
            <a:r>
              <a:rPr lang="ru-RU" altLang="ru-RU" sz="2400" b="1" dirty="0" err="1">
                <a:latin typeface="Arial" panose="020B0604020202020204" pitchFamily="34" charset="0"/>
              </a:rPr>
              <a:t>млрд.рублей</a:t>
            </a:r>
            <a:endParaRPr lang="ru-RU" altLang="ru-RU" sz="2400" b="1" dirty="0"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Arial" panose="020B0604020202020204" pitchFamily="34" charset="0"/>
              </a:rPr>
              <a:t>с</a:t>
            </a:r>
            <a:r>
              <a:rPr lang="ru-RU" altLang="ru-RU" sz="2400" dirty="0" smtClean="0">
                <a:latin typeface="Arial" panose="020B0604020202020204" pitchFamily="34" charset="0"/>
              </a:rPr>
              <a:t>формированных КС-2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3940" y="4694383"/>
            <a:ext cx="2740759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</a:rPr>
              <a:t>5 300 </a:t>
            </a:r>
            <a:r>
              <a:rPr lang="ru-RU" altLang="ru-RU" sz="2400" dirty="0" smtClean="0">
                <a:latin typeface="Arial" panose="020B0604020202020204" pitchFamily="34" charset="0"/>
              </a:rPr>
              <a:t>государственных контрактов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7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80" y="1756665"/>
            <a:ext cx="3890096" cy="30304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исполнения государственной программы капитальных вложений.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состояния объектов капитального строительства и реконструкции.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процессов взаимодействия Правительство РТ – Муниципальные образования РТ - Заказчик– Генподрядчик – Субподрядчик - Поставщик в части автоматизации деятельности участников по проверке и приемке строительных работ в электронном виде.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63175" y="1687369"/>
            <a:ext cx="4337932" cy="3653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процессов документооборота между субподрядчиком, генподрядчиком, заказчиком-застройщиком и другим министерствами и ведомствами на всех этапах строительства, капитального ремонта и реконструкции.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процессов сбора, анализа и согласования заявок на будущее строительство, реконструкцию и ремонт.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оперативной аналитикой о ходе исполнения программ и реализации объектов.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возможности, находясь непосредственно на объекте, осуществлять проверку объемов работ по акту и загружать фото-материалы с места стройки.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340" y="6271648"/>
            <a:ext cx="468629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Заказчик: Министерство информатизации и связи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РТ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Технический оператор: ГУП «ЦИТ РТ»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00352" y="1225704"/>
            <a:ext cx="34635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РЕШАЕМЫЕ ЗАДАЧИ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18138" y="1225704"/>
            <a:ext cx="4153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ЦЕЛИ СОЗДАНИЯ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79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80000" y="330367"/>
            <a:ext cx="8132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система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СТРОЙКОМПЛЕКС РЕСПУБЛИКИ ТАТАРСТАН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6305" y="961039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998184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4" imgW="6943344" imgH="6943344" progId="CorelDRAW.Graphic.13">
                  <p:embed/>
                </p:oleObj>
              </mc:Choice>
              <mc:Fallback>
                <p:oleObj name="CorelDRAW" r:id="rId4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23131" y="6271648"/>
            <a:ext cx="427797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Функциональный оператор: </a:t>
            </a:r>
            <a:r>
              <a:rPr lang="ru-RU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МСАиЖКХ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РТ</a:t>
            </a:r>
          </a:p>
          <a:p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Разработчик: АО «БАРС </a:t>
            </a:r>
            <a:r>
              <a:rPr lang="ru-RU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404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979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80000" y="330367"/>
            <a:ext cx="813246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СХЕМА УЧАСТНИКОВ-ПОЛЬЗОВАТЕЛЕЙ ГИС «СТРОЙКОМПЛЕКС РТ»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26305" y="961039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851" y="1243437"/>
            <a:ext cx="7943015" cy="5335041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447205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orelDRAW" r:id="rId5" imgW="6943344" imgH="6943344" progId="CorelDRAW.Graphic.13">
                  <p:embed/>
                </p:oleObj>
              </mc:Choice>
              <mc:Fallback>
                <p:oleObj name="CorelDRAW" r:id="rId5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611" y="0"/>
            <a:ext cx="9144000" cy="979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899446" y="341984"/>
            <a:ext cx="4437305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РАБОТЫ СИСТЕМЫ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36000" y="979488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21"/>
          <p:cNvSpPr>
            <a:spLocks noChangeArrowheads="1"/>
          </p:cNvSpPr>
          <p:nvPr/>
        </p:nvSpPr>
        <p:spPr bwMode="auto">
          <a:xfrm>
            <a:off x="2875985" y="4848308"/>
            <a:ext cx="35913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6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«СТРОЙКОМПЛЕКС РТ»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448085" y="1599604"/>
            <a:ext cx="956982" cy="11400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566832" y="3279851"/>
            <a:ext cx="945100" cy="11400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469847" y="5016663"/>
            <a:ext cx="855024" cy="11400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944642" y="1536944"/>
            <a:ext cx="954179" cy="114003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752179" y="5016663"/>
            <a:ext cx="897109" cy="114003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837564" y="3270325"/>
            <a:ext cx="998374" cy="114003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366956" y="2016526"/>
            <a:ext cx="2627640" cy="2618748"/>
            <a:chOff x="4489275" y="2107637"/>
            <a:chExt cx="3236412" cy="2618748"/>
          </a:xfrm>
        </p:grpSpPr>
        <p:sp>
          <p:nvSpPr>
            <p:cNvPr id="39" name="Овал 38"/>
            <p:cNvSpPr/>
            <p:nvPr/>
          </p:nvSpPr>
          <p:spPr>
            <a:xfrm>
              <a:off x="5006439" y="2600701"/>
              <a:ext cx="2125684" cy="2125684"/>
            </a:xfrm>
            <a:prstGeom prst="ellipse">
              <a:avLst/>
            </a:prstGeom>
            <a:solidFill>
              <a:srgbClr val="FFD03B">
                <a:alpha val="36000"/>
              </a:srgbClr>
            </a:solidFill>
            <a:ln>
              <a:solidFill>
                <a:srgbClr val="FFD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163469" y="2757731"/>
              <a:ext cx="1811622" cy="1811622"/>
            </a:xfrm>
            <a:prstGeom prst="ellipse">
              <a:avLst/>
            </a:prstGeom>
            <a:solidFill>
              <a:srgbClr val="FFD03B">
                <a:alpha val="36000"/>
              </a:srgb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Freeform 769"/>
            <p:cNvSpPr>
              <a:spLocks noEditPoints="1"/>
            </p:cNvSpPr>
            <p:nvPr/>
          </p:nvSpPr>
          <p:spPr bwMode="auto">
            <a:xfrm>
              <a:off x="5588989" y="3021999"/>
              <a:ext cx="956733" cy="1288750"/>
            </a:xfrm>
            <a:custGeom>
              <a:avLst/>
              <a:gdLst/>
              <a:ahLst/>
              <a:cxnLst>
                <a:cxn ang="0">
                  <a:pos x="315" y="360"/>
                </a:cxn>
                <a:cxn ang="0">
                  <a:pos x="160" y="360"/>
                </a:cxn>
                <a:cxn ang="0">
                  <a:pos x="388" y="197"/>
                </a:cxn>
                <a:cxn ang="0">
                  <a:pos x="355" y="93"/>
                </a:cxn>
                <a:cxn ang="0">
                  <a:pos x="123" y="360"/>
                </a:cxn>
                <a:cxn ang="0">
                  <a:pos x="355" y="93"/>
                </a:cxn>
                <a:cxn ang="0">
                  <a:pos x="82" y="263"/>
                </a:cxn>
                <a:cxn ang="0">
                  <a:pos x="97" y="301"/>
                </a:cxn>
                <a:cxn ang="0">
                  <a:pos x="286" y="74"/>
                </a:cxn>
                <a:cxn ang="0">
                  <a:pos x="70" y="242"/>
                </a:cxn>
                <a:cxn ang="0">
                  <a:pos x="104" y="74"/>
                </a:cxn>
                <a:cxn ang="0">
                  <a:pos x="161" y="74"/>
                </a:cxn>
                <a:cxn ang="0">
                  <a:pos x="163" y="3"/>
                </a:cxn>
                <a:cxn ang="0">
                  <a:pos x="272" y="50"/>
                </a:cxn>
                <a:cxn ang="0">
                  <a:pos x="283" y="0"/>
                </a:cxn>
                <a:cxn ang="0">
                  <a:pos x="295" y="10"/>
                </a:cxn>
                <a:cxn ang="0">
                  <a:pos x="345" y="52"/>
                </a:cxn>
                <a:cxn ang="0">
                  <a:pos x="364" y="69"/>
                </a:cxn>
                <a:cxn ang="0">
                  <a:pos x="435" y="135"/>
                </a:cxn>
                <a:cxn ang="0">
                  <a:pos x="438" y="144"/>
                </a:cxn>
                <a:cxn ang="0">
                  <a:pos x="333" y="376"/>
                </a:cxn>
                <a:cxn ang="0">
                  <a:pos x="326" y="382"/>
                </a:cxn>
                <a:cxn ang="0">
                  <a:pos x="229" y="415"/>
                </a:cxn>
                <a:cxn ang="0">
                  <a:pos x="201" y="443"/>
                </a:cxn>
                <a:cxn ang="0">
                  <a:pos x="161" y="473"/>
                </a:cxn>
                <a:cxn ang="0">
                  <a:pos x="158" y="528"/>
                </a:cxn>
                <a:cxn ang="0">
                  <a:pos x="201" y="564"/>
                </a:cxn>
                <a:cxn ang="0">
                  <a:pos x="253" y="559"/>
                </a:cxn>
                <a:cxn ang="0">
                  <a:pos x="286" y="505"/>
                </a:cxn>
                <a:cxn ang="0">
                  <a:pos x="293" y="495"/>
                </a:cxn>
                <a:cxn ang="0">
                  <a:pos x="307" y="500"/>
                </a:cxn>
                <a:cxn ang="0">
                  <a:pos x="296" y="547"/>
                </a:cxn>
                <a:cxn ang="0">
                  <a:pos x="243" y="587"/>
                </a:cxn>
                <a:cxn ang="0">
                  <a:pos x="175" y="580"/>
                </a:cxn>
                <a:cxn ang="0">
                  <a:pos x="134" y="528"/>
                </a:cxn>
                <a:cxn ang="0">
                  <a:pos x="137" y="469"/>
                </a:cxn>
                <a:cxn ang="0">
                  <a:pos x="175" y="431"/>
                </a:cxn>
                <a:cxn ang="0">
                  <a:pos x="199" y="415"/>
                </a:cxn>
                <a:cxn ang="0">
                  <a:pos x="208" y="408"/>
                </a:cxn>
                <a:cxn ang="0">
                  <a:pos x="109" y="381"/>
                </a:cxn>
                <a:cxn ang="0">
                  <a:pos x="2" y="147"/>
                </a:cxn>
                <a:cxn ang="0">
                  <a:pos x="2" y="138"/>
                </a:cxn>
                <a:cxn ang="0">
                  <a:pos x="96" y="50"/>
                </a:cxn>
                <a:cxn ang="0">
                  <a:pos x="147" y="3"/>
                </a:cxn>
              </a:cxnLst>
              <a:rect l="0" t="0" r="r" b="b"/>
              <a:pathLst>
                <a:path w="438" h="590">
                  <a:moveTo>
                    <a:pt x="364" y="253"/>
                  </a:moveTo>
                  <a:lnTo>
                    <a:pt x="250" y="360"/>
                  </a:lnTo>
                  <a:lnTo>
                    <a:pt x="315" y="360"/>
                  </a:lnTo>
                  <a:lnTo>
                    <a:pt x="364" y="253"/>
                  </a:lnTo>
                  <a:close/>
                  <a:moveTo>
                    <a:pt x="400" y="135"/>
                  </a:moveTo>
                  <a:lnTo>
                    <a:pt x="160" y="360"/>
                  </a:lnTo>
                  <a:lnTo>
                    <a:pt x="215" y="360"/>
                  </a:lnTo>
                  <a:lnTo>
                    <a:pt x="217" y="358"/>
                  </a:lnTo>
                  <a:lnTo>
                    <a:pt x="388" y="197"/>
                  </a:lnTo>
                  <a:lnTo>
                    <a:pt x="412" y="145"/>
                  </a:lnTo>
                  <a:lnTo>
                    <a:pt x="400" y="135"/>
                  </a:lnTo>
                  <a:close/>
                  <a:moveTo>
                    <a:pt x="355" y="93"/>
                  </a:moveTo>
                  <a:lnTo>
                    <a:pt x="109" y="322"/>
                  </a:lnTo>
                  <a:lnTo>
                    <a:pt x="108" y="324"/>
                  </a:lnTo>
                  <a:lnTo>
                    <a:pt x="123" y="360"/>
                  </a:lnTo>
                  <a:lnTo>
                    <a:pt x="125" y="360"/>
                  </a:lnTo>
                  <a:lnTo>
                    <a:pt x="383" y="119"/>
                  </a:lnTo>
                  <a:lnTo>
                    <a:pt x="355" y="93"/>
                  </a:lnTo>
                  <a:close/>
                  <a:moveTo>
                    <a:pt x="286" y="74"/>
                  </a:moveTo>
                  <a:lnTo>
                    <a:pt x="83" y="261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0" y="265"/>
                  </a:lnTo>
                  <a:lnTo>
                    <a:pt x="97" y="301"/>
                  </a:lnTo>
                  <a:lnTo>
                    <a:pt x="338" y="76"/>
                  </a:lnTo>
                  <a:lnTo>
                    <a:pt x="334" y="74"/>
                  </a:lnTo>
                  <a:lnTo>
                    <a:pt x="286" y="74"/>
                  </a:lnTo>
                  <a:close/>
                  <a:moveTo>
                    <a:pt x="196" y="74"/>
                  </a:moveTo>
                  <a:lnTo>
                    <a:pt x="54" y="206"/>
                  </a:lnTo>
                  <a:lnTo>
                    <a:pt x="70" y="242"/>
                  </a:lnTo>
                  <a:lnTo>
                    <a:pt x="251" y="74"/>
                  </a:lnTo>
                  <a:lnTo>
                    <a:pt x="196" y="74"/>
                  </a:lnTo>
                  <a:close/>
                  <a:moveTo>
                    <a:pt x="104" y="74"/>
                  </a:moveTo>
                  <a:lnTo>
                    <a:pt x="26" y="145"/>
                  </a:lnTo>
                  <a:lnTo>
                    <a:pt x="44" y="183"/>
                  </a:lnTo>
                  <a:lnTo>
                    <a:pt x="161" y="74"/>
                  </a:lnTo>
                  <a:lnTo>
                    <a:pt x="104" y="74"/>
                  </a:lnTo>
                  <a:close/>
                  <a:moveTo>
                    <a:pt x="156" y="0"/>
                  </a:moveTo>
                  <a:lnTo>
                    <a:pt x="163" y="3"/>
                  </a:lnTo>
                  <a:lnTo>
                    <a:pt x="167" y="10"/>
                  </a:lnTo>
                  <a:lnTo>
                    <a:pt x="167" y="50"/>
                  </a:lnTo>
                  <a:lnTo>
                    <a:pt x="272" y="50"/>
                  </a:lnTo>
                  <a:lnTo>
                    <a:pt x="272" y="10"/>
                  </a:lnTo>
                  <a:lnTo>
                    <a:pt x="276" y="3"/>
                  </a:lnTo>
                  <a:lnTo>
                    <a:pt x="283" y="0"/>
                  </a:lnTo>
                  <a:lnTo>
                    <a:pt x="288" y="2"/>
                  </a:lnTo>
                  <a:lnTo>
                    <a:pt x="291" y="3"/>
                  </a:lnTo>
                  <a:lnTo>
                    <a:pt x="295" y="10"/>
                  </a:lnTo>
                  <a:lnTo>
                    <a:pt x="295" y="50"/>
                  </a:lnTo>
                  <a:lnTo>
                    <a:pt x="341" y="50"/>
                  </a:lnTo>
                  <a:lnTo>
                    <a:pt x="345" y="52"/>
                  </a:lnTo>
                  <a:lnTo>
                    <a:pt x="347" y="54"/>
                  </a:lnTo>
                  <a:lnTo>
                    <a:pt x="360" y="66"/>
                  </a:lnTo>
                  <a:lnTo>
                    <a:pt x="364" y="69"/>
                  </a:lnTo>
                  <a:lnTo>
                    <a:pt x="366" y="69"/>
                  </a:lnTo>
                  <a:lnTo>
                    <a:pt x="366" y="71"/>
                  </a:lnTo>
                  <a:lnTo>
                    <a:pt x="435" y="135"/>
                  </a:lnTo>
                  <a:lnTo>
                    <a:pt x="437" y="138"/>
                  </a:lnTo>
                  <a:lnTo>
                    <a:pt x="438" y="140"/>
                  </a:lnTo>
                  <a:lnTo>
                    <a:pt x="438" y="144"/>
                  </a:lnTo>
                  <a:lnTo>
                    <a:pt x="437" y="147"/>
                  </a:lnTo>
                  <a:lnTo>
                    <a:pt x="409" y="209"/>
                  </a:lnTo>
                  <a:lnTo>
                    <a:pt x="333" y="376"/>
                  </a:lnTo>
                  <a:lnTo>
                    <a:pt x="331" y="377"/>
                  </a:lnTo>
                  <a:lnTo>
                    <a:pt x="329" y="381"/>
                  </a:lnTo>
                  <a:lnTo>
                    <a:pt x="326" y="382"/>
                  </a:lnTo>
                  <a:lnTo>
                    <a:pt x="231" y="382"/>
                  </a:lnTo>
                  <a:lnTo>
                    <a:pt x="231" y="402"/>
                  </a:lnTo>
                  <a:lnTo>
                    <a:pt x="229" y="415"/>
                  </a:lnTo>
                  <a:lnTo>
                    <a:pt x="224" y="426"/>
                  </a:lnTo>
                  <a:lnTo>
                    <a:pt x="213" y="434"/>
                  </a:lnTo>
                  <a:lnTo>
                    <a:pt x="201" y="443"/>
                  </a:lnTo>
                  <a:lnTo>
                    <a:pt x="189" y="450"/>
                  </a:lnTo>
                  <a:lnTo>
                    <a:pt x="170" y="462"/>
                  </a:lnTo>
                  <a:lnTo>
                    <a:pt x="161" y="473"/>
                  </a:lnTo>
                  <a:lnTo>
                    <a:pt x="154" y="488"/>
                  </a:lnTo>
                  <a:lnTo>
                    <a:pt x="153" y="505"/>
                  </a:lnTo>
                  <a:lnTo>
                    <a:pt x="158" y="528"/>
                  </a:lnTo>
                  <a:lnTo>
                    <a:pt x="172" y="549"/>
                  </a:lnTo>
                  <a:lnTo>
                    <a:pt x="186" y="559"/>
                  </a:lnTo>
                  <a:lnTo>
                    <a:pt x="201" y="564"/>
                  </a:lnTo>
                  <a:lnTo>
                    <a:pt x="218" y="566"/>
                  </a:lnTo>
                  <a:lnTo>
                    <a:pt x="237" y="564"/>
                  </a:lnTo>
                  <a:lnTo>
                    <a:pt x="253" y="559"/>
                  </a:lnTo>
                  <a:lnTo>
                    <a:pt x="267" y="549"/>
                  </a:lnTo>
                  <a:lnTo>
                    <a:pt x="281" y="528"/>
                  </a:lnTo>
                  <a:lnTo>
                    <a:pt x="286" y="505"/>
                  </a:lnTo>
                  <a:lnTo>
                    <a:pt x="288" y="500"/>
                  </a:lnTo>
                  <a:lnTo>
                    <a:pt x="289" y="497"/>
                  </a:lnTo>
                  <a:lnTo>
                    <a:pt x="293" y="495"/>
                  </a:lnTo>
                  <a:lnTo>
                    <a:pt x="298" y="493"/>
                  </a:lnTo>
                  <a:lnTo>
                    <a:pt x="305" y="497"/>
                  </a:lnTo>
                  <a:lnTo>
                    <a:pt x="307" y="500"/>
                  </a:lnTo>
                  <a:lnTo>
                    <a:pt x="308" y="505"/>
                  </a:lnTo>
                  <a:lnTo>
                    <a:pt x="305" y="528"/>
                  </a:lnTo>
                  <a:lnTo>
                    <a:pt x="296" y="547"/>
                  </a:lnTo>
                  <a:lnTo>
                    <a:pt x="283" y="566"/>
                  </a:lnTo>
                  <a:lnTo>
                    <a:pt x="263" y="580"/>
                  </a:lnTo>
                  <a:lnTo>
                    <a:pt x="243" y="587"/>
                  </a:lnTo>
                  <a:lnTo>
                    <a:pt x="218" y="590"/>
                  </a:lnTo>
                  <a:lnTo>
                    <a:pt x="196" y="587"/>
                  </a:lnTo>
                  <a:lnTo>
                    <a:pt x="175" y="580"/>
                  </a:lnTo>
                  <a:lnTo>
                    <a:pt x="156" y="566"/>
                  </a:lnTo>
                  <a:lnTo>
                    <a:pt x="142" y="547"/>
                  </a:lnTo>
                  <a:lnTo>
                    <a:pt x="134" y="528"/>
                  </a:lnTo>
                  <a:lnTo>
                    <a:pt x="130" y="505"/>
                  </a:lnTo>
                  <a:lnTo>
                    <a:pt x="132" y="486"/>
                  </a:lnTo>
                  <a:lnTo>
                    <a:pt x="137" y="469"/>
                  </a:lnTo>
                  <a:lnTo>
                    <a:pt x="146" y="455"/>
                  </a:lnTo>
                  <a:lnTo>
                    <a:pt x="158" y="445"/>
                  </a:lnTo>
                  <a:lnTo>
                    <a:pt x="175" y="431"/>
                  </a:lnTo>
                  <a:lnTo>
                    <a:pt x="189" y="422"/>
                  </a:lnTo>
                  <a:lnTo>
                    <a:pt x="196" y="419"/>
                  </a:lnTo>
                  <a:lnTo>
                    <a:pt x="199" y="415"/>
                  </a:lnTo>
                  <a:lnTo>
                    <a:pt x="206" y="412"/>
                  </a:lnTo>
                  <a:lnTo>
                    <a:pt x="206" y="410"/>
                  </a:lnTo>
                  <a:lnTo>
                    <a:pt x="208" y="408"/>
                  </a:lnTo>
                  <a:lnTo>
                    <a:pt x="208" y="382"/>
                  </a:lnTo>
                  <a:lnTo>
                    <a:pt x="113" y="382"/>
                  </a:lnTo>
                  <a:lnTo>
                    <a:pt x="109" y="381"/>
                  </a:lnTo>
                  <a:lnTo>
                    <a:pt x="108" y="377"/>
                  </a:lnTo>
                  <a:lnTo>
                    <a:pt x="106" y="376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2" y="138"/>
                  </a:lnTo>
                  <a:lnTo>
                    <a:pt x="4" y="135"/>
                  </a:lnTo>
                  <a:lnTo>
                    <a:pt x="92" y="54"/>
                  </a:lnTo>
                  <a:lnTo>
                    <a:pt x="96" y="50"/>
                  </a:lnTo>
                  <a:lnTo>
                    <a:pt x="144" y="50"/>
                  </a:lnTo>
                  <a:lnTo>
                    <a:pt x="144" y="10"/>
                  </a:lnTo>
                  <a:lnTo>
                    <a:pt x="147" y="3"/>
                  </a:lnTo>
                  <a:lnTo>
                    <a:pt x="151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 flipH="1">
              <a:off x="4489275" y="2107637"/>
              <a:ext cx="3236412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 стрелкой 53"/>
          <p:cNvCxnSpPr>
            <a:endCxn id="50" idx="5"/>
          </p:cNvCxnSpPr>
          <p:nvPr/>
        </p:nvCxnSpPr>
        <p:spPr>
          <a:xfrm flipH="1" flipV="1">
            <a:off x="6759085" y="2510022"/>
            <a:ext cx="370274" cy="75727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517909" y="4343721"/>
            <a:ext cx="461071" cy="9306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366956" y="5586679"/>
            <a:ext cx="2427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49" idx="1"/>
          </p:cNvCxnSpPr>
          <p:nvPr/>
        </p:nvCxnSpPr>
        <p:spPr>
          <a:xfrm>
            <a:off x="2161240" y="4343721"/>
            <a:ext cx="433823" cy="83989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134542" y="2525395"/>
            <a:ext cx="462172" cy="83989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755"/>
          <p:cNvSpPr>
            <a:spLocks noEditPoints="1"/>
          </p:cNvSpPr>
          <p:nvPr/>
        </p:nvSpPr>
        <p:spPr bwMode="auto">
          <a:xfrm>
            <a:off x="5919265" y="5276240"/>
            <a:ext cx="480792" cy="625256"/>
          </a:xfrm>
          <a:custGeom>
            <a:avLst/>
            <a:gdLst/>
            <a:ahLst/>
            <a:cxnLst>
              <a:cxn ang="0">
                <a:pos x="210" y="530"/>
              </a:cxn>
              <a:cxn ang="0">
                <a:pos x="152" y="516"/>
              </a:cxn>
              <a:cxn ang="0">
                <a:pos x="210" y="343"/>
              </a:cxn>
              <a:cxn ang="0">
                <a:pos x="210" y="343"/>
              </a:cxn>
              <a:cxn ang="0">
                <a:pos x="544" y="334"/>
              </a:cxn>
              <a:cxn ang="0">
                <a:pos x="152" y="267"/>
              </a:cxn>
              <a:cxn ang="0">
                <a:pos x="152" y="267"/>
              </a:cxn>
              <a:cxn ang="0">
                <a:pos x="210" y="291"/>
              </a:cxn>
              <a:cxn ang="0">
                <a:pos x="152" y="217"/>
              </a:cxn>
              <a:cxn ang="0">
                <a:pos x="475" y="168"/>
              </a:cxn>
              <a:cxn ang="0">
                <a:pos x="475" y="168"/>
              </a:cxn>
              <a:cxn ang="0">
                <a:pos x="137" y="83"/>
              </a:cxn>
              <a:cxn ang="0">
                <a:pos x="133" y="142"/>
              </a:cxn>
              <a:cxn ang="0">
                <a:pos x="140" y="153"/>
              </a:cxn>
              <a:cxn ang="0">
                <a:pos x="234" y="153"/>
              </a:cxn>
              <a:cxn ang="0">
                <a:pos x="243" y="142"/>
              </a:cxn>
              <a:cxn ang="0">
                <a:pos x="239" y="83"/>
              </a:cxn>
              <a:cxn ang="0">
                <a:pos x="146" y="80"/>
              </a:cxn>
              <a:cxn ang="0">
                <a:pos x="198" y="56"/>
              </a:cxn>
              <a:cxn ang="0">
                <a:pos x="184" y="0"/>
              </a:cxn>
              <a:cxn ang="0">
                <a:pos x="220" y="50"/>
              </a:cxn>
              <a:cxn ang="0">
                <a:pos x="230" y="56"/>
              </a:cxn>
              <a:cxn ang="0">
                <a:pos x="265" y="85"/>
              </a:cxn>
              <a:cxn ang="0">
                <a:pos x="561" y="11"/>
              </a:cxn>
              <a:cxn ang="0">
                <a:pos x="565" y="28"/>
              </a:cxn>
              <a:cxn ang="0">
                <a:pos x="483" y="52"/>
              </a:cxn>
              <a:cxn ang="0">
                <a:pos x="549" y="243"/>
              </a:cxn>
              <a:cxn ang="0">
                <a:pos x="561" y="251"/>
              </a:cxn>
              <a:cxn ang="0">
                <a:pos x="568" y="346"/>
              </a:cxn>
              <a:cxn ang="0">
                <a:pos x="561" y="357"/>
              </a:cxn>
              <a:cxn ang="0">
                <a:pos x="383" y="357"/>
              </a:cxn>
              <a:cxn ang="0">
                <a:pos x="376" y="346"/>
              </a:cxn>
              <a:cxn ang="0">
                <a:pos x="383" y="251"/>
              </a:cxn>
              <a:cxn ang="0">
                <a:pos x="398" y="244"/>
              </a:cxn>
              <a:cxn ang="0">
                <a:pos x="461" y="59"/>
              </a:cxn>
              <a:cxn ang="0">
                <a:pos x="265" y="142"/>
              </a:cxn>
              <a:cxn ang="0">
                <a:pos x="234" y="177"/>
              </a:cxn>
              <a:cxn ang="0">
                <a:pos x="229" y="551"/>
              </a:cxn>
              <a:cxn ang="0">
                <a:pos x="142" y="554"/>
              </a:cxn>
              <a:cxn ang="0">
                <a:pos x="128" y="542"/>
              </a:cxn>
              <a:cxn ang="0">
                <a:pos x="116" y="163"/>
              </a:cxn>
              <a:cxn ang="0">
                <a:pos x="14" y="175"/>
              </a:cxn>
              <a:cxn ang="0">
                <a:pos x="2" y="172"/>
              </a:cxn>
              <a:cxn ang="0">
                <a:pos x="2" y="158"/>
              </a:cxn>
              <a:cxn ang="0">
                <a:pos x="109" y="127"/>
              </a:cxn>
              <a:cxn ang="0">
                <a:pos x="127" y="61"/>
              </a:cxn>
              <a:cxn ang="0">
                <a:pos x="144" y="50"/>
              </a:cxn>
              <a:cxn ang="0">
                <a:pos x="180" y="0"/>
              </a:cxn>
            </a:cxnLst>
            <a:rect l="0" t="0" r="r" b="b"/>
            <a:pathLst>
              <a:path w="568" h="554">
                <a:moveTo>
                  <a:pt x="210" y="494"/>
                </a:moveTo>
                <a:lnTo>
                  <a:pt x="172" y="530"/>
                </a:lnTo>
                <a:lnTo>
                  <a:pt x="210" y="530"/>
                </a:lnTo>
                <a:lnTo>
                  <a:pt x="210" y="494"/>
                </a:lnTo>
                <a:close/>
                <a:moveTo>
                  <a:pt x="152" y="417"/>
                </a:moveTo>
                <a:lnTo>
                  <a:pt x="152" y="516"/>
                </a:lnTo>
                <a:lnTo>
                  <a:pt x="204" y="468"/>
                </a:lnTo>
                <a:lnTo>
                  <a:pt x="152" y="417"/>
                </a:lnTo>
                <a:close/>
                <a:moveTo>
                  <a:pt x="210" y="343"/>
                </a:moveTo>
                <a:lnTo>
                  <a:pt x="159" y="392"/>
                </a:lnTo>
                <a:lnTo>
                  <a:pt x="210" y="440"/>
                </a:lnTo>
                <a:lnTo>
                  <a:pt x="210" y="343"/>
                </a:lnTo>
                <a:close/>
                <a:moveTo>
                  <a:pt x="400" y="272"/>
                </a:moveTo>
                <a:lnTo>
                  <a:pt x="400" y="334"/>
                </a:lnTo>
                <a:lnTo>
                  <a:pt x="544" y="334"/>
                </a:lnTo>
                <a:lnTo>
                  <a:pt x="544" y="272"/>
                </a:lnTo>
                <a:lnTo>
                  <a:pt x="400" y="272"/>
                </a:lnTo>
                <a:close/>
                <a:moveTo>
                  <a:pt x="152" y="267"/>
                </a:moveTo>
                <a:lnTo>
                  <a:pt x="152" y="367"/>
                </a:lnTo>
                <a:lnTo>
                  <a:pt x="204" y="317"/>
                </a:lnTo>
                <a:lnTo>
                  <a:pt x="152" y="267"/>
                </a:lnTo>
                <a:close/>
                <a:moveTo>
                  <a:pt x="210" y="194"/>
                </a:moveTo>
                <a:lnTo>
                  <a:pt x="159" y="243"/>
                </a:lnTo>
                <a:lnTo>
                  <a:pt x="210" y="291"/>
                </a:lnTo>
                <a:lnTo>
                  <a:pt x="210" y="194"/>
                </a:lnTo>
                <a:close/>
                <a:moveTo>
                  <a:pt x="152" y="177"/>
                </a:moveTo>
                <a:lnTo>
                  <a:pt x="152" y="217"/>
                </a:lnTo>
                <a:lnTo>
                  <a:pt x="194" y="177"/>
                </a:lnTo>
                <a:lnTo>
                  <a:pt x="152" y="177"/>
                </a:lnTo>
                <a:close/>
                <a:moveTo>
                  <a:pt x="475" y="168"/>
                </a:moveTo>
                <a:lnTo>
                  <a:pt x="423" y="250"/>
                </a:lnTo>
                <a:lnTo>
                  <a:pt x="525" y="250"/>
                </a:lnTo>
                <a:lnTo>
                  <a:pt x="475" y="168"/>
                </a:lnTo>
                <a:close/>
                <a:moveTo>
                  <a:pt x="146" y="80"/>
                </a:moveTo>
                <a:lnTo>
                  <a:pt x="140" y="82"/>
                </a:lnTo>
                <a:lnTo>
                  <a:pt x="137" y="83"/>
                </a:lnTo>
                <a:lnTo>
                  <a:pt x="135" y="87"/>
                </a:lnTo>
                <a:lnTo>
                  <a:pt x="133" y="92"/>
                </a:lnTo>
                <a:lnTo>
                  <a:pt x="133" y="142"/>
                </a:lnTo>
                <a:lnTo>
                  <a:pt x="135" y="146"/>
                </a:lnTo>
                <a:lnTo>
                  <a:pt x="137" y="151"/>
                </a:lnTo>
                <a:lnTo>
                  <a:pt x="140" y="153"/>
                </a:lnTo>
                <a:lnTo>
                  <a:pt x="146" y="154"/>
                </a:lnTo>
                <a:lnTo>
                  <a:pt x="230" y="154"/>
                </a:lnTo>
                <a:lnTo>
                  <a:pt x="234" y="153"/>
                </a:lnTo>
                <a:lnTo>
                  <a:pt x="239" y="151"/>
                </a:lnTo>
                <a:lnTo>
                  <a:pt x="241" y="146"/>
                </a:lnTo>
                <a:lnTo>
                  <a:pt x="243" y="142"/>
                </a:lnTo>
                <a:lnTo>
                  <a:pt x="243" y="92"/>
                </a:lnTo>
                <a:lnTo>
                  <a:pt x="241" y="87"/>
                </a:lnTo>
                <a:lnTo>
                  <a:pt x="239" y="83"/>
                </a:lnTo>
                <a:lnTo>
                  <a:pt x="234" y="82"/>
                </a:lnTo>
                <a:lnTo>
                  <a:pt x="230" y="80"/>
                </a:lnTo>
                <a:lnTo>
                  <a:pt x="146" y="80"/>
                </a:lnTo>
                <a:close/>
                <a:moveTo>
                  <a:pt x="182" y="31"/>
                </a:moveTo>
                <a:lnTo>
                  <a:pt x="166" y="56"/>
                </a:lnTo>
                <a:lnTo>
                  <a:pt x="198" y="56"/>
                </a:lnTo>
                <a:lnTo>
                  <a:pt x="182" y="31"/>
                </a:lnTo>
                <a:close/>
                <a:moveTo>
                  <a:pt x="180" y="0"/>
                </a:moveTo>
                <a:lnTo>
                  <a:pt x="184" y="0"/>
                </a:lnTo>
                <a:lnTo>
                  <a:pt x="189" y="2"/>
                </a:lnTo>
                <a:lnTo>
                  <a:pt x="192" y="4"/>
                </a:lnTo>
                <a:lnTo>
                  <a:pt x="220" y="50"/>
                </a:lnTo>
                <a:lnTo>
                  <a:pt x="222" y="52"/>
                </a:lnTo>
                <a:lnTo>
                  <a:pt x="222" y="56"/>
                </a:lnTo>
                <a:lnTo>
                  <a:pt x="230" y="56"/>
                </a:lnTo>
                <a:lnTo>
                  <a:pt x="246" y="59"/>
                </a:lnTo>
                <a:lnTo>
                  <a:pt x="258" y="71"/>
                </a:lnTo>
                <a:lnTo>
                  <a:pt x="265" y="85"/>
                </a:lnTo>
                <a:lnTo>
                  <a:pt x="469" y="33"/>
                </a:lnTo>
                <a:lnTo>
                  <a:pt x="552" y="11"/>
                </a:lnTo>
                <a:lnTo>
                  <a:pt x="561" y="11"/>
                </a:lnTo>
                <a:lnTo>
                  <a:pt x="566" y="16"/>
                </a:lnTo>
                <a:lnTo>
                  <a:pt x="566" y="23"/>
                </a:lnTo>
                <a:lnTo>
                  <a:pt x="565" y="28"/>
                </a:lnTo>
                <a:lnTo>
                  <a:pt x="563" y="31"/>
                </a:lnTo>
                <a:lnTo>
                  <a:pt x="559" y="33"/>
                </a:lnTo>
                <a:lnTo>
                  <a:pt x="483" y="52"/>
                </a:lnTo>
                <a:lnTo>
                  <a:pt x="483" y="140"/>
                </a:lnTo>
                <a:lnTo>
                  <a:pt x="547" y="241"/>
                </a:lnTo>
                <a:lnTo>
                  <a:pt x="549" y="243"/>
                </a:lnTo>
                <a:lnTo>
                  <a:pt x="549" y="250"/>
                </a:lnTo>
                <a:lnTo>
                  <a:pt x="556" y="250"/>
                </a:lnTo>
                <a:lnTo>
                  <a:pt x="561" y="251"/>
                </a:lnTo>
                <a:lnTo>
                  <a:pt x="565" y="253"/>
                </a:lnTo>
                <a:lnTo>
                  <a:pt x="568" y="260"/>
                </a:lnTo>
                <a:lnTo>
                  <a:pt x="568" y="346"/>
                </a:lnTo>
                <a:lnTo>
                  <a:pt x="566" y="352"/>
                </a:lnTo>
                <a:lnTo>
                  <a:pt x="565" y="355"/>
                </a:lnTo>
                <a:lnTo>
                  <a:pt x="561" y="357"/>
                </a:lnTo>
                <a:lnTo>
                  <a:pt x="556" y="359"/>
                </a:lnTo>
                <a:lnTo>
                  <a:pt x="388" y="359"/>
                </a:lnTo>
                <a:lnTo>
                  <a:pt x="383" y="357"/>
                </a:lnTo>
                <a:lnTo>
                  <a:pt x="379" y="355"/>
                </a:lnTo>
                <a:lnTo>
                  <a:pt x="378" y="352"/>
                </a:lnTo>
                <a:lnTo>
                  <a:pt x="376" y="346"/>
                </a:lnTo>
                <a:lnTo>
                  <a:pt x="376" y="260"/>
                </a:lnTo>
                <a:lnTo>
                  <a:pt x="379" y="253"/>
                </a:lnTo>
                <a:lnTo>
                  <a:pt x="383" y="251"/>
                </a:lnTo>
                <a:lnTo>
                  <a:pt x="388" y="250"/>
                </a:lnTo>
                <a:lnTo>
                  <a:pt x="398" y="250"/>
                </a:lnTo>
                <a:lnTo>
                  <a:pt x="398" y="244"/>
                </a:lnTo>
                <a:lnTo>
                  <a:pt x="400" y="241"/>
                </a:lnTo>
                <a:lnTo>
                  <a:pt x="461" y="146"/>
                </a:lnTo>
                <a:lnTo>
                  <a:pt x="461" y="59"/>
                </a:lnTo>
                <a:lnTo>
                  <a:pt x="267" y="109"/>
                </a:lnTo>
                <a:lnTo>
                  <a:pt x="265" y="109"/>
                </a:lnTo>
                <a:lnTo>
                  <a:pt x="265" y="142"/>
                </a:lnTo>
                <a:lnTo>
                  <a:pt x="262" y="158"/>
                </a:lnTo>
                <a:lnTo>
                  <a:pt x="249" y="172"/>
                </a:lnTo>
                <a:lnTo>
                  <a:pt x="234" y="177"/>
                </a:lnTo>
                <a:lnTo>
                  <a:pt x="234" y="542"/>
                </a:lnTo>
                <a:lnTo>
                  <a:pt x="232" y="547"/>
                </a:lnTo>
                <a:lnTo>
                  <a:pt x="229" y="551"/>
                </a:lnTo>
                <a:lnTo>
                  <a:pt x="225" y="553"/>
                </a:lnTo>
                <a:lnTo>
                  <a:pt x="220" y="554"/>
                </a:lnTo>
                <a:lnTo>
                  <a:pt x="142" y="554"/>
                </a:lnTo>
                <a:lnTo>
                  <a:pt x="132" y="551"/>
                </a:lnTo>
                <a:lnTo>
                  <a:pt x="130" y="547"/>
                </a:lnTo>
                <a:lnTo>
                  <a:pt x="128" y="542"/>
                </a:lnTo>
                <a:lnTo>
                  <a:pt x="128" y="173"/>
                </a:lnTo>
                <a:lnTo>
                  <a:pt x="121" y="168"/>
                </a:lnTo>
                <a:lnTo>
                  <a:pt x="116" y="163"/>
                </a:lnTo>
                <a:lnTo>
                  <a:pt x="113" y="156"/>
                </a:lnTo>
                <a:lnTo>
                  <a:pt x="111" y="149"/>
                </a:lnTo>
                <a:lnTo>
                  <a:pt x="14" y="175"/>
                </a:lnTo>
                <a:lnTo>
                  <a:pt x="11" y="175"/>
                </a:lnTo>
                <a:lnTo>
                  <a:pt x="5" y="173"/>
                </a:lnTo>
                <a:lnTo>
                  <a:pt x="2" y="172"/>
                </a:lnTo>
                <a:lnTo>
                  <a:pt x="0" y="166"/>
                </a:lnTo>
                <a:lnTo>
                  <a:pt x="0" y="163"/>
                </a:lnTo>
                <a:lnTo>
                  <a:pt x="2" y="158"/>
                </a:lnTo>
                <a:lnTo>
                  <a:pt x="4" y="154"/>
                </a:lnTo>
                <a:lnTo>
                  <a:pt x="9" y="153"/>
                </a:lnTo>
                <a:lnTo>
                  <a:pt x="109" y="127"/>
                </a:lnTo>
                <a:lnTo>
                  <a:pt x="109" y="92"/>
                </a:lnTo>
                <a:lnTo>
                  <a:pt x="114" y="75"/>
                </a:lnTo>
                <a:lnTo>
                  <a:pt x="127" y="61"/>
                </a:lnTo>
                <a:lnTo>
                  <a:pt x="142" y="56"/>
                </a:lnTo>
                <a:lnTo>
                  <a:pt x="142" y="52"/>
                </a:lnTo>
                <a:lnTo>
                  <a:pt x="144" y="50"/>
                </a:lnTo>
                <a:lnTo>
                  <a:pt x="172" y="4"/>
                </a:lnTo>
                <a:lnTo>
                  <a:pt x="175" y="2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6159660" y="1775250"/>
            <a:ext cx="599425" cy="617833"/>
            <a:chOff x="10274290" y="4052890"/>
            <a:chExt cx="446094" cy="431800"/>
          </a:xfrm>
          <a:solidFill>
            <a:schemeClr val="bg1"/>
          </a:solidFill>
        </p:grpSpPr>
        <p:sp>
          <p:nvSpPr>
            <p:cNvPr id="61" name="Freeform 758"/>
            <p:cNvSpPr>
              <a:spLocks noEditPoints="1"/>
            </p:cNvSpPr>
            <p:nvPr/>
          </p:nvSpPr>
          <p:spPr bwMode="auto">
            <a:xfrm>
              <a:off x="10274290" y="4216402"/>
              <a:ext cx="271463" cy="268288"/>
            </a:xfrm>
            <a:custGeom>
              <a:avLst/>
              <a:gdLst/>
              <a:ahLst/>
              <a:cxnLst>
                <a:cxn ang="0">
                  <a:pos x="99" y="75"/>
                </a:cxn>
                <a:cxn ang="0">
                  <a:pos x="134" y="111"/>
                </a:cxn>
                <a:cxn ang="0">
                  <a:pos x="141" y="139"/>
                </a:cxn>
                <a:cxn ang="0">
                  <a:pos x="125" y="178"/>
                </a:cxn>
                <a:cxn ang="0">
                  <a:pos x="99" y="203"/>
                </a:cxn>
                <a:cxn ang="0">
                  <a:pos x="71" y="215"/>
                </a:cxn>
                <a:cxn ang="0">
                  <a:pos x="39" y="230"/>
                </a:cxn>
                <a:cxn ang="0">
                  <a:pos x="23" y="267"/>
                </a:cxn>
                <a:cxn ang="0">
                  <a:pos x="39" y="301"/>
                </a:cxn>
                <a:cxn ang="0">
                  <a:pos x="73" y="317"/>
                </a:cxn>
                <a:cxn ang="0">
                  <a:pos x="110" y="301"/>
                </a:cxn>
                <a:cxn ang="0">
                  <a:pos x="122" y="282"/>
                </a:cxn>
                <a:cxn ang="0">
                  <a:pos x="132" y="244"/>
                </a:cxn>
                <a:cxn ang="0">
                  <a:pos x="146" y="225"/>
                </a:cxn>
                <a:cxn ang="0">
                  <a:pos x="184" y="203"/>
                </a:cxn>
                <a:cxn ang="0">
                  <a:pos x="224" y="204"/>
                </a:cxn>
                <a:cxn ang="0">
                  <a:pos x="265" y="241"/>
                </a:cxn>
                <a:cxn ang="0">
                  <a:pos x="118" y="56"/>
                </a:cxn>
                <a:cxn ang="0">
                  <a:pos x="122" y="30"/>
                </a:cxn>
                <a:cxn ang="0">
                  <a:pos x="309" y="215"/>
                </a:cxn>
                <a:cxn ang="0">
                  <a:pos x="310" y="227"/>
                </a:cxn>
                <a:cxn ang="0">
                  <a:pos x="271" y="269"/>
                </a:cxn>
                <a:cxn ang="0">
                  <a:pos x="257" y="265"/>
                </a:cxn>
                <a:cxn ang="0">
                  <a:pos x="219" y="227"/>
                </a:cxn>
                <a:cxn ang="0">
                  <a:pos x="201" y="224"/>
                </a:cxn>
                <a:cxn ang="0">
                  <a:pos x="174" y="236"/>
                </a:cxn>
                <a:cxn ang="0">
                  <a:pos x="156" y="248"/>
                </a:cxn>
                <a:cxn ang="0">
                  <a:pos x="151" y="263"/>
                </a:cxn>
                <a:cxn ang="0">
                  <a:pos x="146" y="281"/>
                </a:cxn>
                <a:cxn ang="0">
                  <a:pos x="135" y="305"/>
                </a:cxn>
                <a:cxn ang="0">
                  <a:pos x="110" y="331"/>
                </a:cxn>
                <a:cxn ang="0">
                  <a:pos x="73" y="340"/>
                </a:cxn>
                <a:cxn ang="0">
                  <a:pos x="37" y="331"/>
                </a:cxn>
                <a:cxn ang="0">
                  <a:pos x="7" y="300"/>
                </a:cxn>
                <a:cxn ang="0">
                  <a:pos x="0" y="255"/>
                </a:cxn>
                <a:cxn ang="0">
                  <a:pos x="21" y="215"/>
                </a:cxn>
                <a:cxn ang="0">
                  <a:pos x="63" y="192"/>
                </a:cxn>
                <a:cxn ang="0">
                  <a:pos x="94" y="178"/>
                </a:cxn>
                <a:cxn ang="0">
                  <a:pos x="115" y="149"/>
                </a:cxn>
                <a:cxn ang="0">
                  <a:pos x="118" y="128"/>
                </a:cxn>
                <a:cxn ang="0">
                  <a:pos x="75" y="83"/>
                </a:cxn>
                <a:cxn ang="0">
                  <a:pos x="71" y="78"/>
                </a:cxn>
                <a:cxn ang="0">
                  <a:pos x="73" y="69"/>
                </a:cxn>
                <a:cxn ang="0">
                  <a:pos x="110" y="31"/>
                </a:cxn>
                <a:cxn ang="0">
                  <a:pos x="139" y="0"/>
                </a:cxn>
                <a:cxn ang="0">
                  <a:pos x="151" y="2"/>
                </a:cxn>
                <a:cxn ang="0">
                  <a:pos x="340" y="192"/>
                </a:cxn>
                <a:cxn ang="0">
                  <a:pos x="338" y="204"/>
                </a:cxn>
                <a:cxn ang="0">
                  <a:pos x="333" y="208"/>
                </a:cxn>
                <a:cxn ang="0">
                  <a:pos x="324" y="206"/>
                </a:cxn>
                <a:cxn ang="0">
                  <a:pos x="132" y="16"/>
                </a:cxn>
                <a:cxn ang="0">
                  <a:pos x="135" y="2"/>
                </a:cxn>
              </a:cxnLst>
              <a:rect l="0" t="0" r="r" b="b"/>
              <a:pathLst>
                <a:path w="342" h="340">
                  <a:moveTo>
                    <a:pt x="118" y="56"/>
                  </a:moveTo>
                  <a:lnTo>
                    <a:pt x="99" y="75"/>
                  </a:lnTo>
                  <a:lnTo>
                    <a:pt x="123" y="99"/>
                  </a:lnTo>
                  <a:lnTo>
                    <a:pt x="134" y="111"/>
                  </a:lnTo>
                  <a:lnTo>
                    <a:pt x="139" y="123"/>
                  </a:lnTo>
                  <a:lnTo>
                    <a:pt x="141" y="139"/>
                  </a:lnTo>
                  <a:lnTo>
                    <a:pt x="137" y="156"/>
                  </a:lnTo>
                  <a:lnTo>
                    <a:pt x="125" y="178"/>
                  </a:lnTo>
                  <a:lnTo>
                    <a:pt x="113" y="192"/>
                  </a:lnTo>
                  <a:lnTo>
                    <a:pt x="99" y="203"/>
                  </a:lnTo>
                  <a:lnTo>
                    <a:pt x="85" y="210"/>
                  </a:lnTo>
                  <a:lnTo>
                    <a:pt x="71" y="215"/>
                  </a:lnTo>
                  <a:lnTo>
                    <a:pt x="52" y="220"/>
                  </a:lnTo>
                  <a:lnTo>
                    <a:pt x="39" y="230"/>
                  </a:lnTo>
                  <a:lnTo>
                    <a:pt x="26" y="248"/>
                  </a:lnTo>
                  <a:lnTo>
                    <a:pt x="23" y="267"/>
                  </a:lnTo>
                  <a:lnTo>
                    <a:pt x="26" y="286"/>
                  </a:lnTo>
                  <a:lnTo>
                    <a:pt x="39" y="301"/>
                  </a:lnTo>
                  <a:lnTo>
                    <a:pt x="54" y="314"/>
                  </a:lnTo>
                  <a:lnTo>
                    <a:pt x="73" y="317"/>
                  </a:lnTo>
                  <a:lnTo>
                    <a:pt x="92" y="314"/>
                  </a:lnTo>
                  <a:lnTo>
                    <a:pt x="110" y="301"/>
                  </a:lnTo>
                  <a:lnTo>
                    <a:pt x="115" y="296"/>
                  </a:lnTo>
                  <a:lnTo>
                    <a:pt x="122" y="282"/>
                  </a:lnTo>
                  <a:lnTo>
                    <a:pt x="125" y="272"/>
                  </a:lnTo>
                  <a:lnTo>
                    <a:pt x="132" y="244"/>
                  </a:lnTo>
                  <a:lnTo>
                    <a:pt x="137" y="236"/>
                  </a:lnTo>
                  <a:lnTo>
                    <a:pt x="146" y="225"/>
                  </a:lnTo>
                  <a:lnTo>
                    <a:pt x="161" y="215"/>
                  </a:lnTo>
                  <a:lnTo>
                    <a:pt x="184" y="203"/>
                  </a:lnTo>
                  <a:lnTo>
                    <a:pt x="205" y="199"/>
                  </a:lnTo>
                  <a:lnTo>
                    <a:pt x="224" y="204"/>
                  </a:lnTo>
                  <a:lnTo>
                    <a:pt x="241" y="217"/>
                  </a:lnTo>
                  <a:lnTo>
                    <a:pt x="265" y="241"/>
                  </a:lnTo>
                  <a:lnTo>
                    <a:pt x="284" y="222"/>
                  </a:lnTo>
                  <a:lnTo>
                    <a:pt x="118" y="56"/>
                  </a:lnTo>
                  <a:close/>
                  <a:moveTo>
                    <a:pt x="113" y="30"/>
                  </a:moveTo>
                  <a:lnTo>
                    <a:pt x="122" y="30"/>
                  </a:lnTo>
                  <a:lnTo>
                    <a:pt x="125" y="31"/>
                  </a:lnTo>
                  <a:lnTo>
                    <a:pt x="309" y="215"/>
                  </a:lnTo>
                  <a:lnTo>
                    <a:pt x="312" y="222"/>
                  </a:lnTo>
                  <a:lnTo>
                    <a:pt x="310" y="227"/>
                  </a:lnTo>
                  <a:lnTo>
                    <a:pt x="309" y="230"/>
                  </a:lnTo>
                  <a:lnTo>
                    <a:pt x="271" y="269"/>
                  </a:lnTo>
                  <a:lnTo>
                    <a:pt x="260" y="269"/>
                  </a:lnTo>
                  <a:lnTo>
                    <a:pt x="257" y="265"/>
                  </a:lnTo>
                  <a:lnTo>
                    <a:pt x="226" y="232"/>
                  </a:lnTo>
                  <a:lnTo>
                    <a:pt x="219" y="227"/>
                  </a:lnTo>
                  <a:lnTo>
                    <a:pt x="212" y="224"/>
                  </a:lnTo>
                  <a:lnTo>
                    <a:pt x="201" y="224"/>
                  </a:lnTo>
                  <a:lnTo>
                    <a:pt x="189" y="227"/>
                  </a:lnTo>
                  <a:lnTo>
                    <a:pt x="174" y="236"/>
                  </a:lnTo>
                  <a:lnTo>
                    <a:pt x="163" y="243"/>
                  </a:lnTo>
                  <a:lnTo>
                    <a:pt x="156" y="248"/>
                  </a:lnTo>
                  <a:lnTo>
                    <a:pt x="153" y="255"/>
                  </a:lnTo>
                  <a:lnTo>
                    <a:pt x="151" y="263"/>
                  </a:lnTo>
                  <a:lnTo>
                    <a:pt x="148" y="274"/>
                  </a:lnTo>
                  <a:lnTo>
                    <a:pt x="146" y="281"/>
                  </a:lnTo>
                  <a:lnTo>
                    <a:pt x="142" y="289"/>
                  </a:lnTo>
                  <a:lnTo>
                    <a:pt x="135" y="305"/>
                  </a:lnTo>
                  <a:lnTo>
                    <a:pt x="125" y="319"/>
                  </a:lnTo>
                  <a:lnTo>
                    <a:pt x="110" y="331"/>
                  </a:lnTo>
                  <a:lnTo>
                    <a:pt x="92" y="338"/>
                  </a:lnTo>
                  <a:lnTo>
                    <a:pt x="73" y="340"/>
                  </a:lnTo>
                  <a:lnTo>
                    <a:pt x="54" y="338"/>
                  </a:lnTo>
                  <a:lnTo>
                    <a:pt x="37" y="331"/>
                  </a:lnTo>
                  <a:lnTo>
                    <a:pt x="21" y="319"/>
                  </a:lnTo>
                  <a:lnTo>
                    <a:pt x="7" y="300"/>
                  </a:lnTo>
                  <a:lnTo>
                    <a:pt x="0" y="277"/>
                  </a:lnTo>
                  <a:lnTo>
                    <a:pt x="0" y="255"/>
                  </a:lnTo>
                  <a:lnTo>
                    <a:pt x="7" y="234"/>
                  </a:lnTo>
                  <a:lnTo>
                    <a:pt x="21" y="215"/>
                  </a:lnTo>
                  <a:lnTo>
                    <a:pt x="42" y="201"/>
                  </a:lnTo>
                  <a:lnTo>
                    <a:pt x="63" y="192"/>
                  </a:lnTo>
                  <a:lnTo>
                    <a:pt x="78" y="187"/>
                  </a:lnTo>
                  <a:lnTo>
                    <a:pt x="94" y="178"/>
                  </a:lnTo>
                  <a:lnTo>
                    <a:pt x="106" y="166"/>
                  </a:lnTo>
                  <a:lnTo>
                    <a:pt x="115" y="149"/>
                  </a:lnTo>
                  <a:lnTo>
                    <a:pt x="118" y="137"/>
                  </a:lnTo>
                  <a:lnTo>
                    <a:pt x="118" y="128"/>
                  </a:lnTo>
                  <a:lnTo>
                    <a:pt x="108" y="114"/>
                  </a:lnTo>
                  <a:lnTo>
                    <a:pt x="75" y="83"/>
                  </a:lnTo>
                  <a:lnTo>
                    <a:pt x="73" y="80"/>
                  </a:lnTo>
                  <a:lnTo>
                    <a:pt x="71" y="78"/>
                  </a:lnTo>
                  <a:lnTo>
                    <a:pt x="71" y="75"/>
                  </a:lnTo>
                  <a:lnTo>
                    <a:pt x="73" y="69"/>
                  </a:lnTo>
                  <a:lnTo>
                    <a:pt x="75" y="66"/>
                  </a:lnTo>
                  <a:lnTo>
                    <a:pt x="110" y="31"/>
                  </a:lnTo>
                  <a:lnTo>
                    <a:pt x="113" y="30"/>
                  </a:lnTo>
                  <a:close/>
                  <a:moveTo>
                    <a:pt x="139" y="0"/>
                  </a:moveTo>
                  <a:lnTo>
                    <a:pt x="148" y="0"/>
                  </a:lnTo>
                  <a:lnTo>
                    <a:pt x="151" y="2"/>
                  </a:lnTo>
                  <a:lnTo>
                    <a:pt x="338" y="189"/>
                  </a:lnTo>
                  <a:lnTo>
                    <a:pt x="340" y="192"/>
                  </a:lnTo>
                  <a:lnTo>
                    <a:pt x="342" y="198"/>
                  </a:lnTo>
                  <a:lnTo>
                    <a:pt x="338" y="204"/>
                  </a:lnTo>
                  <a:lnTo>
                    <a:pt x="335" y="206"/>
                  </a:lnTo>
                  <a:lnTo>
                    <a:pt x="333" y="208"/>
                  </a:lnTo>
                  <a:lnTo>
                    <a:pt x="329" y="208"/>
                  </a:lnTo>
                  <a:lnTo>
                    <a:pt x="324" y="206"/>
                  </a:lnTo>
                  <a:lnTo>
                    <a:pt x="321" y="204"/>
                  </a:lnTo>
                  <a:lnTo>
                    <a:pt x="132" y="16"/>
                  </a:lnTo>
                  <a:lnTo>
                    <a:pt x="132" y="5"/>
                  </a:lnTo>
                  <a:lnTo>
                    <a:pt x="135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759"/>
            <p:cNvSpPr>
              <a:spLocks noEditPoints="1"/>
            </p:cNvSpPr>
            <p:nvPr/>
          </p:nvSpPr>
          <p:spPr bwMode="auto">
            <a:xfrm>
              <a:off x="10394947" y="4052890"/>
              <a:ext cx="304800" cy="312738"/>
            </a:xfrm>
            <a:custGeom>
              <a:avLst/>
              <a:gdLst/>
              <a:ahLst/>
              <a:cxnLst>
                <a:cxn ang="0">
                  <a:pos x="38" y="187"/>
                </a:cxn>
                <a:cxn ang="0">
                  <a:pos x="204" y="357"/>
                </a:cxn>
                <a:cxn ang="0">
                  <a:pos x="319" y="218"/>
                </a:cxn>
                <a:cxn ang="0">
                  <a:pos x="296" y="178"/>
                </a:cxn>
                <a:cxn ang="0">
                  <a:pos x="262" y="182"/>
                </a:cxn>
                <a:cxn ang="0">
                  <a:pos x="237" y="152"/>
                </a:cxn>
                <a:cxn ang="0">
                  <a:pos x="244" y="130"/>
                </a:cxn>
                <a:cxn ang="0">
                  <a:pos x="222" y="132"/>
                </a:cxn>
                <a:cxn ang="0">
                  <a:pos x="184" y="163"/>
                </a:cxn>
                <a:cxn ang="0">
                  <a:pos x="139" y="158"/>
                </a:cxn>
                <a:cxn ang="0">
                  <a:pos x="123" y="135"/>
                </a:cxn>
                <a:cxn ang="0">
                  <a:pos x="142" y="90"/>
                </a:cxn>
                <a:cxn ang="0">
                  <a:pos x="158" y="61"/>
                </a:cxn>
                <a:cxn ang="0">
                  <a:pos x="171" y="24"/>
                </a:cxn>
                <a:cxn ang="0">
                  <a:pos x="185" y="62"/>
                </a:cxn>
                <a:cxn ang="0">
                  <a:pos x="184" y="88"/>
                </a:cxn>
                <a:cxn ang="0">
                  <a:pos x="152" y="113"/>
                </a:cxn>
                <a:cxn ang="0">
                  <a:pos x="144" y="127"/>
                </a:cxn>
                <a:cxn ang="0">
                  <a:pos x="156" y="140"/>
                </a:cxn>
                <a:cxn ang="0">
                  <a:pos x="175" y="140"/>
                </a:cxn>
                <a:cxn ang="0">
                  <a:pos x="201" y="116"/>
                </a:cxn>
                <a:cxn ang="0">
                  <a:pos x="246" y="102"/>
                </a:cxn>
                <a:cxn ang="0">
                  <a:pos x="267" y="114"/>
                </a:cxn>
                <a:cxn ang="0">
                  <a:pos x="262" y="149"/>
                </a:cxn>
                <a:cxn ang="0">
                  <a:pos x="262" y="158"/>
                </a:cxn>
                <a:cxn ang="0">
                  <a:pos x="281" y="156"/>
                </a:cxn>
                <a:cxn ang="0">
                  <a:pos x="305" y="156"/>
                </a:cxn>
                <a:cxn ang="0">
                  <a:pos x="338" y="201"/>
                </a:cxn>
                <a:cxn ang="0">
                  <a:pos x="360" y="218"/>
                </a:cxn>
                <a:cxn ang="0">
                  <a:pos x="358" y="204"/>
                </a:cxn>
                <a:cxn ang="0">
                  <a:pos x="329" y="161"/>
                </a:cxn>
                <a:cxn ang="0">
                  <a:pos x="300" y="130"/>
                </a:cxn>
                <a:cxn ang="0">
                  <a:pos x="249" y="73"/>
                </a:cxn>
                <a:cxn ang="0">
                  <a:pos x="203" y="33"/>
                </a:cxn>
                <a:cxn ang="0">
                  <a:pos x="175" y="23"/>
                </a:cxn>
                <a:cxn ang="0">
                  <a:pos x="206" y="7"/>
                </a:cxn>
                <a:cxn ang="0">
                  <a:pos x="282" y="75"/>
                </a:cxn>
                <a:cxn ang="0">
                  <a:pos x="320" y="116"/>
                </a:cxn>
                <a:cxn ang="0">
                  <a:pos x="343" y="144"/>
                </a:cxn>
                <a:cxn ang="0">
                  <a:pos x="381" y="201"/>
                </a:cxn>
                <a:cxn ang="0">
                  <a:pos x="376" y="237"/>
                </a:cxn>
                <a:cxn ang="0">
                  <a:pos x="220" y="372"/>
                </a:cxn>
                <a:cxn ang="0">
                  <a:pos x="227" y="384"/>
                </a:cxn>
                <a:cxn ang="0">
                  <a:pos x="211" y="395"/>
                </a:cxn>
                <a:cxn ang="0">
                  <a:pos x="0" y="175"/>
                </a:cxn>
                <a:cxn ang="0">
                  <a:pos x="16" y="170"/>
                </a:cxn>
                <a:cxn ang="0">
                  <a:pos x="21" y="172"/>
                </a:cxn>
                <a:cxn ang="0">
                  <a:pos x="151" y="16"/>
                </a:cxn>
              </a:cxnLst>
              <a:rect l="0" t="0" r="r" b="b"/>
              <a:pathLst>
                <a:path w="384" h="395">
                  <a:moveTo>
                    <a:pt x="152" y="56"/>
                  </a:move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6" y="189"/>
                  </a:lnTo>
                  <a:lnTo>
                    <a:pt x="204" y="357"/>
                  </a:lnTo>
                  <a:lnTo>
                    <a:pt x="208" y="353"/>
                  </a:lnTo>
                  <a:lnTo>
                    <a:pt x="332" y="244"/>
                  </a:lnTo>
                  <a:lnTo>
                    <a:pt x="319" y="218"/>
                  </a:lnTo>
                  <a:lnTo>
                    <a:pt x="308" y="199"/>
                  </a:lnTo>
                  <a:lnTo>
                    <a:pt x="301" y="185"/>
                  </a:lnTo>
                  <a:lnTo>
                    <a:pt x="296" y="178"/>
                  </a:lnTo>
                  <a:lnTo>
                    <a:pt x="293" y="175"/>
                  </a:lnTo>
                  <a:lnTo>
                    <a:pt x="277" y="182"/>
                  </a:lnTo>
                  <a:lnTo>
                    <a:pt x="262" y="182"/>
                  </a:lnTo>
                  <a:lnTo>
                    <a:pt x="248" y="175"/>
                  </a:lnTo>
                  <a:lnTo>
                    <a:pt x="239" y="165"/>
                  </a:lnTo>
                  <a:lnTo>
                    <a:pt x="237" y="152"/>
                  </a:lnTo>
                  <a:lnTo>
                    <a:pt x="241" y="139"/>
                  </a:lnTo>
                  <a:lnTo>
                    <a:pt x="242" y="133"/>
                  </a:lnTo>
                  <a:lnTo>
                    <a:pt x="244" y="130"/>
                  </a:lnTo>
                  <a:lnTo>
                    <a:pt x="244" y="125"/>
                  </a:lnTo>
                  <a:lnTo>
                    <a:pt x="236" y="127"/>
                  </a:lnTo>
                  <a:lnTo>
                    <a:pt x="222" y="132"/>
                  </a:lnTo>
                  <a:lnTo>
                    <a:pt x="208" y="140"/>
                  </a:lnTo>
                  <a:lnTo>
                    <a:pt x="196" y="151"/>
                  </a:lnTo>
                  <a:lnTo>
                    <a:pt x="184" y="163"/>
                  </a:lnTo>
                  <a:lnTo>
                    <a:pt x="166" y="166"/>
                  </a:lnTo>
                  <a:lnTo>
                    <a:pt x="151" y="163"/>
                  </a:lnTo>
                  <a:lnTo>
                    <a:pt x="139" y="158"/>
                  </a:lnTo>
                  <a:lnTo>
                    <a:pt x="130" y="147"/>
                  </a:lnTo>
                  <a:lnTo>
                    <a:pt x="126" y="142"/>
                  </a:lnTo>
                  <a:lnTo>
                    <a:pt x="123" y="135"/>
                  </a:lnTo>
                  <a:lnTo>
                    <a:pt x="123" y="121"/>
                  </a:lnTo>
                  <a:lnTo>
                    <a:pt x="128" y="106"/>
                  </a:lnTo>
                  <a:lnTo>
                    <a:pt x="142" y="90"/>
                  </a:lnTo>
                  <a:lnTo>
                    <a:pt x="165" y="73"/>
                  </a:lnTo>
                  <a:lnTo>
                    <a:pt x="161" y="66"/>
                  </a:lnTo>
                  <a:lnTo>
                    <a:pt x="158" y="61"/>
                  </a:lnTo>
                  <a:lnTo>
                    <a:pt x="152" y="56"/>
                  </a:lnTo>
                  <a:close/>
                  <a:moveTo>
                    <a:pt x="175" y="23"/>
                  </a:moveTo>
                  <a:lnTo>
                    <a:pt x="171" y="24"/>
                  </a:lnTo>
                  <a:lnTo>
                    <a:pt x="165" y="35"/>
                  </a:lnTo>
                  <a:lnTo>
                    <a:pt x="177" y="49"/>
                  </a:lnTo>
                  <a:lnTo>
                    <a:pt x="185" y="62"/>
                  </a:lnTo>
                  <a:lnTo>
                    <a:pt x="189" y="76"/>
                  </a:lnTo>
                  <a:lnTo>
                    <a:pt x="187" y="81"/>
                  </a:lnTo>
                  <a:lnTo>
                    <a:pt x="184" y="88"/>
                  </a:lnTo>
                  <a:lnTo>
                    <a:pt x="180" y="92"/>
                  </a:lnTo>
                  <a:lnTo>
                    <a:pt x="163" y="104"/>
                  </a:lnTo>
                  <a:lnTo>
                    <a:pt x="152" y="113"/>
                  </a:lnTo>
                  <a:lnTo>
                    <a:pt x="147" y="120"/>
                  </a:lnTo>
                  <a:lnTo>
                    <a:pt x="145" y="125"/>
                  </a:lnTo>
                  <a:lnTo>
                    <a:pt x="144" y="127"/>
                  </a:lnTo>
                  <a:lnTo>
                    <a:pt x="147" y="133"/>
                  </a:lnTo>
                  <a:lnTo>
                    <a:pt x="151" y="137"/>
                  </a:lnTo>
                  <a:lnTo>
                    <a:pt x="156" y="140"/>
                  </a:lnTo>
                  <a:lnTo>
                    <a:pt x="161" y="142"/>
                  </a:lnTo>
                  <a:lnTo>
                    <a:pt x="171" y="142"/>
                  </a:lnTo>
                  <a:lnTo>
                    <a:pt x="175" y="140"/>
                  </a:lnTo>
                  <a:lnTo>
                    <a:pt x="177" y="137"/>
                  </a:lnTo>
                  <a:lnTo>
                    <a:pt x="187" y="127"/>
                  </a:lnTo>
                  <a:lnTo>
                    <a:pt x="201" y="116"/>
                  </a:lnTo>
                  <a:lnTo>
                    <a:pt x="215" y="109"/>
                  </a:lnTo>
                  <a:lnTo>
                    <a:pt x="230" y="104"/>
                  </a:lnTo>
                  <a:lnTo>
                    <a:pt x="246" y="102"/>
                  </a:lnTo>
                  <a:lnTo>
                    <a:pt x="258" y="106"/>
                  </a:lnTo>
                  <a:lnTo>
                    <a:pt x="263" y="109"/>
                  </a:lnTo>
                  <a:lnTo>
                    <a:pt x="267" y="114"/>
                  </a:lnTo>
                  <a:lnTo>
                    <a:pt x="268" y="123"/>
                  </a:lnTo>
                  <a:lnTo>
                    <a:pt x="267" y="135"/>
                  </a:lnTo>
                  <a:lnTo>
                    <a:pt x="262" y="149"/>
                  </a:lnTo>
                  <a:lnTo>
                    <a:pt x="260" y="151"/>
                  </a:lnTo>
                  <a:lnTo>
                    <a:pt x="260" y="156"/>
                  </a:lnTo>
                  <a:lnTo>
                    <a:pt x="262" y="158"/>
                  </a:lnTo>
                  <a:lnTo>
                    <a:pt x="265" y="159"/>
                  </a:lnTo>
                  <a:lnTo>
                    <a:pt x="275" y="159"/>
                  </a:lnTo>
                  <a:lnTo>
                    <a:pt x="281" y="156"/>
                  </a:lnTo>
                  <a:lnTo>
                    <a:pt x="287" y="152"/>
                  </a:lnTo>
                  <a:lnTo>
                    <a:pt x="296" y="152"/>
                  </a:lnTo>
                  <a:lnTo>
                    <a:pt x="305" y="156"/>
                  </a:lnTo>
                  <a:lnTo>
                    <a:pt x="313" y="166"/>
                  </a:lnTo>
                  <a:lnTo>
                    <a:pt x="326" y="180"/>
                  </a:lnTo>
                  <a:lnTo>
                    <a:pt x="338" y="201"/>
                  </a:lnTo>
                  <a:lnTo>
                    <a:pt x="352" y="227"/>
                  </a:lnTo>
                  <a:lnTo>
                    <a:pt x="360" y="220"/>
                  </a:lnTo>
                  <a:lnTo>
                    <a:pt x="360" y="218"/>
                  </a:lnTo>
                  <a:lnTo>
                    <a:pt x="362" y="218"/>
                  </a:lnTo>
                  <a:lnTo>
                    <a:pt x="362" y="217"/>
                  </a:lnTo>
                  <a:lnTo>
                    <a:pt x="358" y="204"/>
                  </a:lnTo>
                  <a:lnTo>
                    <a:pt x="352" y="191"/>
                  </a:lnTo>
                  <a:lnTo>
                    <a:pt x="341" y="177"/>
                  </a:lnTo>
                  <a:lnTo>
                    <a:pt x="329" y="161"/>
                  </a:lnTo>
                  <a:lnTo>
                    <a:pt x="317" y="149"/>
                  </a:lnTo>
                  <a:lnTo>
                    <a:pt x="308" y="139"/>
                  </a:lnTo>
                  <a:lnTo>
                    <a:pt x="300" y="130"/>
                  </a:lnTo>
                  <a:lnTo>
                    <a:pt x="298" y="127"/>
                  </a:lnTo>
                  <a:lnTo>
                    <a:pt x="272" y="97"/>
                  </a:lnTo>
                  <a:lnTo>
                    <a:pt x="249" y="73"/>
                  </a:lnTo>
                  <a:lnTo>
                    <a:pt x="232" y="54"/>
                  </a:lnTo>
                  <a:lnTo>
                    <a:pt x="216" y="42"/>
                  </a:lnTo>
                  <a:lnTo>
                    <a:pt x="203" y="33"/>
                  </a:lnTo>
                  <a:lnTo>
                    <a:pt x="192" y="26"/>
                  </a:lnTo>
                  <a:lnTo>
                    <a:pt x="185" y="23"/>
                  </a:lnTo>
                  <a:lnTo>
                    <a:pt x="175" y="23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206" y="7"/>
                  </a:lnTo>
                  <a:lnTo>
                    <a:pt x="229" y="23"/>
                  </a:lnTo>
                  <a:lnTo>
                    <a:pt x="255" y="45"/>
                  </a:lnTo>
                  <a:lnTo>
                    <a:pt x="282" y="75"/>
                  </a:lnTo>
                  <a:lnTo>
                    <a:pt x="315" y="113"/>
                  </a:lnTo>
                  <a:lnTo>
                    <a:pt x="317" y="114"/>
                  </a:lnTo>
                  <a:lnTo>
                    <a:pt x="320" y="116"/>
                  </a:lnTo>
                  <a:lnTo>
                    <a:pt x="322" y="120"/>
                  </a:lnTo>
                  <a:lnTo>
                    <a:pt x="326" y="123"/>
                  </a:lnTo>
                  <a:lnTo>
                    <a:pt x="343" y="144"/>
                  </a:lnTo>
                  <a:lnTo>
                    <a:pt x="360" y="163"/>
                  </a:lnTo>
                  <a:lnTo>
                    <a:pt x="372" y="184"/>
                  </a:lnTo>
                  <a:lnTo>
                    <a:pt x="381" y="201"/>
                  </a:lnTo>
                  <a:lnTo>
                    <a:pt x="384" y="218"/>
                  </a:lnTo>
                  <a:lnTo>
                    <a:pt x="381" y="232"/>
                  </a:lnTo>
                  <a:lnTo>
                    <a:pt x="376" y="237"/>
                  </a:lnTo>
                  <a:lnTo>
                    <a:pt x="222" y="371"/>
                  </a:lnTo>
                  <a:lnTo>
                    <a:pt x="222" y="372"/>
                  </a:lnTo>
                  <a:lnTo>
                    <a:pt x="220" y="372"/>
                  </a:lnTo>
                  <a:lnTo>
                    <a:pt x="223" y="376"/>
                  </a:lnTo>
                  <a:lnTo>
                    <a:pt x="225" y="379"/>
                  </a:lnTo>
                  <a:lnTo>
                    <a:pt x="227" y="384"/>
                  </a:lnTo>
                  <a:lnTo>
                    <a:pt x="223" y="391"/>
                  </a:lnTo>
                  <a:lnTo>
                    <a:pt x="220" y="395"/>
                  </a:lnTo>
                  <a:lnTo>
                    <a:pt x="211" y="395"/>
                  </a:lnTo>
                  <a:lnTo>
                    <a:pt x="208" y="393"/>
                  </a:lnTo>
                  <a:lnTo>
                    <a:pt x="0" y="185"/>
                  </a:lnTo>
                  <a:lnTo>
                    <a:pt x="0" y="175"/>
                  </a:lnTo>
                  <a:lnTo>
                    <a:pt x="4" y="172"/>
                  </a:lnTo>
                  <a:lnTo>
                    <a:pt x="7" y="170"/>
                  </a:lnTo>
                  <a:lnTo>
                    <a:pt x="16" y="170"/>
                  </a:lnTo>
                  <a:lnTo>
                    <a:pt x="19" y="172"/>
                  </a:lnTo>
                  <a:lnTo>
                    <a:pt x="21" y="173"/>
                  </a:lnTo>
                  <a:lnTo>
                    <a:pt x="21" y="172"/>
                  </a:lnTo>
                  <a:lnTo>
                    <a:pt x="23" y="172"/>
                  </a:lnTo>
                  <a:lnTo>
                    <a:pt x="142" y="33"/>
                  </a:lnTo>
                  <a:lnTo>
                    <a:pt x="151" y="16"/>
                  </a:lnTo>
                  <a:lnTo>
                    <a:pt x="161" y="4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760"/>
            <p:cNvSpPr>
              <a:spLocks noEditPoints="1"/>
            </p:cNvSpPr>
            <p:nvPr/>
          </p:nvSpPr>
          <p:spPr bwMode="auto">
            <a:xfrm>
              <a:off x="10639421" y="4278313"/>
              <a:ext cx="80963" cy="120650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42" y="69"/>
                </a:cxn>
                <a:cxn ang="0">
                  <a:pos x="35" y="81"/>
                </a:cxn>
                <a:cxn ang="0">
                  <a:pos x="29" y="90"/>
                </a:cxn>
                <a:cxn ang="0">
                  <a:pos x="28" y="97"/>
                </a:cxn>
                <a:cxn ang="0">
                  <a:pos x="24" y="102"/>
                </a:cxn>
                <a:cxn ang="0">
                  <a:pos x="24" y="107"/>
                </a:cxn>
                <a:cxn ang="0">
                  <a:pos x="28" y="118"/>
                </a:cxn>
                <a:cxn ang="0">
                  <a:pos x="33" y="123"/>
                </a:cxn>
                <a:cxn ang="0">
                  <a:pos x="38" y="124"/>
                </a:cxn>
                <a:cxn ang="0">
                  <a:pos x="43" y="128"/>
                </a:cxn>
                <a:cxn ang="0">
                  <a:pos x="50" y="128"/>
                </a:cxn>
                <a:cxn ang="0">
                  <a:pos x="64" y="124"/>
                </a:cxn>
                <a:cxn ang="0">
                  <a:pos x="74" y="118"/>
                </a:cxn>
                <a:cxn ang="0">
                  <a:pos x="78" y="107"/>
                </a:cxn>
                <a:cxn ang="0">
                  <a:pos x="78" y="105"/>
                </a:cxn>
                <a:cxn ang="0">
                  <a:pos x="76" y="104"/>
                </a:cxn>
                <a:cxn ang="0">
                  <a:pos x="74" y="100"/>
                </a:cxn>
                <a:cxn ang="0">
                  <a:pos x="71" y="97"/>
                </a:cxn>
                <a:cxn ang="0">
                  <a:pos x="69" y="93"/>
                </a:cxn>
                <a:cxn ang="0">
                  <a:pos x="59" y="76"/>
                </a:cxn>
                <a:cxn ang="0">
                  <a:pos x="48" y="53"/>
                </a:cxn>
                <a:cxn ang="0">
                  <a:pos x="55" y="0"/>
                </a:cxn>
                <a:cxn ang="0">
                  <a:pos x="59" y="2"/>
                </a:cxn>
                <a:cxn ang="0">
                  <a:pos x="62" y="5"/>
                </a:cxn>
                <a:cxn ang="0">
                  <a:pos x="64" y="8"/>
                </a:cxn>
                <a:cxn ang="0">
                  <a:pos x="64" y="12"/>
                </a:cxn>
                <a:cxn ang="0">
                  <a:pos x="66" y="33"/>
                </a:cxn>
                <a:cxn ang="0">
                  <a:pos x="71" y="52"/>
                </a:cxn>
                <a:cxn ang="0">
                  <a:pos x="80" y="67"/>
                </a:cxn>
                <a:cxn ang="0">
                  <a:pos x="88" y="79"/>
                </a:cxn>
                <a:cxn ang="0">
                  <a:pos x="97" y="93"/>
                </a:cxn>
                <a:cxn ang="0">
                  <a:pos x="100" y="107"/>
                </a:cxn>
                <a:cxn ang="0">
                  <a:pos x="97" y="124"/>
                </a:cxn>
                <a:cxn ang="0">
                  <a:pos x="87" y="138"/>
                </a:cxn>
                <a:cxn ang="0">
                  <a:pos x="69" y="147"/>
                </a:cxn>
                <a:cxn ang="0">
                  <a:pos x="50" y="150"/>
                </a:cxn>
                <a:cxn ang="0">
                  <a:pos x="31" y="147"/>
                </a:cxn>
                <a:cxn ang="0">
                  <a:pos x="16" y="138"/>
                </a:cxn>
                <a:cxn ang="0">
                  <a:pos x="3" y="124"/>
                </a:cxn>
                <a:cxn ang="0">
                  <a:pos x="0" y="107"/>
                </a:cxn>
                <a:cxn ang="0">
                  <a:pos x="3" y="92"/>
                </a:cxn>
                <a:cxn ang="0">
                  <a:pos x="33" y="33"/>
                </a:cxn>
                <a:cxn ang="0">
                  <a:pos x="42" y="8"/>
                </a:cxn>
                <a:cxn ang="0">
                  <a:pos x="45" y="3"/>
                </a:cxn>
                <a:cxn ang="0">
                  <a:pos x="55" y="0"/>
                </a:cxn>
              </a:cxnLst>
              <a:rect l="0" t="0" r="r" b="b"/>
              <a:pathLst>
                <a:path w="100" h="150">
                  <a:moveTo>
                    <a:pt x="48" y="53"/>
                  </a:moveTo>
                  <a:lnTo>
                    <a:pt x="42" y="69"/>
                  </a:lnTo>
                  <a:lnTo>
                    <a:pt x="35" y="81"/>
                  </a:lnTo>
                  <a:lnTo>
                    <a:pt x="29" y="90"/>
                  </a:lnTo>
                  <a:lnTo>
                    <a:pt x="28" y="97"/>
                  </a:lnTo>
                  <a:lnTo>
                    <a:pt x="24" y="102"/>
                  </a:lnTo>
                  <a:lnTo>
                    <a:pt x="24" y="107"/>
                  </a:lnTo>
                  <a:lnTo>
                    <a:pt x="28" y="118"/>
                  </a:lnTo>
                  <a:lnTo>
                    <a:pt x="33" y="123"/>
                  </a:lnTo>
                  <a:lnTo>
                    <a:pt x="38" y="124"/>
                  </a:lnTo>
                  <a:lnTo>
                    <a:pt x="43" y="128"/>
                  </a:lnTo>
                  <a:lnTo>
                    <a:pt x="50" y="128"/>
                  </a:lnTo>
                  <a:lnTo>
                    <a:pt x="64" y="124"/>
                  </a:lnTo>
                  <a:lnTo>
                    <a:pt x="74" y="118"/>
                  </a:lnTo>
                  <a:lnTo>
                    <a:pt x="78" y="107"/>
                  </a:lnTo>
                  <a:lnTo>
                    <a:pt x="78" y="105"/>
                  </a:lnTo>
                  <a:lnTo>
                    <a:pt x="76" y="104"/>
                  </a:lnTo>
                  <a:lnTo>
                    <a:pt x="74" y="100"/>
                  </a:lnTo>
                  <a:lnTo>
                    <a:pt x="71" y="97"/>
                  </a:lnTo>
                  <a:lnTo>
                    <a:pt x="69" y="93"/>
                  </a:lnTo>
                  <a:lnTo>
                    <a:pt x="59" y="76"/>
                  </a:lnTo>
                  <a:lnTo>
                    <a:pt x="48" y="53"/>
                  </a:lnTo>
                  <a:close/>
                  <a:moveTo>
                    <a:pt x="55" y="0"/>
                  </a:moveTo>
                  <a:lnTo>
                    <a:pt x="59" y="2"/>
                  </a:lnTo>
                  <a:lnTo>
                    <a:pt x="62" y="5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6" y="33"/>
                  </a:lnTo>
                  <a:lnTo>
                    <a:pt x="71" y="52"/>
                  </a:lnTo>
                  <a:lnTo>
                    <a:pt x="80" y="67"/>
                  </a:lnTo>
                  <a:lnTo>
                    <a:pt x="88" y="79"/>
                  </a:lnTo>
                  <a:lnTo>
                    <a:pt x="97" y="93"/>
                  </a:lnTo>
                  <a:lnTo>
                    <a:pt x="100" y="107"/>
                  </a:lnTo>
                  <a:lnTo>
                    <a:pt x="97" y="124"/>
                  </a:lnTo>
                  <a:lnTo>
                    <a:pt x="87" y="138"/>
                  </a:lnTo>
                  <a:lnTo>
                    <a:pt x="69" y="147"/>
                  </a:lnTo>
                  <a:lnTo>
                    <a:pt x="50" y="150"/>
                  </a:lnTo>
                  <a:lnTo>
                    <a:pt x="31" y="147"/>
                  </a:lnTo>
                  <a:lnTo>
                    <a:pt x="16" y="138"/>
                  </a:lnTo>
                  <a:lnTo>
                    <a:pt x="3" y="124"/>
                  </a:lnTo>
                  <a:lnTo>
                    <a:pt x="0" y="107"/>
                  </a:lnTo>
                  <a:lnTo>
                    <a:pt x="3" y="92"/>
                  </a:lnTo>
                  <a:lnTo>
                    <a:pt x="33" y="33"/>
                  </a:lnTo>
                  <a:lnTo>
                    <a:pt x="42" y="8"/>
                  </a:lnTo>
                  <a:lnTo>
                    <a:pt x="45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898821" y="3427564"/>
            <a:ext cx="586006" cy="705049"/>
            <a:chOff x="9445626" y="2428875"/>
            <a:chExt cx="471488" cy="425451"/>
          </a:xfrm>
          <a:solidFill>
            <a:schemeClr val="bg1"/>
          </a:solidFill>
        </p:grpSpPr>
        <p:sp>
          <p:nvSpPr>
            <p:cNvPr id="65" name="Freeform 767"/>
            <p:cNvSpPr>
              <a:spLocks noEditPoints="1"/>
            </p:cNvSpPr>
            <p:nvPr/>
          </p:nvSpPr>
          <p:spPr bwMode="auto">
            <a:xfrm>
              <a:off x="9445626" y="2589213"/>
              <a:ext cx="471488" cy="265113"/>
            </a:xfrm>
            <a:custGeom>
              <a:avLst/>
              <a:gdLst/>
              <a:ahLst/>
              <a:cxnLst>
                <a:cxn ang="0">
                  <a:pos x="477" y="170"/>
                </a:cxn>
                <a:cxn ang="0">
                  <a:pos x="442" y="196"/>
                </a:cxn>
                <a:cxn ang="0">
                  <a:pos x="499" y="227"/>
                </a:cxn>
                <a:cxn ang="0">
                  <a:pos x="506" y="232"/>
                </a:cxn>
                <a:cxn ang="0">
                  <a:pos x="508" y="241"/>
                </a:cxn>
                <a:cxn ang="0">
                  <a:pos x="499" y="249"/>
                </a:cxn>
                <a:cxn ang="0">
                  <a:pos x="428" y="237"/>
                </a:cxn>
                <a:cxn ang="0">
                  <a:pos x="442" y="280"/>
                </a:cxn>
                <a:cxn ang="0">
                  <a:pos x="477" y="306"/>
                </a:cxn>
                <a:cxn ang="0">
                  <a:pos x="522" y="306"/>
                </a:cxn>
                <a:cxn ang="0">
                  <a:pos x="558" y="280"/>
                </a:cxn>
                <a:cxn ang="0">
                  <a:pos x="572" y="237"/>
                </a:cxn>
                <a:cxn ang="0">
                  <a:pos x="558" y="196"/>
                </a:cxn>
                <a:cxn ang="0">
                  <a:pos x="522" y="170"/>
                </a:cxn>
                <a:cxn ang="0">
                  <a:pos x="28" y="22"/>
                </a:cxn>
                <a:cxn ang="0">
                  <a:pos x="23" y="41"/>
                </a:cxn>
                <a:cxn ang="0">
                  <a:pos x="26" y="43"/>
                </a:cxn>
                <a:cxn ang="0">
                  <a:pos x="85" y="52"/>
                </a:cxn>
                <a:cxn ang="0">
                  <a:pos x="89" y="33"/>
                </a:cxn>
                <a:cxn ang="0">
                  <a:pos x="87" y="31"/>
                </a:cxn>
                <a:cxn ang="0">
                  <a:pos x="21" y="0"/>
                </a:cxn>
                <a:cxn ang="0">
                  <a:pos x="90" y="9"/>
                </a:cxn>
                <a:cxn ang="0">
                  <a:pos x="111" y="24"/>
                </a:cxn>
                <a:cxn ang="0">
                  <a:pos x="113" y="38"/>
                </a:cxn>
                <a:cxn ang="0">
                  <a:pos x="170" y="47"/>
                </a:cxn>
                <a:cxn ang="0">
                  <a:pos x="175" y="55"/>
                </a:cxn>
                <a:cxn ang="0">
                  <a:pos x="205" y="256"/>
                </a:cxn>
                <a:cxn ang="0">
                  <a:pos x="215" y="249"/>
                </a:cxn>
                <a:cxn ang="0">
                  <a:pos x="307" y="192"/>
                </a:cxn>
                <a:cxn ang="0">
                  <a:pos x="409" y="211"/>
                </a:cxn>
                <a:cxn ang="0">
                  <a:pos x="444" y="163"/>
                </a:cxn>
                <a:cxn ang="0">
                  <a:pos x="499" y="144"/>
                </a:cxn>
                <a:cxn ang="0">
                  <a:pos x="554" y="161"/>
                </a:cxn>
                <a:cxn ang="0">
                  <a:pos x="589" y="208"/>
                </a:cxn>
                <a:cxn ang="0">
                  <a:pos x="589" y="268"/>
                </a:cxn>
                <a:cxn ang="0">
                  <a:pos x="554" y="315"/>
                </a:cxn>
                <a:cxn ang="0">
                  <a:pos x="499" y="332"/>
                </a:cxn>
                <a:cxn ang="0">
                  <a:pos x="444" y="315"/>
                </a:cxn>
                <a:cxn ang="0">
                  <a:pos x="411" y="268"/>
                </a:cxn>
                <a:cxn ang="0">
                  <a:pos x="406" y="234"/>
                </a:cxn>
                <a:cxn ang="0">
                  <a:pos x="229" y="268"/>
                </a:cxn>
                <a:cxn ang="0">
                  <a:pos x="217" y="273"/>
                </a:cxn>
                <a:cxn ang="0">
                  <a:pos x="205" y="272"/>
                </a:cxn>
                <a:cxn ang="0">
                  <a:pos x="194" y="263"/>
                </a:cxn>
                <a:cxn ang="0">
                  <a:pos x="191" y="251"/>
                </a:cxn>
                <a:cxn ang="0">
                  <a:pos x="108" y="60"/>
                </a:cxn>
                <a:cxn ang="0">
                  <a:pos x="89" y="74"/>
                </a:cxn>
                <a:cxn ang="0">
                  <a:pos x="23" y="67"/>
                </a:cxn>
                <a:cxn ang="0">
                  <a:pos x="11" y="62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6" y="12"/>
                </a:cxn>
                <a:cxn ang="0">
                  <a:pos x="21" y="0"/>
                </a:cxn>
              </a:cxnLst>
              <a:rect l="0" t="0" r="r" b="b"/>
              <a:pathLst>
                <a:path w="594" h="332">
                  <a:moveTo>
                    <a:pt x="499" y="166"/>
                  </a:moveTo>
                  <a:lnTo>
                    <a:pt x="477" y="170"/>
                  </a:lnTo>
                  <a:lnTo>
                    <a:pt x="457" y="180"/>
                  </a:lnTo>
                  <a:lnTo>
                    <a:pt x="442" y="196"/>
                  </a:lnTo>
                  <a:lnTo>
                    <a:pt x="431" y="215"/>
                  </a:lnTo>
                  <a:lnTo>
                    <a:pt x="499" y="227"/>
                  </a:lnTo>
                  <a:lnTo>
                    <a:pt x="502" y="228"/>
                  </a:lnTo>
                  <a:lnTo>
                    <a:pt x="506" y="232"/>
                  </a:lnTo>
                  <a:lnTo>
                    <a:pt x="508" y="237"/>
                  </a:lnTo>
                  <a:lnTo>
                    <a:pt x="508" y="241"/>
                  </a:lnTo>
                  <a:lnTo>
                    <a:pt x="506" y="246"/>
                  </a:lnTo>
                  <a:lnTo>
                    <a:pt x="499" y="249"/>
                  </a:lnTo>
                  <a:lnTo>
                    <a:pt x="494" y="249"/>
                  </a:lnTo>
                  <a:lnTo>
                    <a:pt x="428" y="237"/>
                  </a:lnTo>
                  <a:lnTo>
                    <a:pt x="431" y="260"/>
                  </a:lnTo>
                  <a:lnTo>
                    <a:pt x="442" y="280"/>
                  </a:lnTo>
                  <a:lnTo>
                    <a:pt x="457" y="296"/>
                  </a:lnTo>
                  <a:lnTo>
                    <a:pt x="477" y="306"/>
                  </a:lnTo>
                  <a:lnTo>
                    <a:pt x="499" y="310"/>
                  </a:lnTo>
                  <a:lnTo>
                    <a:pt x="522" y="306"/>
                  </a:lnTo>
                  <a:lnTo>
                    <a:pt x="542" y="296"/>
                  </a:lnTo>
                  <a:lnTo>
                    <a:pt x="558" y="280"/>
                  </a:lnTo>
                  <a:lnTo>
                    <a:pt x="568" y="260"/>
                  </a:lnTo>
                  <a:lnTo>
                    <a:pt x="572" y="237"/>
                  </a:lnTo>
                  <a:lnTo>
                    <a:pt x="568" y="215"/>
                  </a:lnTo>
                  <a:lnTo>
                    <a:pt x="558" y="196"/>
                  </a:lnTo>
                  <a:lnTo>
                    <a:pt x="542" y="180"/>
                  </a:lnTo>
                  <a:lnTo>
                    <a:pt x="522" y="170"/>
                  </a:lnTo>
                  <a:lnTo>
                    <a:pt x="499" y="166"/>
                  </a:lnTo>
                  <a:close/>
                  <a:moveTo>
                    <a:pt x="28" y="22"/>
                  </a:moveTo>
                  <a:lnTo>
                    <a:pt x="26" y="24"/>
                  </a:lnTo>
                  <a:lnTo>
                    <a:pt x="23" y="41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83" y="52"/>
                  </a:lnTo>
                  <a:lnTo>
                    <a:pt x="85" y="52"/>
                  </a:lnTo>
                  <a:lnTo>
                    <a:pt x="87" y="50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28" y="22"/>
                  </a:lnTo>
                  <a:close/>
                  <a:moveTo>
                    <a:pt x="21" y="0"/>
                  </a:moveTo>
                  <a:lnTo>
                    <a:pt x="32" y="0"/>
                  </a:lnTo>
                  <a:lnTo>
                    <a:pt x="90" y="9"/>
                  </a:lnTo>
                  <a:lnTo>
                    <a:pt x="103" y="14"/>
                  </a:lnTo>
                  <a:lnTo>
                    <a:pt x="111" y="24"/>
                  </a:lnTo>
                  <a:lnTo>
                    <a:pt x="113" y="36"/>
                  </a:lnTo>
                  <a:lnTo>
                    <a:pt x="113" y="38"/>
                  </a:lnTo>
                  <a:lnTo>
                    <a:pt x="165" y="45"/>
                  </a:lnTo>
                  <a:lnTo>
                    <a:pt x="170" y="47"/>
                  </a:lnTo>
                  <a:lnTo>
                    <a:pt x="174" y="50"/>
                  </a:lnTo>
                  <a:lnTo>
                    <a:pt x="175" y="55"/>
                  </a:lnTo>
                  <a:lnTo>
                    <a:pt x="213" y="247"/>
                  </a:lnTo>
                  <a:lnTo>
                    <a:pt x="205" y="256"/>
                  </a:lnTo>
                  <a:lnTo>
                    <a:pt x="213" y="249"/>
                  </a:lnTo>
                  <a:lnTo>
                    <a:pt x="215" y="249"/>
                  </a:lnTo>
                  <a:lnTo>
                    <a:pt x="303" y="194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409" y="211"/>
                  </a:lnTo>
                  <a:lnTo>
                    <a:pt x="423" y="183"/>
                  </a:lnTo>
                  <a:lnTo>
                    <a:pt x="444" y="163"/>
                  </a:lnTo>
                  <a:lnTo>
                    <a:pt x="470" y="149"/>
                  </a:lnTo>
                  <a:lnTo>
                    <a:pt x="499" y="144"/>
                  </a:lnTo>
                  <a:lnTo>
                    <a:pt x="528" y="149"/>
                  </a:lnTo>
                  <a:lnTo>
                    <a:pt x="554" y="161"/>
                  </a:lnTo>
                  <a:lnTo>
                    <a:pt x="575" y="182"/>
                  </a:lnTo>
                  <a:lnTo>
                    <a:pt x="589" y="208"/>
                  </a:lnTo>
                  <a:lnTo>
                    <a:pt x="594" y="237"/>
                  </a:lnTo>
                  <a:lnTo>
                    <a:pt x="589" y="268"/>
                  </a:lnTo>
                  <a:lnTo>
                    <a:pt x="575" y="294"/>
                  </a:lnTo>
                  <a:lnTo>
                    <a:pt x="554" y="315"/>
                  </a:lnTo>
                  <a:lnTo>
                    <a:pt x="528" y="327"/>
                  </a:lnTo>
                  <a:lnTo>
                    <a:pt x="499" y="332"/>
                  </a:lnTo>
                  <a:lnTo>
                    <a:pt x="470" y="327"/>
                  </a:lnTo>
                  <a:lnTo>
                    <a:pt x="444" y="315"/>
                  </a:lnTo>
                  <a:lnTo>
                    <a:pt x="423" y="294"/>
                  </a:lnTo>
                  <a:lnTo>
                    <a:pt x="411" y="268"/>
                  </a:lnTo>
                  <a:lnTo>
                    <a:pt x="406" y="237"/>
                  </a:lnTo>
                  <a:lnTo>
                    <a:pt x="406" y="234"/>
                  </a:lnTo>
                  <a:lnTo>
                    <a:pt x="312" y="216"/>
                  </a:lnTo>
                  <a:lnTo>
                    <a:pt x="229" y="268"/>
                  </a:lnTo>
                  <a:lnTo>
                    <a:pt x="224" y="272"/>
                  </a:lnTo>
                  <a:lnTo>
                    <a:pt x="217" y="273"/>
                  </a:lnTo>
                  <a:lnTo>
                    <a:pt x="212" y="273"/>
                  </a:lnTo>
                  <a:lnTo>
                    <a:pt x="205" y="272"/>
                  </a:lnTo>
                  <a:lnTo>
                    <a:pt x="199" y="268"/>
                  </a:lnTo>
                  <a:lnTo>
                    <a:pt x="194" y="263"/>
                  </a:lnTo>
                  <a:lnTo>
                    <a:pt x="191" y="256"/>
                  </a:lnTo>
                  <a:lnTo>
                    <a:pt x="191" y="251"/>
                  </a:lnTo>
                  <a:lnTo>
                    <a:pt x="153" y="67"/>
                  </a:lnTo>
                  <a:lnTo>
                    <a:pt x="108" y="60"/>
                  </a:lnTo>
                  <a:lnTo>
                    <a:pt x="97" y="71"/>
                  </a:lnTo>
                  <a:lnTo>
                    <a:pt x="89" y="74"/>
                  </a:lnTo>
                  <a:lnTo>
                    <a:pt x="82" y="74"/>
                  </a:lnTo>
                  <a:lnTo>
                    <a:pt x="23" y="67"/>
                  </a:lnTo>
                  <a:lnTo>
                    <a:pt x="16" y="66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2" y="5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2" y="2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768"/>
            <p:cNvSpPr>
              <a:spLocks noEditPoints="1"/>
            </p:cNvSpPr>
            <p:nvPr/>
          </p:nvSpPr>
          <p:spPr bwMode="auto">
            <a:xfrm>
              <a:off x="9593263" y="2428875"/>
              <a:ext cx="298450" cy="300038"/>
            </a:xfrm>
            <a:custGeom>
              <a:avLst/>
              <a:gdLst/>
              <a:ahLst/>
              <a:cxnLst>
                <a:cxn ang="0">
                  <a:pos x="22" y="167"/>
                </a:cxn>
                <a:cxn ang="0">
                  <a:pos x="48" y="326"/>
                </a:cxn>
                <a:cxn ang="0">
                  <a:pos x="52" y="329"/>
                </a:cxn>
                <a:cxn ang="0">
                  <a:pos x="213" y="354"/>
                </a:cxn>
                <a:cxn ang="0">
                  <a:pos x="213" y="352"/>
                </a:cxn>
                <a:cxn ang="0">
                  <a:pos x="214" y="348"/>
                </a:cxn>
                <a:cxn ang="0">
                  <a:pos x="216" y="347"/>
                </a:cxn>
                <a:cxn ang="0">
                  <a:pos x="349" y="167"/>
                </a:cxn>
                <a:cxn ang="0">
                  <a:pos x="22" y="167"/>
                </a:cxn>
                <a:cxn ang="0">
                  <a:pos x="185" y="21"/>
                </a:cxn>
                <a:cxn ang="0">
                  <a:pos x="181" y="23"/>
                </a:cxn>
                <a:cxn ang="0">
                  <a:pos x="64" y="142"/>
                </a:cxn>
                <a:cxn ang="0">
                  <a:pos x="308" y="142"/>
                </a:cxn>
                <a:cxn ang="0">
                  <a:pos x="190" y="23"/>
                </a:cxn>
                <a:cxn ang="0">
                  <a:pos x="187" y="21"/>
                </a:cxn>
                <a:cxn ang="0">
                  <a:pos x="185" y="21"/>
                </a:cxn>
                <a:cxn ang="0">
                  <a:pos x="178" y="0"/>
                </a:cxn>
                <a:cxn ang="0">
                  <a:pos x="194" y="0"/>
                </a:cxn>
                <a:cxn ang="0">
                  <a:pos x="206" y="7"/>
                </a:cxn>
                <a:cxn ang="0">
                  <a:pos x="337" y="139"/>
                </a:cxn>
                <a:cxn ang="0">
                  <a:pos x="339" y="142"/>
                </a:cxn>
                <a:cxn ang="0">
                  <a:pos x="363" y="142"/>
                </a:cxn>
                <a:cxn ang="0">
                  <a:pos x="367" y="144"/>
                </a:cxn>
                <a:cxn ang="0">
                  <a:pos x="370" y="147"/>
                </a:cxn>
                <a:cxn ang="0">
                  <a:pos x="374" y="153"/>
                </a:cxn>
                <a:cxn ang="0">
                  <a:pos x="375" y="158"/>
                </a:cxn>
                <a:cxn ang="0">
                  <a:pos x="375" y="168"/>
                </a:cxn>
                <a:cxn ang="0">
                  <a:pos x="372" y="173"/>
                </a:cxn>
                <a:cxn ang="0">
                  <a:pos x="235" y="360"/>
                </a:cxn>
                <a:cxn ang="0">
                  <a:pos x="233" y="362"/>
                </a:cxn>
                <a:cxn ang="0">
                  <a:pos x="233" y="364"/>
                </a:cxn>
                <a:cxn ang="0">
                  <a:pos x="232" y="366"/>
                </a:cxn>
                <a:cxn ang="0">
                  <a:pos x="230" y="369"/>
                </a:cxn>
                <a:cxn ang="0">
                  <a:pos x="226" y="373"/>
                </a:cxn>
                <a:cxn ang="0">
                  <a:pos x="223" y="374"/>
                </a:cxn>
                <a:cxn ang="0">
                  <a:pos x="220" y="378"/>
                </a:cxn>
                <a:cxn ang="0">
                  <a:pos x="211" y="378"/>
                </a:cxn>
                <a:cxn ang="0">
                  <a:pos x="48" y="352"/>
                </a:cxn>
                <a:cxn ang="0">
                  <a:pos x="41" y="350"/>
                </a:cxn>
                <a:cxn ang="0">
                  <a:pos x="36" y="347"/>
                </a:cxn>
                <a:cxn ang="0">
                  <a:pos x="31" y="341"/>
                </a:cxn>
                <a:cxn ang="0">
                  <a:pos x="27" y="336"/>
                </a:cxn>
                <a:cxn ang="0">
                  <a:pos x="26" y="329"/>
                </a:cxn>
                <a:cxn ang="0">
                  <a:pos x="0" y="168"/>
                </a:cxn>
                <a:cxn ang="0">
                  <a:pos x="0" y="163"/>
                </a:cxn>
                <a:cxn ang="0">
                  <a:pos x="1" y="156"/>
                </a:cxn>
                <a:cxn ang="0">
                  <a:pos x="5" y="151"/>
                </a:cxn>
                <a:cxn ang="0">
                  <a:pos x="10" y="146"/>
                </a:cxn>
                <a:cxn ang="0">
                  <a:pos x="24" y="142"/>
                </a:cxn>
                <a:cxn ang="0">
                  <a:pos x="34" y="142"/>
                </a:cxn>
                <a:cxn ang="0">
                  <a:pos x="34" y="139"/>
                </a:cxn>
                <a:cxn ang="0">
                  <a:pos x="166" y="7"/>
                </a:cxn>
                <a:cxn ang="0">
                  <a:pos x="178" y="0"/>
                </a:cxn>
              </a:cxnLst>
              <a:rect l="0" t="0" r="r" b="b"/>
              <a:pathLst>
                <a:path w="375" h="378">
                  <a:moveTo>
                    <a:pt x="22" y="167"/>
                  </a:moveTo>
                  <a:lnTo>
                    <a:pt x="48" y="326"/>
                  </a:lnTo>
                  <a:lnTo>
                    <a:pt x="52" y="329"/>
                  </a:lnTo>
                  <a:lnTo>
                    <a:pt x="213" y="354"/>
                  </a:lnTo>
                  <a:lnTo>
                    <a:pt x="213" y="352"/>
                  </a:lnTo>
                  <a:lnTo>
                    <a:pt x="214" y="348"/>
                  </a:lnTo>
                  <a:lnTo>
                    <a:pt x="216" y="347"/>
                  </a:lnTo>
                  <a:lnTo>
                    <a:pt x="349" y="167"/>
                  </a:lnTo>
                  <a:lnTo>
                    <a:pt x="22" y="167"/>
                  </a:lnTo>
                  <a:close/>
                  <a:moveTo>
                    <a:pt x="185" y="21"/>
                  </a:moveTo>
                  <a:lnTo>
                    <a:pt x="181" y="23"/>
                  </a:lnTo>
                  <a:lnTo>
                    <a:pt x="64" y="142"/>
                  </a:lnTo>
                  <a:lnTo>
                    <a:pt x="308" y="142"/>
                  </a:lnTo>
                  <a:lnTo>
                    <a:pt x="190" y="23"/>
                  </a:lnTo>
                  <a:lnTo>
                    <a:pt x="187" y="21"/>
                  </a:lnTo>
                  <a:lnTo>
                    <a:pt x="185" y="21"/>
                  </a:lnTo>
                  <a:close/>
                  <a:moveTo>
                    <a:pt x="178" y="0"/>
                  </a:moveTo>
                  <a:lnTo>
                    <a:pt x="194" y="0"/>
                  </a:lnTo>
                  <a:lnTo>
                    <a:pt x="206" y="7"/>
                  </a:lnTo>
                  <a:lnTo>
                    <a:pt x="337" y="139"/>
                  </a:lnTo>
                  <a:lnTo>
                    <a:pt x="339" y="142"/>
                  </a:lnTo>
                  <a:lnTo>
                    <a:pt x="363" y="142"/>
                  </a:lnTo>
                  <a:lnTo>
                    <a:pt x="367" y="144"/>
                  </a:lnTo>
                  <a:lnTo>
                    <a:pt x="370" y="147"/>
                  </a:lnTo>
                  <a:lnTo>
                    <a:pt x="374" y="153"/>
                  </a:lnTo>
                  <a:lnTo>
                    <a:pt x="375" y="158"/>
                  </a:lnTo>
                  <a:lnTo>
                    <a:pt x="375" y="168"/>
                  </a:lnTo>
                  <a:lnTo>
                    <a:pt x="372" y="173"/>
                  </a:lnTo>
                  <a:lnTo>
                    <a:pt x="235" y="360"/>
                  </a:lnTo>
                  <a:lnTo>
                    <a:pt x="233" y="362"/>
                  </a:lnTo>
                  <a:lnTo>
                    <a:pt x="233" y="364"/>
                  </a:lnTo>
                  <a:lnTo>
                    <a:pt x="232" y="366"/>
                  </a:lnTo>
                  <a:lnTo>
                    <a:pt x="230" y="369"/>
                  </a:lnTo>
                  <a:lnTo>
                    <a:pt x="226" y="373"/>
                  </a:lnTo>
                  <a:lnTo>
                    <a:pt x="223" y="374"/>
                  </a:lnTo>
                  <a:lnTo>
                    <a:pt x="220" y="378"/>
                  </a:lnTo>
                  <a:lnTo>
                    <a:pt x="211" y="378"/>
                  </a:lnTo>
                  <a:lnTo>
                    <a:pt x="48" y="352"/>
                  </a:lnTo>
                  <a:lnTo>
                    <a:pt x="41" y="350"/>
                  </a:lnTo>
                  <a:lnTo>
                    <a:pt x="36" y="347"/>
                  </a:lnTo>
                  <a:lnTo>
                    <a:pt x="31" y="341"/>
                  </a:lnTo>
                  <a:lnTo>
                    <a:pt x="27" y="336"/>
                  </a:lnTo>
                  <a:lnTo>
                    <a:pt x="26" y="329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1" y="156"/>
                  </a:lnTo>
                  <a:lnTo>
                    <a:pt x="5" y="151"/>
                  </a:lnTo>
                  <a:lnTo>
                    <a:pt x="10" y="146"/>
                  </a:lnTo>
                  <a:lnTo>
                    <a:pt x="24" y="142"/>
                  </a:lnTo>
                  <a:lnTo>
                    <a:pt x="34" y="142"/>
                  </a:lnTo>
                  <a:lnTo>
                    <a:pt x="34" y="139"/>
                  </a:lnTo>
                  <a:lnTo>
                    <a:pt x="166" y="7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704883" y="1792396"/>
            <a:ext cx="404426" cy="576701"/>
            <a:chOff x="7024688" y="4048125"/>
            <a:chExt cx="434976" cy="4365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8" name="Freeform 675"/>
            <p:cNvSpPr>
              <a:spLocks/>
            </p:cNvSpPr>
            <p:nvPr/>
          </p:nvSpPr>
          <p:spPr bwMode="auto">
            <a:xfrm>
              <a:off x="7442201" y="4173538"/>
              <a:ext cx="17463" cy="619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78"/>
                </a:cxn>
                <a:cxn ang="0">
                  <a:pos x="21" y="73"/>
                </a:cxn>
                <a:cxn ang="0">
                  <a:pos x="19" y="70"/>
                </a:cxn>
                <a:cxn ang="0">
                  <a:pos x="12" y="66"/>
                </a:cxn>
                <a:cxn ang="0">
                  <a:pos x="0" y="66"/>
                </a:cxn>
                <a:cxn ang="0">
                  <a:pos x="0" y="13"/>
                </a:cxn>
                <a:cxn ang="0">
                  <a:pos x="12" y="13"/>
                </a:cxn>
                <a:cxn ang="0">
                  <a:pos x="19" y="9"/>
                </a:cxn>
                <a:cxn ang="0">
                  <a:pos x="21" y="6"/>
                </a:cxn>
                <a:cxn ang="0">
                  <a:pos x="22" y="0"/>
                </a:cxn>
              </a:cxnLst>
              <a:rect l="0" t="0" r="r" b="b"/>
              <a:pathLst>
                <a:path w="22" h="78">
                  <a:moveTo>
                    <a:pt x="22" y="0"/>
                  </a:moveTo>
                  <a:lnTo>
                    <a:pt x="22" y="78"/>
                  </a:lnTo>
                  <a:lnTo>
                    <a:pt x="21" y="73"/>
                  </a:lnTo>
                  <a:lnTo>
                    <a:pt x="19" y="7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76"/>
            <p:cNvSpPr>
              <a:spLocks/>
            </p:cNvSpPr>
            <p:nvPr/>
          </p:nvSpPr>
          <p:spPr bwMode="auto">
            <a:xfrm>
              <a:off x="7024688" y="4048125"/>
              <a:ext cx="434975" cy="436563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538" y="0"/>
                </a:cxn>
                <a:cxn ang="0">
                  <a:pos x="545" y="3"/>
                </a:cxn>
                <a:cxn ang="0">
                  <a:pos x="547" y="5"/>
                </a:cxn>
                <a:cxn ang="0">
                  <a:pos x="548" y="9"/>
                </a:cxn>
                <a:cxn ang="0">
                  <a:pos x="548" y="157"/>
                </a:cxn>
                <a:cxn ang="0">
                  <a:pos x="545" y="151"/>
                </a:cxn>
                <a:cxn ang="0">
                  <a:pos x="538" y="147"/>
                </a:cxn>
                <a:cxn ang="0">
                  <a:pos x="526" y="147"/>
                </a:cxn>
                <a:cxn ang="0">
                  <a:pos x="526" y="40"/>
                </a:cxn>
                <a:cxn ang="0">
                  <a:pos x="38" y="528"/>
                </a:cxn>
                <a:cxn ang="0">
                  <a:pos x="526" y="528"/>
                </a:cxn>
                <a:cxn ang="0">
                  <a:pos x="526" y="476"/>
                </a:cxn>
                <a:cxn ang="0">
                  <a:pos x="538" y="476"/>
                </a:cxn>
                <a:cxn ang="0">
                  <a:pos x="545" y="473"/>
                </a:cxn>
                <a:cxn ang="0">
                  <a:pos x="547" y="469"/>
                </a:cxn>
                <a:cxn ang="0">
                  <a:pos x="548" y="464"/>
                </a:cxn>
                <a:cxn ang="0">
                  <a:pos x="548" y="540"/>
                </a:cxn>
                <a:cxn ang="0">
                  <a:pos x="545" y="547"/>
                </a:cxn>
                <a:cxn ang="0">
                  <a:pos x="538" y="551"/>
                </a:cxn>
                <a:cxn ang="0">
                  <a:pos x="7" y="551"/>
                </a:cxn>
                <a:cxn ang="0">
                  <a:pos x="5" y="549"/>
                </a:cxn>
                <a:cxn ang="0">
                  <a:pos x="1" y="547"/>
                </a:cxn>
                <a:cxn ang="0">
                  <a:pos x="0" y="544"/>
                </a:cxn>
                <a:cxn ang="0">
                  <a:pos x="0" y="538"/>
                </a:cxn>
                <a:cxn ang="0">
                  <a:pos x="3" y="531"/>
                </a:cxn>
                <a:cxn ang="0">
                  <a:pos x="529" y="3"/>
                </a:cxn>
                <a:cxn ang="0">
                  <a:pos x="533" y="2"/>
                </a:cxn>
                <a:cxn ang="0">
                  <a:pos x="535" y="0"/>
                </a:cxn>
              </a:cxnLst>
              <a:rect l="0" t="0" r="r" b="b"/>
              <a:pathLst>
                <a:path w="548" h="551">
                  <a:moveTo>
                    <a:pt x="535" y="0"/>
                  </a:moveTo>
                  <a:lnTo>
                    <a:pt x="538" y="0"/>
                  </a:lnTo>
                  <a:lnTo>
                    <a:pt x="545" y="3"/>
                  </a:lnTo>
                  <a:lnTo>
                    <a:pt x="547" y="5"/>
                  </a:lnTo>
                  <a:lnTo>
                    <a:pt x="548" y="9"/>
                  </a:lnTo>
                  <a:lnTo>
                    <a:pt x="548" y="157"/>
                  </a:lnTo>
                  <a:lnTo>
                    <a:pt x="545" y="151"/>
                  </a:lnTo>
                  <a:lnTo>
                    <a:pt x="538" y="147"/>
                  </a:lnTo>
                  <a:lnTo>
                    <a:pt x="526" y="147"/>
                  </a:lnTo>
                  <a:lnTo>
                    <a:pt x="526" y="40"/>
                  </a:lnTo>
                  <a:lnTo>
                    <a:pt x="38" y="528"/>
                  </a:lnTo>
                  <a:lnTo>
                    <a:pt x="526" y="528"/>
                  </a:lnTo>
                  <a:lnTo>
                    <a:pt x="526" y="476"/>
                  </a:lnTo>
                  <a:lnTo>
                    <a:pt x="538" y="476"/>
                  </a:lnTo>
                  <a:lnTo>
                    <a:pt x="545" y="473"/>
                  </a:lnTo>
                  <a:lnTo>
                    <a:pt x="547" y="469"/>
                  </a:lnTo>
                  <a:lnTo>
                    <a:pt x="548" y="464"/>
                  </a:lnTo>
                  <a:lnTo>
                    <a:pt x="548" y="540"/>
                  </a:lnTo>
                  <a:lnTo>
                    <a:pt x="545" y="547"/>
                  </a:lnTo>
                  <a:lnTo>
                    <a:pt x="538" y="551"/>
                  </a:lnTo>
                  <a:lnTo>
                    <a:pt x="7" y="551"/>
                  </a:lnTo>
                  <a:lnTo>
                    <a:pt x="5" y="549"/>
                  </a:lnTo>
                  <a:lnTo>
                    <a:pt x="1" y="547"/>
                  </a:lnTo>
                  <a:lnTo>
                    <a:pt x="0" y="544"/>
                  </a:lnTo>
                  <a:lnTo>
                    <a:pt x="0" y="538"/>
                  </a:lnTo>
                  <a:lnTo>
                    <a:pt x="3" y="531"/>
                  </a:lnTo>
                  <a:lnTo>
                    <a:pt x="529" y="3"/>
                  </a:lnTo>
                  <a:lnTo>
                    <a:pt x="533" y="2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77"/>
            <p:cNvSpPr>
              <a:spLocks/>
            </p:cNvSpPr>
            <p:nvPr/>
          </p:nvSpPr>
          <p:spPr bwMode="auto">
            <a:xfrm>
              <a:off x="7442201" y="4356100"/>
              <a:ext cx="17463" cy="603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76"/>
                </a:cxn>
                <a:cxn ang="0">
                  <a:pos x="21" y="71"/>
                </a:cxn>
                <a:cxn ang="0">
                  <a:pos x="19" y="67"/>
                </a:cxn>
                <a:cxn ang="0">
                  <a:pos x="12" y="64"/>
                </a:cxn>
                <a:cxn ang="0">
                  <a:pos x="0" y="64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9" y="8"/>
                </a:cxn>
                <a:cxn ang="0">
                  <a:pos x="21" y="5"/>
                </a:cxn>
                <a:cxn ang="0">
                  <a:pos x="22" y="0"/>
                </a:cxn>
              </a:cxnLst>
              <a:rect l="0" t="0" r="r" b="b"/>
              <a:pathLst>
                <a:path w="22" h="76">
                  <a:moveTo>
                    <a:pt x="22" y="0"/>
                  </a:moveTo>
                  <a:lnTo>
                    <a:pt x="22" y="76"/>
                  </a:lnTo>
                  <a:lnTo>
                    <a:pt x="21" y="71"/>
                  </a:lnTo>
                  <a:lnTo>
                    <a:pt x="19" y="67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1" y="5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78"/>
            <p:cNvSpPr>
              <a:spLocks/>
            </p:cNvSpPr>
            <p:nvPr/>
          </p:nvSpPr>
          <p:spPr bwMode="auto">
            <a:xfrm>
              <a:off x="7442201" y="4235450"/>
              <a:ext cx="17463" cy="603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77"/>
                </a:cxn>
                <a:cxn ang="0">
                  <a:pos x="21" y="71"/>
                </a:cxn>
                <a:cxn ang="0">
                  <a:pos x="19" y="68"/>
                </a:cxn>
                <a:cxn ang="0">
                  <a:pos x="12" y="64"/>
                </a:cxn>
                <a:cxn ang="0">
                  <a:pos x="0" y="64"/>
                </a:cxn>
                <a:cxn ang="0">
                  <a:pos x="0" y="11"/>
                </a:cxn>
                <a:cxn ang="0">
                  <a:pos x="12" y="11"/>
                </a:cxn>
                <a:cxn ang="0">
                  <a:pos x="19" y="7"/>
                </a:cxn>
                <a:cxn ang="0">
                  <a:pos x="22" y="0"/>
                </a:cxn>
              </a:cxnLst>
              <a:rect l="0" t="0" r="r" b="b"/>
              <a:pathLst>
                <a:path w="22" h="77">
                  <a:moveTo>
                    <a:pt x="22" y="0"/>
                  </a:moveTo>
                  <a:lnTo>
                    <a:pt x="22" y="77"/>
                  </a:lnTo>
                  <a:lnTo>
                    <a:pt x="21" y="71"/>
                  </a:lnTo>
                  <a:lnTo>
                    <a:pt x="19" y="68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9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79"/>
            <p:cNvSpPr>
              <a:spLocks/>
            </p:cNvSpPr>
            <p:nvPr/>
          </p:nvSpPr>
          <p:spPr bwMode="auto">
            <a:xfrm>
              <a:off x="7442201" y="4295775"/>
              <a:ext cx="17463" cy="603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76"/>
                </a:cxn>
                <a:cxn ang="0">
                  <a:pos x="21" y="71"/>
                </a:cxn>
                <a:cxn ang="0">
                  <a:pos x="19" y="67"/>
                </a:cxn>
                <a:cxn ang="0">
                  <a:pos x="12" y="64"/>
                </a:cxn>
                <a:cxn ang="0">
                  <a:pos x="0" y="64"/>
                </a:cxn>
                <a:cxn ang="0">
                  <a:pos x="0" y="10"/>
                </a:cxn>
                <a:cxn ang="0">
                  <a:pos x="12" y="10"/>
                </a:cxn>
                <a:cxn ang="0">
                  <a:pos x="19" y="7"/>
                </a:cxn>
                <a:cxn ang="0">
                  <a:pos x="22" y="0"/>
                </a:cxn>
              </a:cxnLst>
              <a:rect l="0" t="0" r="r" b="b"/>
              <a:pathLst>
                <a:path w="22" h="76">
                  <a:moveTo>
                    <a:pt x="22" y="0"/>
                  </a:moveTo>
                  <a:lnTo>
                    <a:pt x="22" y="76"/>
                  </a:lnTo>
                  <a:lnTo>
                    <a:pt x="21" y="71"/>
                  </a:lnTo>
                  <a:lnTo>
                    <a:pt x="19" y="67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9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80"/>
            <p:cNvSpPr>
              <a:spLocks noEditPoints="1"/>
            </p:cNvSpPr>
            <p:nvPr/>
          </p:nvSpPr>
          <p:spPr bwMode="auto">
            <a:xfrm>
              <a:off x="7242176" y="4267200"/>
              <a:ext cx="123825" cy="123825"/>
            </a:xfrm>
            <a:custGeom>
              <a:avLst/>
              <a:gdLst/>
              <a:ahLst/>
              <a:cxnLst>
                <a:cxn ang="0">
                  <a:pos x="133" y="38"/>
                </a:cxn>
                <a:cxn ang="0">
                  <a:pos x="40" y="134"/>
                </a:cxn>
                <a:cxn ang="0">
                  <a:pos x="133" y="134"/>
                </a:cxn>
                <a:cxn ang="0">
                  <a:pos x="133" y="38"/>
                </a:cxn>
                <a:cxn ang="0">
                  <a:pos x="142" y="0"/>
                </a:cxn>
                <a:cxn ang="0">
                  <a:pos x="149" y="0"/>
                </a:cxn>
                <a:cxn ang="0">
                  <a:pos x="153" y="2"/>
                </a:cxn>
                <a:cxn ang="0">
                  <a:pos x="158" y="7"/>
                </a:cxn>
                <a:cxn ang="0">
                  <a:pos x="158" y="146"/>
                </a:cxn>
                <a:cxn ang="0">
                  <a:pos x="154" y="153"/>
                </a:cxn>
                <a:cxn ang="0">
                  <a:pos x="151" y="154"/>
                </a:cxn>
                <a:cxn ang="0">
                  <a:pos x="146" y="156"/>
                </a:cxn>
                <a:cxn ang="0">
                  <a:pos x="7" y="156"/>
                </a:cxn>
                <a:cxn ang="0">
                  <a:pos x="5" y="154"/>
                </a:cxn>
                <a:cxn ang="0">
                  <a:pos x="2" y="153"/>
                </a:cxn>
                <a:cxn ang="0">
                  <a:pos x="0" y="149"/>
                </a:cxn>
                <a:cxn ang="0">
                  <a:pos x="0" y="144"/>
                </a:cxn>
                <a:cxn ang="0">
                  <a:pos x="4" y="137"/>
                </a:cxn>
                <a:cxn ang="0">
                  <a:pos x="137" y="4"/>
                </a:cxn>
                <a:cxn ang="0">
                  <a:pos x="140" y="2"/>
                </a:cxn>
                <a:cxn ang="0">
                  <a:pos x="142" y="0"/>
                </a:cxn>
              </a:cxnLst>
              <a:rect l="0" t="0" r="r" b="b"/>
              <a:pathLst>
                <a:path w="158" h="156">
                  <a:moveTo>
                    <a:pt x="133" y="38"/>
                  </a:moveTo>
                  <a:lnTo>
                    <a:pt x="40" y="134"/>
                  </a:lnTo>
                  <a:lnTo>
                    <a:pt x="133" y="134"/>
                  </a:lnTo>
                  <a:lnTo>
                    <a:pt x="133" y="38"/>
                  </a:lnTo>
                  <a:close/>
                  <a:moveTo>
                    <a:pt x="142" y="0"/>
                  </a:moveTo>
                  <a:lnTo>
                    <a:pt x="149" y="0"/>
                  </a:lnTo>
                  <a:lnTo>
                    <a:pt x="153" y="2"/>
                  </a:lnTo>
                  <a:lnTo>
                    <a:pt x="158" y="7"/>
                  </a:lnTo>
                  <a:lnTo>
                    <a:pt x="158" y="146"/>
                  </a:lnTo>
                  <a:lnTo>
                    <a:pt x="154" y="153"/>
                  </a:lnTo>
                  <a:lnTo>
                    <a:pt x="151" y="154"/>
                  </a:lnTo>
                  <a:lnTo>
                    <a:pt x="146" y="156"/>
                  </a:lnTo>
                  <a:lnTo>
                    <a:pt x="7" y="156"/>
                  </a:lnTo>
                  <a:lnTo>
                    <a:pt x="5" y="154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4" y="137"/>
                  </a:lnTo>
                  <a:lnTo>
                    <a:pt x="137" y="4"/>
                  </a:lnTo>
                  <a:lnTo>
                    <a:pt x="140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81"/>
            <p:cNvSpPr>
              <a:spLocks/>
            </p:cNvSpPr>
            <p:nvPr/>
          </p:nvSpPr>
          <p:spPr bwMode="auto">
            <a:xfrm>
              <a:off x="7396163" y="4406900"/>
              <a:ext cx="46038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9" y="0"/>
                </a:cxn>
                <a:cxn ang="0">
                  <a:pos x="59" y="24"/>
                </a:cxn>
                <a:cxn ang="0">
                  <a:pos x="12" y="24"/>
                </a:cxn>
                <a:cxn ang="0">
                  <a:pos x="7" y="22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59" h="24">
                  <a:moveTo>
                    <a:pt x="12" y="0"/>
                  </a:moveTo>
                  <a:lnTo>
                    <a:pt x="59" y="0"/>
                  </a:lnTo>
                  <a:lnTo>
                    <a:pt x="59" y="24"/>
                  </a:lnTo>
                  <a:lnTo>
                    <a:pt x="12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82"/>
            <p:cNvSpPr>
              <a:spLocks/>
            </p:cNvSpPr>
            <p:nvPr/>
          </p:nvSpPr>
          <p:spPr bwMode="auto">
            <a:xfrm>
              <a:off x="7413626" y="4346575"/>
              <a:ext cx="28575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12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36" h="24">
                  <a:moveTo>
                    <a:pt x="12" y="0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12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683"/>
            <p:cNvSpPr>
              <a:spLocks/>
            </p:cNvSpPr>
            <p:nvPr/>
          </p:nvSpPr>
          <p:spPr bwMode="auto">
            <a:xfrm>
              <a:off x="7396163" y="4286250"/>
              <a:ext cx="46038" cy="17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9" y="0"/>
                </a:cxn>
                <a:cxn ang="0">
                  <a:pos x="59" y="23"/>
                </a:cxn>
                <a:cxn ang="0">
                  <a:pos x="12" y="23"/>
                </a:cxn>
                <a:cxn ang="0">
                  <a:pos x="7" y="21"/>
                </a:cxn>
                <a:cxn ang="0">
                  <a:pos x="4" y="20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59" h="23">
                  <a:moveTo>
                    <a:pt x="12" y="0"/>
                  </a:moveTo>
                  <a:lnTo>
                    <a:pt x="59" y="0"/>
                  </a:lnTo>
                  <a:lnTo>
                    <a:pt x="59" y="23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4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684"/>
            <p:cNvSpPr>
              <a:spLocks/>
            </p:cNvSpPr>
            <p:nvPr/>
          </p:nvSpPr>
          <p:spPr bwMode="auto">
            <a:xfrm>
              <a:off x="7413626" y="4225925"/>
              <a:ext cx="28575" cy="17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6" y="0"/>
                </a:cxn>
                <a:cxn ang="0">
                  <a:pos x="36" y="23"/>
                </a:cxn>
                <a:cxn ang="0">
                  <a:pos x="12" y="23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36" h="23">
                  <a:moveTo>
                    <a:pt x="12" y="0"/>
                  </a:moveTo>
                  <a:lnTo>
                    <a:pt x="36" y="0"/>
                  </a:lnTo>
                  <a:lnTo>
                    <a:pt x="36" y="23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685"/>
            <p:cNvSpPr>
              <a:spLocks/>
            </p:cNvSpPr>
            <p:nvPr/>
          </p:nvSpPr>
          <p:spPr bwMode="auto">
            <a:xfrm>
              <a:off x="7396163" y="4165600"/>
              <a:ext cx="46038" cy="17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9" y="0"/>
                </a:cxn>
                <a:cxn ang="0">
                  <a:pos x="59" y="23"/>
                </a:cxn>
                <a:cxn ang="0">
                  <a:pos x="12" y="23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59" h="23">
                  <a:moveTo>
                    <a:pt x="12" y="0"/>
                  </a:moveTo>
                  <a:lnTo>
                    <a:pt x="59" y="0"/>
                  </a:lnTo>
                  <a:lnTo>
                    <a:pt x="59" y="23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686"/>
            <p:cNvSpPr>
              <a:spLocks/>
            </p:cNvSpPr>
            <p:nvPr/>
          </p:nvSpPr>
          <p:spPr bwMode="auto">
            <a:xfrm>
              <a:off x="7034213" y="4059238"/>
              <a:ext cx="290513" cy="290513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06" y="0"/>
                </a:cxn>
                <a:cxn ang="0">
                  <a:pos x="310" y="2"/>
                </a:cxn>
                <a:cxn ang="0">
                  <a:pos x="365" y="57"/>
                </a:cxn>
                <a:cxn ang="0">
                  <a:pos x="365" y="66"/>
                </a:cxn>
                <a:cxn ang="0">
                  <a:pos x="362" y="69"/>
                </a:cxn>
                <a:cxn ang="0">
                  <a:pos x="322" y="111"/>
                </a:cxn>
                <a:cxn ang="0">
                  <a:pos x="323" y="105"/>
                </a:cxn>
                <a:cxn ang="0">
                  <a:pos x="320" y="95"/>
                </a:cxn>
                <a:cxn ang="0">
                  <a:pos x="311" y="88"/>
                </a:cxn>
                <a:cxn ang="0">
                  <a:pos x="337" y="62"/>
                </a:cxn>
                <a:cxn ang="0">
                  <a:pos x="301" y="26"/>
                </a:cxn>
                <a:cxn ang="0">
                  <a:pos x="277" y="52"/>
                </a:cxn>
                <a:cxn ang="0">
                  <a:pos x="268" y="45"/>
                </a:cxn>
                <a:cxn ang="0">
                  <a:pos x="265" y="41"/>
                </a:cxn>
                <a:cxn ang="0">
                  <a:pos x="256" y="41"/>
                </a:cxn>
                <a:cxn ang="0">
                  <a:pos x="252" y="45"/>
                </a:cxn>
                <a:cxn ang="0">
                  <a:pos x="251" y="48"/>
                </a:cxn>
                <a:cxn ang="0">
                  <a:pos x="249" y="50"/>
                </a:cxn>
                <a:cxn ang="0">
                  <a:pos x="249" y="55"/>
                </a:cxn>
                <a:cxn ang="0">
                  <a:pos x="251" y="57"/>
                </a:cxn>
                <a:cxn ang="0">
                  <a:pos x="252" y="60"/>
                </a:cxn>
                <a:cxn ang="0">
                  <a:pos x="259" y="69"/>
                </a:cxn>
                <a:cxn ang="0">
                  <a:pos x="45" y="284"/>
                </a:cxn>
                <a:cxn ang="0">
                  <a:pos x="27" y="336"/>
                </a:cxn>
                <a:cxn ang="0">
                  <a:pos x="79" y="318"/>
                </a:cxn>
                <a:cxn ang="0">
                  <a:pos x="296" y="104"/>
                </a:cxn>
                <a:cxn ang="0">
                  <a:pos x="303" y="112"/>
                </a:cxn>
                <a:cxn ang="0">
                  <a:pos x="306" y="114"/>
                </a:cxn>
                <a:cxn ang="0">
                  <a:pos x="308" y="116"/>
                </a:cxn>
                <a:cxn ang="0">
                  <a:pos x="313" y="116"/>
                </a:cxn>
                <a:cxn ang="0">
                  <a:pos x="317" y="114"/>
                </a:cxn>
                <a:cxn ang="0">
                  <a:pos x="318" y="114"/>
                </a:cxn>
                <a:cxn ang="0">
                  <a:pos x="95" y="337"/>
                </a:cxn>
                <a:cxn ang="0">
                  <a:pos x="91" y="339"/>
                </a:cxn>
                <a:cxn ang="0">
                  <a:pos x="90" y="339"/>
                </a:cxn>
                <a:cxn ang="0">
                  <a:pos x="14" y="363"/>
                </a:cxn>
                <a:cxn ang="0">
                  <a:pos x="12" y="365"/>
                </a:cxn>
                <a:cxn ang="0">
                  <a:pos x="7" y="365"/>
                </a:cxn>
                <a:cxn ang="0">
                  <a:pos x="3" y="362"/>
                </a:cxn>
                <a:cxn ang="0">
                  <a:pos x="1" y="358"/>
                </a:cxn>
                <a:cxn ang="0">
                  <a:pos x="0" y="356"/>
                </a:cxn>
                <a:cxn ang="0">
                  <a:pos x="0" y="350"/>
                </a:cxn>
                <a:cxn ang="0">
                  <a:pos x="24" y="273"/>
                </a:cxn>
                <a:cxn ang="0">
                  <a:pos x="24" y="272"/>
                </a:cxn>
                <a:cxn ang="0">
                  <a:pos x="294" y="2"/>
                </a:cxn>
                <a:cxn ang="0">
                  <a:pos x="298" y="0"/>
                </a:cxn>
              </a:cxnLst>
              <a:rect l="0" t="0" r="r" b="b"/>
              <a:pathLst>
                <a:path w="365" h="365">
                  <a:moveTo>
                    <a:pt x="298" y="0"/>
                  </a:moveTo>
                  <a:lnTo>
                    <a:pt x="306" y="0"/>
                  </a:lnTo>
                  <a:lnTo>
                    <a:pt x="310" y="2"/>
                  </a:lnTo>
                  <a:lnTo>
                    <a:pt x="365" y="57"/>
                  </a:lnTo>
                  <a:lnTo>
                    <a:pt x="365" y="66"/>
                  </a:lnTo>
                  <a:lnTo>
                    <a:pt x="362" y="69"/>
                  </a:lnTo>
                  <a:lnTo>
                    <a:pt x="322" y="111"/>
                  </a:lnTo>
                  <a:lnTo>
                    <a:pt x="323" y="105"/>
                  </a:lnTo>
                  <a:lnTo>
                    <a:pt x="320" y="95"/>
                  </a:lnTo>
                  <a:lnTo>
                    <a:pt x="311" y="88"/>
                  </a:lnTo>
                  <a:lnTo>
                    <a:pt x="337" y="62"/>
                  </a:lnTo>
                  <a:lnTo>
                    <a:pt x="301" y="26"/>
                  </a:lnTo>
                  <a:lnTo>
                    <a:pt x="277" y="52"/>
                  </a:lnTo>
                  <a:lnTo>
                    <a:pt x="268" y="45"/>
                  </a:lnTo>
                  <a:lnTo>
                    <a:pt x="265" y="41"/>
                  </a:lnTo>
                  <a:lnTo>
                    <a:pt x="256" y="41"/>
                  </a:lnTo>
                  <a:lnTo>
                    <a:pt x="252" y="45"/>
                  </a:lnTo>
                  <a:lnTo>
                    <a:pt x="251" y="48"/>
                  </a:lnTo>
                  <a:lnTo>
                    <a:pt x="249" y="50"/>
                  </a:lnTo>
                  <a:lnTo>
                    <a:pt x="249" y="55"/>
                  </a:lnTo>
                  <a:lnTo>
                    <a:pt x="251" y="57"/>
                  </a:lnTo>
                  <a:lnTo>
                    <a:pt x="252" y="60"/>
                  </a:lnTo>
                  <a:lnTo>
                    <a:pt x="259" y="69"/>
                  </a:lnTo>
                  <a:lnTo>
                    <a:pt x="45" y="284"/>
                  </a:lnTo>
                  <a:lnTo>
                    <a:pt x="27" y="336"/>
                  </a:lnTo>
                  <a:lnTo>
                    <a:pt x="79" y="318"/>
                  </a:lnTo>
                  <a:lnTo>
                    <a:pt x="296" y="104"/>
                  </a:lnTo>
                  <a:lnTo>
                    <a:pt x="303" y="112"/>
                  </a:lnTo>
                  <a:lnTo>
                    <a:pt x="306" y="114"/>
                  </a:lnTo>
                  <a:lnTo>
                    <a:pt x="308" y="116"/>
                  </a:lnTo>
                  <a:lnTo>
                    <a:pt x="313" y="116"/>
                  </a:lnTo>
                  <a:lnTo>
                    <a:pt x="317" y="114"/>
                  </a:lnTo>
                  <a:lnTo>
                    <a:pt x="318" y="114"/>
                  </a:lnTo>
                  <a:lnTo>
                    <a:pt x="95" y="337"/>
                  </a:lnTo>
                  <a:lnTo>
                    <a:pt x="91" y="339"/>
                  </a:lnTo>
                  <a:lnTo>
                    <a:pt x="90" y="339"/>
                  </a:lnTo>
                  <a:lnTo>
                    <a:pt x="14" y="363"/>
                  </a:lnTo>
                  <a:lnTo>
                    <a:pt x="12" y="365"/>
                  </a:lnTo>
                  <a:lnTo>
                    <a:pt x="7" y="365"/>
                  </a:lnTo>
                  <a:lnTo>
                    <a:pt x="3" y="362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0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94" y="2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687"/>
            <p:cNvSpPr>
              <a:spLocks/>
            </p:cNvSpPr>
            <p:nvPr/>
          </p:nvSpPr>
          <p:spPr bwMode="auto">
            <a:xfrm>
              <a:off x="7240588" y="4100513"/>
              <a:ext cx="41275" cy="412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52" y="36"/>
                </a:cxn>
                <a:cxn ang="0">
                  <a:pos x="37" y="52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52" h="52">
                  <a:moveTo>
                    <a:pt x="18" y="0"/>
                  </a:moveTo>
                  <a:lnTo>
                    <a:pt x="52" y="36"/>
                  </a:lnTo>
                  <a:lnTo>
                    <a:pt x="37" y="52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688"/>
            <p:cNvSpPr>
              <a:spLocks noEditPoints="1"/>
            </p:cNvSpPr>
            <p:nvPr/>
          </p:nvSpPr>
          <p:spPr bwMode="auto">
            <a:xfrm>
              <a:off x="7286626" y="4146550"/>
              <a:ext cx="3175" cy="31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704882" y="5276240"/>
            <a:ext cx="404426" cy="597306"/>
            <a:chOff x="10291763" y="5656263"/>
            <a:chExt cx="412750" cy="4572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Freeform 702"/>
            <p:cNvSpPr>
              <a:spLocks noEditPoints="1"/>
            </p:cNvSpPr>
            <p:nvPr/>
          </p:nvSpPr>
          <p:spPr bwMode="auto">
            <a:xfrm>
              <a:off x="10291763" y="5656263"/>
              <a:ext cx="263525" cy="266700"/>
            </a:xfrm>
            <a:custGeom>
              <a:avLst/>
              <a:gdLst/>
              <a:ahLst/>
              <a:cxnLst>
                <a:cxn ang="0">
                  <a:pos x="199" y="24"/>
                </a:cxn>
                <a:cxn ang="0">
                  <a:pos x="166" y="27"/>
                </a:cxn>
                <a:cxn ang="0">
                  <a:pos x="135" y="38"/>
                </a:cxn>
                <a:cxn ang="0">
                  <a:pos x="104" y="55"/>
                </a:cxn>
                <a:cxn ang="0">
                  <a:pos x="76" y="78"/>
                </a:cxn>
                <a:cxn ang="0">
                  <a:pos x="52" y="105"/>
                </a:cxn>
                <a:cxn ang="0">
                  <a:pos x="37" y="136"/>
                </a:cxn>
                <a:cxn ang="0">
                  <a:pos x="26" y="168"/>
                </a:cxn>
                <a:cxn ang="0">
                  <a:pos x="23" y="201"/>
                </a:cxn>
                <a:cxn ang="0">
                  <a:pos x="26" y="230"/>
                </a:cxn>
                <a:cxn ang="0">
                  <a:pos x="37" y="258"/>
                </a:cxn>
                <a:cxn ang="0">
                  <a:pos x="54" y="280"/>
                </a:cxn>
                <a:cxn ang="0">
                  <a:pos x="76" y="298"/>
                </a:cxn>
                <a:cxn ang="0">
                  <a:pos x="104" y="308"/>
                </a:cxn>
                <a:cxn ang="0">
                  <a:pos x="134" y="311"/>
                </a:cxn>
                <a:cxn ang="0">
                  <a:pos x="166" y="308"/>
                </a:cxn>
                <a:cxn ang="0">
                  <a:pos x="198" y="298"/>
                </a:cxn>
                <a:cxn ang="0">
                  <a:pos x="229" y="280"/>
                </a:cxn>
                <a:cxn ang="0">
                  <a:pos x="256" y="258"/>
                </a:cxn>
                <a:cxn ang="0">
                  <a:pos x="281" y="230"/>
                </a:cxn>
                <a:cxn ang="0">
                  <a:pos x="296" y="199"/>
                </a:cxn>
                <a:cxn ang="0">
                  <a:pos x="307" y="168"/>
                </a:cxn>
                <a:cxn ang="0">
                  <a:pos x="310" y="135"/>
                </a:cxn>
                <a:cxn ang="0">
                  <a:pos x="307" y="105"/>
                </a:cxn>
                <a:cxn ang="0">
                  <a:pos x="296" y="78"/>
                </a:cxn>
                <a:cxn ang="0">
                  <a:pos x="279" y="55"/>
                </a:cxn>
                <a:cxn ang="0">
                  <a:pos x="256" y="38"/>
                </a:cxn>
                <a:cxn ang="0">
                  <a:pos x="229" y="27"/>
                </a:cxn>
                <a:cxn ang="0">
                  <a:pos x="199" y="24"/>
                </a:cxn>
                <a:cxn ang="0">
                  <a:pos x="199" y="0"/>
                </a:cxn>
                <a:cxn ang="0">
                  <a:pos x="236" y="5"/>
                </a:cxn>
                <a:cxn ang="0">
                  <a:pos x="269" y="17"/>
                </a:cxn>
                <a:cxn ang="0">
                  <a:pos x="296" y="38"/>
                </a:cxn>
                <a:cxn ang="0">
                  <a:pos x="315" y="62"/>
                </a:cxn>
                <a:cxn ang="0">
                  <a:pos x="327" y="90"/>
                </a:cxn>
                <a:cxn ang="0">
                  <a:pos x="333" y="119"/>
                </a:cxn>
                <a:cxn ang="0">
                  <a:pos x="333" y="150"/>
                </a:cxn>
                <a:cxn ang="0">
                  <a:pos x="326" y="183"/>
                </a:cxn>
                <a:cxn ang="0">
                  <a:pos x="314" y="214"/>
                </a:cxn>
                <a:cxn ang="0">
                  <a:pos x="296" y="246"/>
                </a:cxn>
                <a:cxn ang="0">
                  <a:pos x="272" y="273"/>
                </a:cxn>
                <a:cxn ang="0">
                  <a:pos x="241" y="299"/>
                </a:cxn>
                <a:cxn ang="0">
                  <a:pos x="208" y="320"/>
                </a:cxn>
                <a:cxn ang="0">
                  <a:pos x="172" y="332"/>
                </a:cxn>
                <a:cxn ang="0">
                  <a:pos x="134" y="336"/>
                </a:cxn>
                <a:cxn ang="0">
                  <a:pos x="97" y="330"/>
                </a:cxn>
                <a:cxn ang="0">
                  <a:pos x="64" y="318"/>
                </a:cxn>
                <a:cxn ang="0">
                  <a:pos x="37" y="298"/>
                </a:cxn>
                <a:cxn ang="0">
                  <a:pos x="18" y="273"/>
                </a:cxn>
                <a:cxn ang="0">
                  <a:pos x="7" y="246"/>
                </a:cxn>
                <a:cxn ang="0">
                  <a:pos x="0" y="216"/>
                </a:cxn>
                <a:cxn ang="0">
                  <a:pos x="0" y="185"/>
                </a:cxn>
                <a:cxn ang="0">
                  <a:pos x="7" y="152"/>
                </a:cxn>
                <a:cxn ang="0">
                  <a:pos x="19" y="121"/>
                </a:cxn>
                <a:cxn ang="0">
                  <a:pos x="37" y="90"/>
                </a:cxn>
                <a:cxn ang="0">
                  <a:pos x="61" y="62"/>
                </a:cxn>
                <a:cxn ang="0">
                  <a:pos x="92" y="36"/>
                </a:cxn>
                <a:cxn ang="0">
                  <a:pos x="125" y="15"/>
                </a:cxn>
                <a:cxn ang="0">
                  <a:pos x="161" y="3"/>
                </a:cxn>
                <a:cxn ang="0">
                  <a:pos x="199" y="0"/>
                </a:cxn>
              </a:cxnLst>
              <a:rect l="0" t="0" r="r" b="b"/>
              <a:pathLst>
                <a:path w="333" h="336">
                  <a:moveTo>
                    <a:pt x="199" y="24"/>
                  </a:moveTo>
                  <a:lnTo>
                    <a:pt x="166" y="27"/>
                  </a:lnTo>
                  <a:lnTo>
                    <a:pt x="135" y="38"/>
                  </a:lnTo>
                  <a:lnTo>
                    <a:pt x="104" y="55"/>
                  </a:lnTo>
                  <a:lnTo>
                    <a:pt x="76" y="78"/>
                  </a:lnTo>
                  <a:lnTo>
                    <a:pt x="52" y="105"/>
                  </a:lnTo>
                  <a:lnTo>
                    <a:pt x="37" y="136"/>
                  </a:lnTo>
                  <a:lnTo>
                    <a:pt x="26" y="168"/>
                  </a:lnTo>
                  <a:lnTo>
                    <a:pt x="23" y="201"/>
                  </a:lnTo>
                  <a:lnTo>
                    <a:pt x="26" y="230"/>
                  </a:lnTo>
                  <a:lnTo>
                    <a:pt x="37" y="258"/>
                  </a:lnTo>
                  <a:lnTo>
                    <a:pt x="54" y="280"/>
                  </a:lnTo>
                  <a:lnTo>
                    <a:pt x="76" y="298"/>
                  </a:lnTo>
                  <a:lnTo>
                    <a:pt x="104" y="308"/>
                  </a:lnTo>
                  <a:lnTo>
                    <a:pt x="134" y="311"/>
                  </a:lnTo>
                  <a:lnTo>
                    <a:pt x="166" y="308"/>
                  </a:lnTo>
                  <a:lnTo>
                    <a:pt x="198" y="298"/>
                  </a:lnTo>
                  <a:lnTo>
                    <a:pt x="229" y="280"/>
                  </a:lnTo>
                  <a:lnTo>
                    <a:pt x="256" y="258"/>
                  </a:lnTo>
                  <a:lnTo>
                    <a:pt x="281" y="230"/>
                  </a:lnTo>
                  <a:lnTo>
                    <a:pt x="296" y="199"/>
                  </a:lnTo>
                  <a:lnTo>
                    <a:pt x="307" y="168"/>
                  </a:lnTo>
                  <a:lnTo>
                    <a:pt x="310" y="135"/>
                  </a:lnTo>
                  <a:lnTo>
                    <a:pt x="307" y="105"/>
                  </a:lnTo>
                  <a:lnTo>
                    <a:pt x="296" y="78"/>
                  </a:lnTo>
                  <a:lnTo>
                    <a:pt x="279" y="55"/>
                  </a:lnTo>
                  <a:lnTo>
                    <a:pt x="256" y="38"/>
                  </a:lnTo>
                  <a:lnTo>
                    <a:pt x="229" y="27"/>
                  </a:lnTo>
                  <a:lnTo>
                    <a:pt x="199" y="24"/>
                  </a:lnTo>
                  <a:close/>
                  <a:moveTo>
                    <a:pt x="199" y="0"/>
                  </a:moveTo>
                  <a:lnTo>
                    <a:pt x="236" y="5"/>
                  </a:lnTo>
                  <a:lnTo>
                    <a:pt x="269" y="17"/>
                  </a:lnTo>
                  <a:lnTo>
                    <a:pt x="296" y="38"/>
                  </a:lnTo>
                  <a:lnTo>
                    <a:pt x="315" y="62"/>
                  </a:lnTo>
                  <a:lnTo>
                    <a:pt x="327" y="90"/>
                  </a:lnTo>
                  <a:lnTo>
                    <a:pt x="333" y="119"/>
                  </a:lnTo>
                  <a:lnTo>
                    <a:pt x="333" y="150"/>
                  </a:lnTo>
                  <a:lnTo>
                    <a:pt x="326" y="183"/>
                  </a:lnTo>
                  <a:lnTo>
                    <a:pt x="314" y="214"/>
                  </a:lnTo>
                  <a:lnTo>
                    <a:pt x="296" y="246"/>
                  </a:lnTo>
                  <a:lnTo>
                    <a:pt x="272" y="273"/>
                  </a:lnTo>
                  <a:lnTo>
                    <a:pt x="241" y="299"/>
                  </a:lnTo>
                  <a:lnTo>
                    <a:pt x="208" y="320"/>
                  </a:lnTo>
                  <a:lnTo>
                    <a:pt x="172" y="332"/>
                  </a:lnTo>
                  <a:lnTo>
                    <a:pt x="134" y="336"/>
                  </a:lnTo>
                  <a:lnTo>
                    <a:pt x="97" y="330"/>
                  </a:lnTo>
                  <a:lnTo>
                    <a:pt x="64" y="318"/>
                  </a:lnTo>
                  <a:lnTo>
                    <a:pt x="37" y="298"/>
                  </a:lnTo>
                  <a:lnTo>
                    <a:pt x="18" y="273"/>
                  </a:lnTo>
                  <a:lnTo>
                    <a:pt x="7" y="246"/>
                  </a:lnTo>
                  <a:lnTo>
                    <a:pt x="0" y="216"/>
                  </a:lnTo>
                  <a:lnTo>
                    <a:pt x="0" y="185"/>
                  </a:lnTo>
                  <a:lnTo>
                    <a:pt x="7" y="152"/>
                  </a:lnTo>
                  <a:lnTo>
                    <a:pt x="19" y="121"/>
                  </a:lnTo>
                  <a:lnTo>
                    <a:pt x="37" y="90"/>
                  </a:lnTo>
                  <a:lnTo>
                    <a:pt x="61" y="62"/>
                  </a:lnTo>
                  <a:lnTo>
                    <a:pt x="92" y="36"/>
                  </a:lnTo>
                  <a:lnTo>
                    <a:pt x="125" y="15"/>
                  </a:lnTo>
                  <a:lnTo>
                    <a:pt x="161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703"/>
            <p:cNvSpPr>
              <a:spLocks noEditPoints="1"/>
            </p:cNvSpPr>
            <p:nvPr/>
          </p:nvSpPr>
          <p:spPr bwMode="auto">
            <a:xfrm>
              <a:off x="10342563" y="5710238"/>
              <a:ext cx="160338" cy="15875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100" y="26"/>
                </a:cxn>
                <a:cxn ang="0">
                  <a:pos x="76" y="38"/>
                </a:cxn>
                <a:cxn ang="0">
                  <a:pos x="55" y="56"/>
                </a:cxn>
                <a:cxn ang="0">
                  <a:pos x="40" y="75"/>
                </a:cxn>
                <a:cxn ang="0">
                  <a:pos x="29" y="94"/>
                </a:cxn>
                <a:cxn ang="0">
                  <a:pos x="24" y="113"/>
                </a:cxn>
                <a:cxn ang="0">
                  <a:pos x="23" y="132"/>
                </a:cxn>
                <a:cxn ang="0">
                  <a:pos x="28" y="149"/>
                </a:cxn>
                <a:cxn ang="0">
                  <a:pos x="38" y="163"/>
                </a:cxn>
                <a:cxn ang="0">
                  <a:pos x="48" y="172"/>
                </a:cxn>
                <a:cxn ang="0">
                  <a:pos x="61" y="177"/>
                </a:cxn>
                <a:cxn ang="0">
                  <a:pos x="76" y="179"/>
                </a:cxn>
                <a:cxn ang="0">
                  <a:pos x="100" y="175"/>
                </a:cxn>
                <a:cxn ang="0">
                  <a:pos x="125" y="163"/>
                </a:cxn>
                <a:cxn ang="0">
                  <a:pos x="145" y="146"/>
                </a:cxn>
                <a:cxn ang="0">
                  <a:pos x="161" y="128"/>
                </a:cxn>
                <a:cxn ang="0">
                  <a:pos x="171" y="108"/>
                </a:cxn>
                <a:cxn ang="0">
                  <a:pos x="177" y="87"/>
                </a:cxn>
                <a:cxn ang="0">
                  <a:pos x="177" y="68"/>
                </a:cxn>
                <a:cxn ang="0">
                  <a:pos x="173" y="52"/>
                </a:cxn>
                <a:cxn ang="0">
                  <a:pos x="163" y="38"/>
                </a:cxn>
                <a:cxn ang="0">
                  <a:pos x="152" y="30"/>
                </a:cxn>
                <a:cxn ang="0">
                  <a:pos x="140" y="24"/>
                </a:cxn>
                <a:cxn ang="0">
                  <a:pos x="125" y="23"/>
                </a:cxn>
                <a:cxn ang="0">
                  <a:pos x="125" y="0"/>
                </a:cxn>
                <a:cxn ang="0">
                  <a:pos x="145" y="2"/>
                </a:cxn>
                <a:cxn ang="0">
                  <a:pos x="164" y="9"/>
                </a:cxn>
                <a:cxn ang="0">
                  <a:pos x="180" y="21"/>
                </a:cxn>
                <a:cxn ang="0">
                  <a:pos x="194" y="40"/>
                </a:cxn>
                <a:cxn ang="0">
                  <a:pos x="201" y="64"/>
                </a:cxn>
                <a:cxn ang="0">
                  <a:pos x="201" y="90"/>
                </a:cxn>
                <a:cxn ang="0">
                  <a:pos x="194" y="116"/>
                </a:cxn>
                <a:cxn ang="0">
                  <a:pos x="180" y="140"/>
                </a:cxn>
                <a:cxn ang="0">
                  <a:pos x="163" y="163"/>
                </a:cxn>
                <a:cxn ang="0">
                  <a:pos x="137" y="184"/>
                </a:cxn>
                <a:cxn ang="0">
                  <a:pos x="106" y="196"/>
                </a:cxn>
                <a:cxn ang="0">
                  <a:pos x="76" y="201"/>
                </a:cxn>
                <a:cxn ang="0">
                  <a:pos x="55" y="199"/>
                </a:cxn>
                <a:cxn ang="0">
                  <a:pos x="36" y="192"/>
                </a:cxn>
                <a:cxn ang="0">
                  <a:pos x="21" y="180"/>
                </a:cxn>
                <a:cxn ang="0">
                  <a:pos x="7" y="161"/>
                </a:cxn>
                <a:cxn ang="0">
                  <a:pos x="0" y="137"/>
                </a:cxn>
                <a:cxn ang="0">
                  <a:pos x="0" y="111"/>
                </a:cxn>
                <a:cxn ang="0">
                  <a:pos x="7" y="85"/>
                </a:cxn>
                <a:cxn ang="0">
                  <a:pos x="19" y="61"/>
                </a:cxn>
                <a:cxn ang="0">
                  <a:pos x="38" y="38"/>
                </a:cxn>
                <a:cxn ang="0">
                  <a:pos x="64" y="18"/>
                </a:cxn>
                <a:cxn ang="0">
                  <a:pos x="93" y="5"/>
                </a:cxn>
                <a:cxn ang="0">
                  <a:pos x="125" y="0"/>
                </a:cxn>
              </a:cxnLst>
              <a:rect l="0" t="0" r="r" b="b"/>
              <a:pathLst>
                <a:path w="201" h="201">
                  <a:moveTo>
                    <a:pt x="125" y="23"/>
                  </a:moveTo>
                  <a:lnTo>
                    <a:pt x="100" y="26"/>
                  </a:lnTo>
                  <a:lnTo>
                    <a:pt x="76" y="38"/>
                  </a:lnTo>
                  <a:lnTo>
                    <a:pt x="55" y="56"/>
                  </a:lnTo>
                  <a:lnTo>
                    <a:pt x="40" y="75"/>
                  </a:lnTo>
                  <a:lnTo>
                    <a:pt x="29" y="94"/>
                  </a:lnTo>
                  <a:lnTo>
                    <a:pt x="24" y="113"/>
                  </a:lnTo>
                  <a:lnTo>
                    <a:pt x="23" y="132"/>
                  </a:lnTo>
                  <a:lnTo>
                    <a:pt x="28" y="149"/>
                  </a:lnTo>
                  <a:lnTo>
                    <a:pt x="38" y="163"/>
                  </a:lnTo>
                  <a:lnTo>
                    <a:pt x="48" y="172"/>
                  </a:lnTo>
                  <a:lnTo>
                    <a:pt x="61" y="177"/>
                  </a:lnTo>
                  <a:lnTo>
                    <a:pt x="76" y="179"/>
                  </a:lnTo>
                  <a:lnTo>
                    <a:pt x="100" y="175"/>
                  </a:lnTo>
                  <a:lnTo>
                    <a:pt x="125" y="163"/>
                  </a:lnTo>
                  <a:lnTo>
                    <a:pt x="145" y="146"/>
                  </a:lnTo>
                  <a:lnTo>
                    <a:pt x="161" y="128"/>
                  </a:lnTo>
                  <a:lnTo>
                    <a:pt x="171" y="108"/>
                  </a:lnTo>
                  <a:lnTo>
                    <a:pt x="177" y="87"/>
                  </a:lnTo>
                  <a:lnTo>
                    <a:pt x="177" y="68"/>
                  </a:lnTo>
                  <a:lnTo>
                    <a:pt x="173" y="52"/>
                  </a:lnTo>
                  <a:lnTo>
                    <a:pt x="163" y="38"/>
                  </a:lnTo>
                  <a:lnTo>
                    <a:pt x="152" y="30"/>
                  </a:lnTo>
                  <a:lnTo>
                    <a:pt x="140" y="24"/>
                  </a:lnTo>
                  <a:lnTo>
                    <a:pt x="125" y="23"/>
                  </a:lnTo>
                  <a:close/>
                  <a:moveTo>
                    <a:pt x="125" y="0"/>
                  </a:moveTo>
                  <a:lnTo>
                    <a:pt x="145" y="2"/>
                  </a:lnTo>
                  <a:lnTo>
                    <a:pt x="164" y="9"/>
                  </a:lnTo>
                  <a:lnTo>
                    <a:pt x="180" y="21"/>
                  </a:lnTo>
                  <a:lnTo>
                    <a:pt x="194" y="40"/>
                  </a:lnTo>
                  <a:lnTo>
                    <a:pt x="201" y="64"/>
                  </a:lnTo>
                  <a:lnTo>
                    <a:pt x="201" y="90"/>
                  </a:lnTo>
                  <a:lnTo>
                    <a:pt x="194" y="116"/>
                  </a:lnTo>
                  <a:lnTo>
                    <a:pt x="180" y="140"/>
                  </a:lnTo>
                  <a:lnTo>
                    <a:pt x="163" y="163"/>
                  </a:lnTo>
                  <a:lnTo>
                    <a:pt x="137" y="184"/>
                  </a:lnTo>
                  <a:lnTo>
                    <a:pt x="106" y="196"/>
                  </a:lnTo>
                  <a:lnTo>
                    <a:pt x="76" y="201"/>
                  </a:lnTo>
                  <a:lnTo>
                    <a:pt x="55" y="199"/>
                  </a:lnTo>
                  <a:lnTo>
                    <a:pt x="36" y="192"/>
                  </a:lnTo>
                  <a:lnTo>
                    <a:pt x="21" y="180"/>
                  </a:lnTo>
                  <a:lnTo>
                    <a:pt x="7" y="161"/>
                  </a:lnTo>
                  <a:lnTo>
                    <a:pt x="0" y="137"/>
                  </a:lnTo>
                  <a:lnTo>
                    <a:pt x="0" y="111"/>
                  </a:lnTo>
                  <a:lnTo>
                    <a:pt x="7" y="85"/>
                  </a:lnTo>
                  <a:lnTo>
                    <a:pt x="19" y="61"/>
                  </a:lnTo>
                  <a:lnTo>
                    <a:pt x="38" y="38"/>
                  </a:lnTo>
                  <a:lnTo>
                    <a:pt x="64" y="18"/>
                  </a:lnTo>
                  <a:lnTo>
                    <a:pt x="93" y="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704"/>
            <p:cNvSpPr>
              <a:spLocks/>
            </p:cNvSpPr>
            <p:nvPr/>
          </p:nvSpPr>
          <p:spPr bwMode="auto">
            <a:xfrm>
              <a:off x="10466388" y="5834063"/>
              <a:ext cx="238125" cy="23653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6" y="0"/>
                </a:cxn>
                <a:cxn ang="0">
                  <a:pos x="79" y="2"/>
                </a:cxn>
                <a:cxn ang="0">
                  <a:pos x="289" y="211"/>
                </a:cxn>
                <a:cxn ang="0">
                  <a:pos x="298" y="223"/>
                </a:cxn>
                <a:cxn ang="0">
                  <a:pos x="299" y="239"/>
                </a:cxn>
                <a:cxn ang="0">
                  <a:pos x="296" y="255"/>
                </a:cxn>
                <a:cxn ang="0">
                  <a:pos x="287" y="267"/>
                </a:cxn>
                <a:cxn ang="0">
                  <a:pos x="266" y="287"/>
                </a:cxn>
                <a:cxn ang="0">
                  <a:pos x="253" y="296"/>
                </a:cxn>
                <a:cxn ang="0">
                  <a:pos x="237" y="300"/>
                </a:cxn>
                <a:cxn ang="0">
                  <a:pos x="230" y="300"/>
                </a:cxn>
                <a:cxn ang="0">
                  <a:pos x="223" y="298"/>
                </a:cxn>
                <a:cxn ang="0">
                  <a:pos x="216" y="294"/>
                </a:cxn>
                <a:cxn ang="0">
                  <a:pos x="2" y="80"/>
                </a:cxn>
                <a:cxn ang="0">
                  <a:pos x="0" y="76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5" y="61"/>
                </a:cxn>
                <a:cxn ang="0">
                  <a:pos x="15" y="61"/>
                </a:cxn>
                <a:cxn ang="0">
                  <a:pos x="227" y="272"/>
                </a:cxn>
                <a:cxn ang="0">
                  <a:pos x="232" y="275"/>
                </a:cxn>
                <a:cxn ang="0">
                  <a:pos x="235" y="277"/>
                </a:cxn>
                <a:cxn ang="0">
                  <a:pos x="240" y="275"/>
                </a:cxn>
                <a:cxn ang="0">
                  <a:pos x="246" y="275"/>
                </a:cxn>
                <a:cxn ang="0">
                  <a:pos x="273" y="248"/>
                </a:cxn>
                <a:cxn ang="0">
                  <a:pos x="275" y="244"/>
                </a:cxn>
                <a:cxn ang="0">
                  <a:pos x="277" y="242"/>
                </a:cxn>
                <a:cxn ang="0">
                  <a:pos x="277" y="234"/>
                </a:cxn>
                <a:cxn ang="0">
                  <a:pos x="275" y="230"/>
                </a:cxn>
                <a:cxn ang="0">
                  <a:pos x="60" y="16"/>
                </a:cxn>
                <a:cxn ang="0">
                  <a:pos x="60" y="5"/>
                </a:cxn>
                <a:cxn ang="0">
                  <a:pos x="64" y="2"/>
                </a:cxn>
                <a:cxn ang="0">
                  <a:pos x="67" y="0"/>
                </a:cxn>
              </a:cxnLst>
              <a:rect l="0" t="0" r="r" b="b"/>
              <a:pathLst>
                <a:path w="299" h="300">
                  <a:moveTo>
                    <a:pt x="67" y="0"/>
                  </a:moveTo>
                  <a:lnTo>
                    <a:pt x="76" y="0"/>
                  </a:lnTo>
                  <a:lnTo>
                    <a:pt x="79" y="2"/>
                  </a:lnTo>
                  <a:lnTo>
                    <a:pt x="289" y="211"/>
                  </a:lnTo>
                  <a:lnTo>
                    <a:pt x="298" y="223"/>
                  </a:lnTo>
                  <a:lnTo>
                    <a:pt x="299" y="239"/>
                  </a:lnTo>
                  <a:lnTo>
                    <a:pt x="296" y="255"/>
                  </a:lnTo>
                  <a:lnTo>
                    <a:pt x="287" y="267"/>
                  </a:lnTo>
                  <a:lnTo>
                    <a:pt x="266" y="287"/>
                  </a:lnTo>
                  <a:lnTo>
                    <a:pt x="253" y="296"/>
                  </a:lnTo>
                  <a:lnTo>
                    <a:pt x="237" y="300"/>
                  </a:lnTo>
                  <a:lnTo>
                    <a:pt x="230" y="300"/>
                  </a:lnTo>
                  <a:lnTo>
                    <a:pt x="223" y="298"/>
                  </a:lnTo>
                  <a:lnTo>
                    <a:pt x="216" y="294"/>
                  </a:lnTo>
                  <a:lnTo>
                    <a:pt x="2" y="80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5" y="61"/>
                  </a:lnTo>
                  <a:lnTo>
                    <a:pt x="15" y="61"/>
                  </a:lnTo>
                  <a:lnTo>
                    <a:pt x="227" y="272"/>
                  </a:lnTo>
                  <a:lnTo>
                    <a:pt x="232" y="275"/>
                  </a:lnTo>
                  <a:lnTo>
                    <a:pt x="235" y="277"/>
                  </a:lnTo>
                  <a:lnTo>
                    <a:pt x="240" y="275"/>
                  </a:lnTo>
                  <a:lnTo>
                    <a:pt x="246" y="275"/>
                  </a:lnTo>
                  <a:lnTo>
                    <a:pt x="273" y="248"/>
                  </a:lnTo>
                  <a:lnTo>
                    <a:pt x="275" y="244"/>
                  </a:lnTo>
                  <a:lnTo>
                    <a:pt x="277" y="242"/>
                  </a:lnTo>
                  <a:lnTo>
                    <a:pt x="277" y="234"/>
                  </a:lnTo>
                  <a:lnTo>
                    <a:pt x="275" y="230"/>
                  </a:lnTo>
                  <a:lnTo>
                    <a:pt x="60" y="16"/>
                  </a:lnTo>
                  <a:lnTo>
                    <a:pt x="60" y="5"/>
                  </a:lnTo>
                  <a:lnTo>
                    <a:pt x="64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705"/>
            <p:cNvSpPr>
              <a:spLocks/>
            </p:cNvSpPr>
            <p:nvPr/>
          </p:nvSpPr>
          <p:spPr bwMode="auto">
            <a:xfrm>
              <a:off x="10507663" y="5975350"/>
              <a:ext cx="138113" cy="13811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8" y="0"/>
                </a:cxn>
                <a:cxn ang="0">
                  <a:pos x="81" y="4"/>
                </a:cxn>
                <a:cxn ang="0">
                  <a:pos x="83" y="7"/>
                </a:cxn>
                <a:cxn ang="0">
                  <a:pos x="85" y="13"/>
                </a:cxn>
                <a:cxn ang="0">
                  <a:pos x="81" y="19"/>
                </a:cxn>
                <a:cxn ang="0">
                  <a:pos x="27" y="73"/>
                </a:cxn>
                <a:cxn ang="0">
                  <a:pos x="36" y="84"/>
                </a:cxn>
                <a:cxn ang="0">
                  <a:pos x="52" y="99"/>
                </a:cxn>
                <a:cxn ang="0">
                  <a:pos x="71" y="82"/>
                </a:cxn>
                <a:cxn ang="0">
                  <a:pos x="74" y="78"/>
                </a:cxn>
                <a:cxn ang="0">
                  <a:pos x="83" y="78"/>
                </a:cxn>
                <a:cxn ang="0">
                  <a:pos x="86" y="82"/>
                </a:cxn>
                <a:cxn ang="0">
                  <a:pos x="88" y="85"/>
                </a:cxn>
                <a:cxn ang="0">
                  <a:pos x="90" y="87"/>
                </a:cxn>
                <a:cxn ang="0">
                  <a:pos x="90" y="92"/>
                </a:cxn>
                <a:cxn ang="0">
                  <a:pos x="88" y="94"/>
                </a:cxn>
                <a:cxn ang="0">
                  <a:pos x="86" y="97"/>
                </a:cxn>
                <a:cxn ang="0">
                  <a:pos x="67" y="116"/>
                </a:cxn>
                <a:cxn ang="0">
                  <a:pos x="98" y="148"/>
                </a:cxn>
                <a:cxn ang="0">
                  <a:pos x="154" y="92"/>
                </a:cxn>
                <a:cxn ang="0">
                  <a:pos x="157" y="90"/>
                </a:cxn>
                <a:cxn ang="0">
                  <a:pos x="166" y="90"/>
                </a:cxn>
                <a:cxn ang="0">
                  <a:pos x="169" y="92"/>
                </a:cxn>
                <a:cxn ang="0">
                  <a:pos x="173" y="96"/>
                </a:cxn>
                <a:cxn ang="0">
                  <a:pos x="173" y="106"/>
                </a:cxn>
                <a:cxn ang="0">
                  <a:pos x="104" y="175"/>
                </a:cxn>
                <a:cxn ang="0">
                  <a:pos x="93" y="175"/>
                </a:cxn>
                <a:cxn ang="0">
                  <a:pos x="45" y="127"/>
                </a:cxn>
                <a:cxn ang="0">
                  <a:pos x="26" y="106"/>
                </a:cxn>
                <a:cxn ang="0">
                  <a:pos x="3" y="82"/>
                </a:cxn>
                <a:cxn ang="0">
                  <a:pos x="1" y="78"/>
                </a:cxn>
                <a:cxn ang="0">
                  <a:pos x="0" y="77"/>
                </a:cxn>
                <a:cxn ang="0">
                  <a:pos x="0" y="71"/>
                </a:cxn>
                <a:cxn ang="0">
                  <a:pos x="1" y="70"/>
                </a:cxn>
                <a:cxn ang="0">
                  <a:pos x="3" y="66"/>
                </a:cxn>
                <a:cxn ang="0">
                  <a:pos x="64" y="4"/>
                </a:cxn>
                <a:cxn ang="0">
                  <a:pos x="67" y="0"/>
                </a:cxn>
              </a:cxnLst>
              <a:rect l="0" t="0" r="r" b="b"/>
              <a:pathLst>
                <a:path w="173" h="175">
                  <a:moveTo>
                    <a:pt x="67" y="0"/>
                  </a:moveTo>
                  <a:lnTo>
                    <a:pt x="78" y="0"/>
                  </a:lnTo>
                  <a:lnTo>
                    <a:pt x="81" y="4"/>
                  </a:lnTo>
                  <a:lnTo>
                    <a:pt x="83" y="7"/>
                  </a:lnTo>
                  <a:lnTo>
                    <a:pt x="85" y="13"/>
                  </a:lnTo>
                  <a:lnTo>
                    <a:pt x="81" y="19"/>
                  </a:lnTo>
                  <a:lnTo>
                    <a:pt x="27" y="73"/>
                  </a:lnTo>
                  <a:lnTo>
                    <a:pt x="36" y="84"/>
                  </a:lnTo>
                  <a:lnTo>
                    <a:pt x="52" y="99"/>
                  </a:lnTo>
                  <a:lnTo>
                    <a:pt x="71" y="82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6" y="82"/>
                  </a:lnTo>
                  <a:lnTo>
                    <a:pt x="88" y="85"/>
                  </a:lnTo>
                  <a:lnTo>
                    <a:pt x="90" y="87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6" y="97"/>
                  </a:lnTo>
                  <a:lnTo>
                    <a:pt x="67" y="116"/>
                  </a:lnTo>
                  <a:lnTo>
                    <a:pt x="98" y="148"/>
                  </a:lnTo>
                  <a:lnTo>
                    <a:pt x="154" y="92"/>
                  </a:lnTo>
                  <a:lnTo>
                    <a:pt x="157" y="90"/>
                  </a:lnTo>
                  <a:lnTo>
                    <a:pt x="166" y="90"/>
                  </a:lnTo>
                  <a:lnTo>
                    <a:pt x="169" y="92"/>
                  </a:lnTo>
                  <a:lnTo>
                    <a:pt x="173" y="96"/>
                  </a:lnTo>
                  <a:lnTo>
                    <a:pt x="173" y="106"/>
                  </a:lnTo>
                  <a:lnTo>
                    <a:pt x="104" y="175"/>
                  </a:lnTo>
                  <a:lnTo>
                    <a:pt x="93" y="175"/>
                  </a:lnTo>
                  <a:lnTo>
                    <a:pt x="45" y="127"/>
                  </a:lnTo>
                  <a:lnTo>
                    <a:pt x="26" y="106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64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9" name="Freeform 671"/>
          <p:cNvSpPr>
            <a:spLocks noEditPoints="1"/>
          </p:cNvSpPr>
          <p:nvPr/>
        </p:nvSpPr>
        <p:spPr bwMode="auto">
          <a:xfrm>
            <a:off x="1812331" y="3567020"/>
            <a:ext cx="454101" cy="565693"/>
          </a:xfrm>
          <a:custGeom>
            <a:avLst/>
            <a:gdLst/>
            <a:ahLst/>
            <a:cxnLst>
              <a:cxn ang="0">
                <a:pos x="439" y="270"/>
              </a:cxn>
              <a:cxn ang="0">
                <a:pos x="112" y="237"/>
              </a:cxn>
              <a:cxn ang="0">
                <a:pos x="185" y="237"/>
              </a:cxn>
              <a:cxn ang="0">
                <a:pos x="26" y="239"/>
              </a:cxn>
              <a:cxn ang="0">
                <a:pos x="27" y="440"/>
              </a:cxn>
              <a:cxn ang="0">
                <a:pos x="53" y="459"/>
              </a:cxn>
              <a:cxn ang="0">
                <a:pos x="109" y="462"/>
              </a:cxn>
              <a:cxn ang="0">
                <a:pos x="112" y="488"/>
              </a:cxn>
              <a:cxn ang="0">
                <a:pos x="187" y="466"/>
              </a:cxn>
              <a:cxn ang="0">
                <a:pos x="356" y="459"/>
              </a:cxn>
              <a:cxn ang="0">
                <a:pos x="367" y="466"/>
              </a:cxn>
              <a:cxn ang="0">
                <a:pos x="441" y="488"/>
              </a:cxn>
              <a:cxn ang="0">
                <a:pos x="445" y="462"/>
              </a:cxn>
              <a:cxn ang="0">
                <a:pos x="509" y="457"/>
              </a:cxn>
              <a:cxn ang="0">
                <a:pos x="524" y="442"/>
              </a:cxn>
              <a:cxn ang="0">
                <a:pos x="524" y="239"/>
              </a:cxn>
              <a:cxn ang="0">
                <a:pos x="462" y="286"/>
              </a:cxn>
              <a:cxn ang="0">
                <a:pos x="451" y="293"/>
              </a:cxn>
              <a:cxn ang="0">
                <a:pos x="348" y="289"/>
              </a:cxn>
              <a:cxn ang="0">
                <a:pos x="344" y="237"/>
              </a:cxn>
              <a:cxn ang="0">
                <a:pos x="206" y="286"/>
              </a:cxn>
              <a:cxn ang="0">
                <a:pos x="195" y="293"/>
              </a:cxn>
              <a:cxn ang="0">
                <a:pos x="91" y="286"/>
              </a:cxn>
              <a:cxn ang="0">
                <a:pos x="53" y="102"/>
              </a:cxn>
              <a:cxn ang="0">
                <a:pos x="26" y="120"/>
              </a:cxn>
              <a:cxn ang="0">
                <a:pos x="22" y="215"/>
              </a:cxn>
              <a:cxn ang="0">
                <a:pos x="524" y="130"/>
              </a:cxn>
              <a:cxn ang="0">
                <a:pos x="509" y="106"/>
              </a:cxn>
              <a:cxn ang="0">
                <a:pos x="325" y="23"/>
              </a:cxn>
              <a:cxn ang="0">
                <a:pos x="200" y="38"/>
              </a:cxn>
              <a:cxn ang="0">
                <a:pos x="197" y="80"/>
              </a:cxn>
              <a:cxn ang="0">
                <a:pos x="351" y="42"/>
              </a:cxn>
              <a:cxn ang="0">
                <a:pos x="334" y="26"/>
              </a:cxn>
              <a:cxn ang="0">
                <a:pos x="221" y="0"/>
              </a:cxn>
              <a:cxn ang="0">
                <a:pos x="360" y="16"/>
              </a:cxn>
              <a:cxn ang="0">
                <a:pos x="375" y="80"/>
              </a:cxn>
              <a:cxn ang="0">
                <a:pos x="517" y="83"/>
              </a:cxn>
              <a:cxn ang="0">
                <a:pos x="547" y="114"/>
              </a:cxn>
              <a:cxn ang="0">
                <a:pos x="547" y="230"/>
              </a:cxn>
              <a:cxn ang="0">
                <a:pos x="545" y="450"/>
              </a:cxn>
              <a:cxn ang="0">
                <a:pos x="495" y="481"/>
              </a:cxn>
              <a:cxn ang="0">
                <a:pos x="462" y="506"/>
              </a:cxn>
              <a:cxn ang="0">
                <a:pos x="451" y="513"/>
              </a:cxn>
              <a:cxn ang="0">
                <a:pos x="348" y="509"/>
              </a:cxn>
              <a:cxn ang="0">
                <a:pos x="344" y="481"/>
              </a:cxn>
              <a:cxn ang="0">
                <a:pos x="206" y="506"/>
              </a:cxn>
              <a:cxn ang="0">
                <a:pos x="195" y="513"/>
              </a:cxn>
              <a:cxn ang="0">
                <a:pos x="91" y="509"/>
              </a:cxn>
              <a:cxn ang="0">
                <a:pos x="88" y="481"/>
              </a:cxn>
              <a:cxn ang="0">
                <a:pos x="17" y="466"/>
              </a:cxn>
              <a:cxn ang="0">
                <a:pos x="0" y="327"/>
              </a:cxn>
              <a:cxn ang="0">
                <a:pos x="3" y="234"/>
              </a:cxn>
              <a:cxn ang="0">
                <a:pos x="0" y="201"/>
              </a:cxn>
              <a:cxn ang="0">
                <a:pos x="3" y="111"/>
              </a:cxn>
              <a:cxn ang="0">
                <a:pos x="41" y="82"/>
              </a:cxn>
              <a:cxn ang="0">
                <a:pos x="173" y="50"/>
              </a:cxn>
              <a:cxn ang="0">
                <a:pos x="204" y="5"/>
              </a:cxn>
            </a:cxnLst>
            <a:rect l="0" t="0" r="r" b="b"/>
            <a:pathLst>
              <a:path w="548" h="513">
                <a:moveTo>
                  <a:pt x="368" y="239"/>
                </a:moveTo>
                <a:lnTo>
                  <a:pt x="368" y="270"/>
                </a:lnTo>
                <a:lnTo>
                  <a:pt x="439" y="270"/>
                </a:lnTo>
                <a:lnTo>
                  <a:pt x="439" y="239"/>
                </a:lnTo>
                <a:lnTo>
                  <a:pt x="368" y="239"/>
                </a:lnTo>
                <a:close/>
                <a:moveTo>
                  <a:pt x="112" y="237"/>
                </a:moveTo>
                <a:lnTo>
                  <a:pt x="112" y="270"/>
                </a:lnTo>
                <a:lnTo>
                  <a:pt x="185" y="270"/>
                </a:lnTo>
                <a:lnTo>
                  <a:pt x="185" y="237"/>
                </a:lnTo>
                <a:lnTo>
                  <a:pt x="112" y="237"/>
                </a:lnTo>
                <a:close/>
                <a:moveTo>
                  <a:pt x="90" y="237"/>
                </a:moveTo>
                <a:lnTo>
                  <a:pt x="26" y="239"/>
                </a:lnTo>
                <a:lnTo>
                  <a:pt x="24" y="327"/>
                </a:lnTo>
                <a:lnTo>
                  <a:pt x="24" y="430"/>
                </a:lnTo>
                <a:lnTo>
                  <a:pt x="27" y="440"/>
                </a:lnTo>
                <a:lnTo>
                  <a:pt x="34" y="449"/>
                </a:lnTo>
                <a:lnTo>
                  <a:pt x="43" y="456"/>
                </a:lnTo>
                <a:lnTo>
                  <a:pt x="53" y="459"/>
                </a:lnTo>
                <a:lnTo>
                  <a:pt x="100" y="459"/>
                </a:lnTo>
                <a:lnTo>
                  <a:pt x="105" y="461"/>
                </a:lnTo>
                <a:lnTo>
                  <a:pt x="109" y="462"/>
                </a:lnTo>
                <a:lnTo>
                  <a:pt x="110" y="466"/>
                </a:lnTo>
                <a:lnTo>
                  <a:pt x="112" y="471"/>
                </a:lnTo>
                <a:lnTo>
                  <a:pt x="112" y="488"/>
                </a:lnTo>
                <a:lnTo>
                  <a:pt x="185" y="488"/>
                </a:lnTo>
                <a:lnTo>
                  <a:pt x="185" y="471"/>
                </a:lnTo>
                <a:lnTo>
                  <a:pt x="187" y="466"/>
                </a:lnTo>
                <a:lnTo>
                  <a:pt x="188" y="462"/>
                </a:lnTo>
                <a:lnTo>
                  <a:pt x="195" y="459"/>
                </a:lnTo>
                <a:lnTo>
                  <a:pt x="356" y="459"/>
                </a:lnTo>
                <a:lnTo>
                  <a:pt x="361" y="461"/>
                </a:lnTo>
                <a:lnTo>
                  <a:pt x="365" y="462"/>
                </a:lnTo>
                <a:lnTo>
                  <a:pt x="367" y="466"/>
                </a:lnTo>
                <a:lnTo>
                  <a:pt x="368" y="471"/>
                </a:lnTo>
                <a:lnTo>
                  <a:pt x="368" y="488"/>
                </a:lnTo>
                <a:lnTo>
                  <a:pt x="441" y="488"/>
                </a:lnTo>
                <a:lnTo>
                  <a:pt x="441" y="471"/>
                </a:lnTo>
                <a:lnTo>
                  <a:pt x="443" y="466"/>
                </a:lnTo>
                <a:lnTo>
                  <a:pt x="445" y="462"/>
                </a:lnTo>
                <a:lnTo>
                  <a:pt x="451" y="459"/>
                </a:lnTo>
                <a:lnTo>
                  <a:pt x="502" y="459"/>
                </a:lnTo>
                <a:lnTo>
                  <a:pt x="509" y="457"/>
                </a:lnTo>
                <a:lnTo>
                  <a:pt x="519" y="450"/>
                </a:lnTo>
                <a:lnTo>
                  <a:pt x="521" y="447"/>
                </a:lnTo>
                <a:lnTo>
                  <a:pt x="524" y="442"/>
                </a:lnTo>
                <a:lnTo>
                  <a:pt x="526" y="436"/>
                </a:lnTo>
                <a:lnTo>
                  <a:pt x="526" y="430"/>
                </a:lnTo>
                <a:lnTo>
                  <a:pt x="524" y="239"/>
                </a:lnTo>
                <a:lnTo>
                  <a:pt x="464" y="239"/>
                </a:lnTo>
                <a:lnTo>
                  <a:pt x="464" y="281"/>
                </a:lnTo>
                <a:lnTo>
                  <a:pt x="462" y="286"/>
                </a:lnTo>
                <a:lnTo>
                  <a:pt x="460" y="289"/>
                </a:lnTo>
                <a:lnTo>
                  <a:pt x="457" y="291"/>
                </a:lnTo>
                <a:lnTo>
                  <a:pt x="451" y="293"/>
                </a:lnTo>
                <a:lnTo>
                  <a:pt x="356" y="293"/>
                </a:lnTo>
                <a:lnTo>
                  <a:pt x="351" y="291"/>
                </a:lnTo>
                <a:lnTo>
                  <a:pt x="348" y="289"/>
                </a:lnTo>
                <a:lnTo>
                  <a:pt x="346" y="286"/>
                </a:lnTo>
                <a:lnTo>
                  <a:pt x="344" y="281"/>
                </a:lnTo>
                <a:lnTo>
                  <a:pt x="344" y="237"/>
                </a:lnTo>
                <a:lnTo>
                  <a:pt x="207" y="237"/>
                </a:lnTo>
                <a:lnTo>
                  <a:pt x="207" y="281"/>
                </a:lnTo>
                <a:lnTo>
                  <a:pt x="206" y="286"/>
                </a:lnTo>
                <a:lnTo>
                  <a:pt x="204" y="289"/>
                </a:lnTo>
                <a:lnTo>
                  <a:pt x="200" y="291"/>
                </a:lnTo>
                <a:lnTo>
                  <a:pt x="195" y="293"/>
                </a:lnTo>
                <a:lnTo>
                  <a:pt x="100" y="293"/>
                </a:lnTo>
                <a:lnTo>
                  <a:pt x="93" y="289"/>
                </a:lnTo>
                <a:lnTo>
                  <a:pt x="91" y="286"/>
                </a:lnTo>
                <a:lnTo>
                  <a:pt x="90" y="281"/>
                </a:lnTo>
                <a:lnTo>
                  <a:pt x="90" y="237"/>
                </a:lnTo>
                <a:close/>
                <a:moveTo>
                  <a:pt x="53" y="102"/>
                </a:moveTo>
                <a:lnTo>
                  <a:pt x="39" y="106"/>
                </a:lnTo>
                <a:lnTo>
                  <a:pt x="31" y="111"/>
                </a:lnTo>
                <a:lnTo>
                  <a:pt x="26" y="120"/>
                </a:lnTo>
                <a:lnTo>
                  <a:pt x="24" y="130"/>
                </a:lnTo>
                <a:lnTo>
                  <a:pt x="22" y="149"/>
                </a:lnTo>
                <a:lnTo>
                  <a:pt x="22" y="215"/>
                </a:lnTo>
                <a:lnTo>
                  <a:pt x="526" y="215"/>
                </a:lnTo>
                <a:lnTo>
                  <a:pt x="526" y="149"/>
                </a:lnTo>
                <a:lnTo>
                  <a:pt x="524" y="130"/>
                </a:lnTo>
                <a:lnTo>
                  <a:pt x="524" y="120"/>
                </a:lnTo>
                <a:lnTo>
                  <a:pt x="519" y="111"/>
                </a:lnTo>
                <a:lnTo>
                  <a:pt x="509" y="106"/>
                </a:lnTo>
                <a:lnTo>
                  <a:pt x="493" y="102"/>
                </a:lnTo>
                <a:lnTo>
                  <a:pt x="53" y="102"/>
                </a:lnTo>
                <a:close/>
                <a:moveTo>
                  <a:pt x="325" y="23"/>
                </a:moveTo>
                <a:lnTo>
                  <a:pt x="221" y="24"/>
                </a:lnTo>
                <a:lnTo>
                  <a:pt x="211" y="28"/>
                </a:lnTo>
                <a:lnTo>
                  <a:pt x="200" y="38"/>
                </a:lnTo>
                <a:lnTo>
                  <a:pt x="199" y="43"/>
                </a:lnTo>
                <a:lnTo>
                  <a:pt x="197" y="50"/>
                </a:lnTo>
                <a:lnTo>
                  <a:pt x="197" y="80"/>
                </a:lnTo>
                <a:lnTo>
                  <a:pt x="353" y="80"/>
                </a:lnTo>
                <a:lnTo>
                  <a:pt x="353" y="47"/>
                </a:lnTo>
                <a:lnTo>
                  <a:pt x="351" y="42"/>
                </a:lnTo>
                <a:lnTo>
                  <a:pt x="348" y="37"/>
                </a:lnTo>
                <a:lnTo>
                  <a:pt x="339" y="28"/>
                </a:lnTo>
                <a:lnTo>
                  <a:pt x="334" y="26"/>
                </a:lnTo>
                <a:lnTo>
                  <a:pt x="330" y="23"/>
                </a:lnTo>
                <a:lnTo>
                  <a:pt x="325" y="23"/>
                </a:lnTo>
                <a:close/>
                <a:moveTo>
                  <a:pt x="221" y="0"/>
                </a:moveTo>
                <a:lnTo>
                  <a:pt x="325" y="0"/>
                </a:lnTo>
                <a:lnTo>
                  <a:pt x="342" y="4"/>
                </a:lnTo>
                <a:lnTo>
                  <a:pt x="360" y="16"/>
                </a:lnTo>
                <a:lnTo>
                  <a:pt x="372" y="33"/>
                </a:lnTo>
                <a:lnTo>
                  <a:pt x="375" y="50"/>
                </a:lnTo>
                <a:lnTo>
                  <a:pt x="375" y="80"/>
                </a:lnTo>
                <a:lnTo>
                  <a:pt x="488" y="80"/>
                </a:lnTo>
                <a:lnTo>
                  <a:pt x="502" y="82"/>
                </a:lnTo>
                <a:lnTo>
                  <a:pt x="517" y="83"/>
                </a:lnTo>
                <a:lnTo>
                  <a:pt x="529" y="88"/>
                </a:lnTo>
                <a:lnTo>
                  <a:pt x="540" y="99"/>
                </a:lnTo>
                <a:lnTo>
                  <a:pt x="547" y="114"/>
                </a:lnTo>
                <a:lnTo>
                  <a:pt x="548" y="125"/>
                </a:lnTo>
                <a:lnTo>
                  <a:pt x="548" y="227"/>
                </a:lnTo>
                <a:lnTo>
                  <a:pt x="547" y="230"/>
                </a:lnTo>
                <a:lnTo>
                  <a:pt x="547" y="237"/>
                </a:lnTo>
                <a:lnTo>
                  <a:pt x="548" y="430"/>
                </a:lnTo>
                <a:lnTo>
                  <a:pt x="545" y="450"/>
                </a:lnTo>
                <a:lnTo>
                  <a:pt x="535" y="466"/>
                </a:lnTo>
                <a:lnTo>
                  <a:pt x="517" y="478"/>
                </a:lnTo>
                <a:lnTo>
                  <a:pt x="495" y="481"/>
                </a:lnTo>
                <a:lnTo>
                  <a:pt x="464" y="481"/>
                </a:lnTo>
                <a:lnTo>
                  <a:pt x="464" y="501"/>
                </a:lnTo>
                <a:lnTo>
                  <a:pt x="462" y="506"/>
                </a:lnTo>
                <a:lnTo>
                  <a:pt x="460" y="509"/>
                </a:lnTo>
                <a:lnTo>
                  <a:pt x="457" y="511"/>
                </a:lnTo>
                <a:lnTo>
                  <a:pt x="451" y="513"/>
                </a:lnTo>
                <a:lnTo>
                  <a:pt x="356" y="513"/>
                </a:lnTo>
                <a:lnTo>
                  <a:pt x="351" y="511"/>
                </a:lnTo>
                <a:lnTo>
                  <a:pt x="348" y="509"/>
                </a:lnTo>
                <a:lnTo>
                  <a:pt x="346" y="506"/>
                </a:lnTo>
                <a:lnTo>
                  <a:pt x="344" y="501"/>
                </a:lnTo>
                <a:lnTo>
                  <a:pt x="344" y="481"/>
                </a:lnTo>
                <a:lnTo>
                  <a:pt x="207" y="481"/>
                </a:lnTo>
                <a:lnTo>
                  <a:pt x="207" y="501"/>
                </a:lnTo>
                <a:lnTo>
                  <a:pt x="206" y="506"/>
                </a:lnTo>
                <a:lnTo>
                  <a:pt x="204" y="509"/>
                </a:lnTo>
                <a:lnTo>
                  <a:pt x="200" y="511"/>
                </a:lnTo>
                <a:lnTo>
                  <a:pt x="195" y="513"/>
                </a:lnTo>
                <a:lnTo>
                  <a:pt x="100" y="513"/>
                </a:lnTo>
                <a:lnTo>
                  <a:pt x="95" y="511"/>
                </a:lnTo>
                <a:lnTo>
                  <a:pt x="91" y="509"/>
                </a:lnTo>
                <a:lnTo>
                  <a:pt x="90" y="506"/>
                </a:lnTo>
                <a:lnTo>
                  <a:pt x="88" y="501"/>
                </a:lnTo>
                <a:lnTo>
                  <a:pt x="88" y="481"/>
                </a:lnTo>
                <a:lnTo>
                  <a:pt x="53" y="481"/>
                </a:lnTo>
                <a:lnTo>
                  <a:pt x="34" y="476"/>
                </a:lnTo>
                <a:lnTo>
                  <a:pt x="17" y="466"/>
                </a:lnTo>
                <a:lnTo>
                  <a:pt x="7" y="449"/>
                </a:lnTo>
                <a:lnTo>
                  <a:pt x="1" y="430"/>
                </a:lnTo>
                <a:lnTo>
                  <a:pt x="0" y="327"/>
                </a:lnTo>
                <a:lnTo>
                  <a:pt x="1" y="236"/>
                </a:lnTo>
                <a:lnTo>
                  <a:pt x="1" y="234"/>
                </a:lnTo>
                <a:lnTo>
                  <a:pt x="3" y="234"/>
                </a:lnTo>
                <a:lnTo>
                  <a:pt x="1" y="232"/>
                </a:lnTo>
                <a:lnTo>
                  <a:pt x="1" y="218"/>
                </a:lnTo>
                <a:lnTo>
                  <a:pt x="0" y="201"/>
                </a:lnTo>
                <a:lnTo>
                  <a:pt x="0" y="139"/>
                </a:lnTo>
                <a:lnTo>
                  <a:pt x="1" y="121"/>
                </a:lnTo>
                <a:lnTo>
                  <a:pt x="3" y="111"/>
                </a:lnTo>
                <a:lnTo>
                  <a:pt x="13" y="95"/>
                </a:lnTo>
                <a:lnTo>
                  <a:pt x="26" y="85"/>
                </a:lnTo>
                <a:lnTo>
                  <a:pt x="41" y="82"/>
                </a:lnTo>
                <a:lnTo>
                  <a:pt x="58" y="80"/>
                </a:lnTo>
                <a:lnTo>
                  <a:pt x="173" y="80"/>
                </a:lnTo>
                <a:lnTo>
                  <a:pt x="173" y="50"/>
                </a:lnTo>
                <a:lnTo>
                  <a:pt x="176" y="33"/>
                </a:lnTo>
                <a:lnTo>
                  <a:pt x="188" y="16"/>
                </a:lnTo>
                <a:lnTo>
                  <a:pt x="204" y="5"/>
                </a:lnTo>
                <a:lnTo>
                  <a:pt x="2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Прямоугольник 21"/>
          <p:cNvSpPr>
            <a:spLocks noChangeArrowheads="1"/>
          </p:cNvSpPr>
          <p:nvPr/>
        </p:nvSpPr>
        <p:spPr bwMode="auto">
          <a:xfrm>
            <a:off x="362857" y="1775250"/>
            <a:ext cx="2111956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1 ЭТАП</a:t>
            </a:r>
          </a:p>
          <a:p>
            <a:pPr algn="r"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ПЛАНИРОВАНИЕ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1" name="Прямоугольник 21"/>
          <p:cNvSpPr>
            <a:spLocks noChangeArrowheads="1"/>
          </p:cNvSpPr>
          <p:nvPr/>
        </p:nvSpPr>
        <p:spPr bwMode="auto">
          <a:xfrm>
            <a:off x="530678" y="2129032"/>
            <a:ext cx="19494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До </a:t>
            </a:r>
            <a:r>
              <a:rPr lang="ru-RU" altLang="ru-RU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 кв. </a:t>
            </a:r>
            <a:r>
              <a:rPr lang="ru-RU" alt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года реализации</a:t>
            </a:r>
          </a:p>
        </p:txBody>
      </p:sp>
      <p:sp>
        <p:nvSpPr>
          <p:cNvPr id="92" name="Прямоугольник 21"/>
          <p:cNvSpPr>
            <a:spLocks noChangeArrowheads="1"/>
          </p:cNvSpPr>
          <p:nvPr/>
        </p:nvSpPr>
        <p:spPr bwMode="auto">
          <a:xfrm>
            <a:off x="482440" y="5350609"/>
            <a:ext cx="1949492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3 ЭТАП</a:t>
            </a:r>
          </a:p>
          <a:p>
            <a:pPr algn="r"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ЭКСПЛУАТАЦИЯ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Прямоугольник 21"/>
          <p:cNvSpPr>
            <a:spLocks noChangeArrowheads="1"/>
          </p:cNvSpPr>
          <p:nvPr/>
        </p:nvSpPr>
        <p:spPr bwMode="auto">
          <a:xfrm>
            <a:off x="-28402" y="3980213"/>
            <a:ext cx="1609758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4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До завершения </a:t>
            </a:r>
            <a:endParaRPr lang="ru-RU" altLang="ru-RU" sz="1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ts val="4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alt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передачи </a:t>
            </a:r>
            <a:r>
              <a:rPr lang="ru-RU" altLang="ru-RU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</a:t>
            </a:r>
          </a:p>
          <a:p>
            <a:pPr algn="r">
              <a:lnSpc>
                <a:spcPts val="4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баланс</a:t>
            </a:r>
          </a:p>
        </p:txBody>
      </p:sp>
      <p:sp>
        <p:nvSpPr>
          <p:cNvPr id="94" name="Прямоугольник 21"/>
          <p:cNvSpPr>
            <a:spLocks noChangeArrowheads="1"/>
          </p:cNvSpPr>
          <p:nvPr/>
        </p:nvSpPr>
        <p:spPr bwMode="auto">
          <a:xfrm>
            <a:off x="-138043" y="3523771"/>
            <a:ext cx="1710929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2 ЭТАП</a:t>
            </a:r>
          </a:p>
          <a:p>
            <a:pPr algn="r"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РЕАЛИЗАЦИЯ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Прямоугольник 21"/>
          <p:cNvSpPr>
            <a:spLocks noChangeArrowheads="1"/>
          </p:cNvSpPr>
          <p:nvPr/>
        </p:nvSpPr>
        <p:spPr bwMode="auto">
          <a:xfrm>
            <a:off x="495468" y="5776456"/>
            <a:ext cx="19494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 течение 5 лет гарантии подрядчика</a:t>
            </a:r>
            <a:endParaRPr lang="ru-RU" altLang="ru-RU" sz="14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Прямоугольник 21"/>
          <p:cNvSpPr>
            <a:spLocks noChangeArrowheads="1"/>
          </p:cNvSpPr>
          <p:nvPr/>
        </p:nvSpPr>
        <p:spPr bwMode="auto">
          <a:xfrm>
            <a:off x="6629362" y="5554154"/>
            <a:ext cx="1710929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КАП. РЕМОНТ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Прямоугольник 21"/>
          <p:cNvSpPr>
            <a:spLocks noChangeArrowheads="1"/>
          </p:cNvSpPr>
          <p:nvPr/>
        </p:nvSpPr>
        <p:spPr bwMode="auto">
          <a:xfrm>
            <a:off x="7590699" y="3135086"/>
            <a:ext cx="2093610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РЕКОНСТРУК</a:t>
            </a:r>
          </a:p>
          <a:p>
            <a:pPr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ЦИЯ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Прямоугольник 21"/>
          <p:cNvSpPr>
            <a:spLocks noChangeArrowheads="1"/>
          </p:cNvSpPr>
          <p:nvPr/>
        </p:nvSpPr>
        <p:spPr bwMode="auto">
          <a:xfrm>
            <a:off x="7082317" y="1951481"/>
            <a:ext cx="2311438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РЕСТАВРАЦИЯ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Прямоугольник 21"/>
          <p:cNvSpPr>
            <a:spLocks noChangeArrowheads="1"/>
          </p:cNvSpPr>
          <p:nvPr/>
        </p:nvSpPr>
        <p:spPr bwMode="auto">
          <a:xfrm>
            <a:off x="6802111" y="4752138"/>
            <a:ext cx="1609758" cy="14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Эксплуатация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757392" y="4932946"/>
            <a:ext cx="24449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(содержание, мониторинг, </a:t>
            </a:r>
            <a:endParaRPr lang="ru-RU" altLang="ru-RU" sz="1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4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инициация</a:t>
            </a:r>
            <a:r>
              <a:rPr lang="ru-RU" alt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76" name="Прямоугольник 21"/>
          <p:cNvSpPr>
            <a:spLocks noChangeArrowheads="1"/>
          </p:cNvSpPr>
          <p:nvPr/>
        </p:nvSpPr>
        <p:spPr bwMode="auto">
          <a:xfrm>
            <a:off x="3575770" y="5624670"/>
            <a:ext cx="194949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ru-RU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Инициация запроса на проведение капремонта, реконструкции, реставрации</a:t>
            </a:r>
            <a:endParaRPr lang="ru-RU" altLang="ru-RU" sz="14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1" name="Объект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365701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orelDRAW" r:id="rId4" imgW="6943344" imgH="6943344" progId="CorelDRAW.Graphic.13">
                  <p:embed/>
                </p:oleObj>
              </mc:Choice>
              <mc:Fallback>
                <p:oleObj name="CorelDRAW" r:id="rId4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5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 t="17706" r="10873"/>
          <a:stretch/>
        </p:blipFill>
        <p:spPr bwMode="auto">
          <a:xfrm>
            <a:off x="657632" y="1400994"/>
            <a:ext cx="5032683" cy="39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" y="979488"/>
            <a:ext cx="5726896" cy="587851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0"/>
            <a:ext cx="9144000" cy="979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48508" y="98059"/>
            <a:ext cx="7587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ИНТЕРФЕЙСЫ ГИС «СТРОЙКОМПЛЕКС РТ».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основных характеристик потребности в капитальных вложениях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26305" y="961039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23"/>
          <a:stretch/>
        </p:blipFill>
        <p:spPr bwMode="auto">
          <a:xfrm>
            <a:off x="5129334" y="3083794"/>
            <a:ext cx="3706503" cy="341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047"/>
          <p:cNvGrpSpPr/>
          <p:nvPr/>
        </p:nvGrpSpPr>
        <p:grpSpPr>
          <a:xfrm>
            <a:off x="4656744" y="2801225"/>
            <a:ext cx="4350544" cy="3976732"/>
            <a:chOff x="6276975" y="2506151"/>
            <a:chExt cx="5800725" cy="397673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188972" y="1594154"/>
              <a:ext cx="3976732" cy="5800725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924675" y="2807770"/>
              <a:ext cx="4495800" cy="3392542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365701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orelDRAW" r:id="rId8" imgW="6943344" imgH="6943344" progId="CorelDRAW.Graphic.13">
                  <p:embed/>
                </p:oleObj>
              </mc:Choice>
              <mc:Fallback>
                <p:oleObj name="CorelDRAW" r:id="rId8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04975" y="1661239"/>
            <a:ext cx="3041960" cy="300072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solidFill>
              <a:srgbClr val="FFFFFF">
                <a:alpha val="5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90" name="Прямоугольник 180"/>
          <p:cNvSpPr>
            <a:spLocks noChangeArrowheads="1"/>
          </p:cNvSpPr>
          <p:nvPr/>
        </p:nvSpPr>
        <p:spPr bwMode="auto">
          <a:xfrm>
            <a:off x="6387440" y="1077708"/>
            <a:ext cx="2272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ВЫСОКАЯ СКОРОСТЬ ПОЛУЧЕНИЯ ИНФОРМАЦИИ НА ВСЕХ ЭТАПАХ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ЖИЗНЕННОГО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ЦИКЛА СТРОИТЕЛЬСТВА</a:t>
            </a:r>
          </a:p>
        </p:txBody>
      </p:sp>
      <p:sp>
        <p:nvSpPr>
          <p:cNvPr id="11291" name="Прямоугольник 181"/>
          <p:cNvSpPr>
            <a:spLocks noChangeArrowheads="1"/>
          </p:cNvSpPr>
          <p:nvPr/>
        </p:nvSpPr>
        <p:spPr bwMode="auto">
          <a:xfrm>
            <a:off x="178566" y="3024128"/>
            <a:ext cx="22150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УПРОЩЕНИЕ ПРОЦЕДУР СОГЛАСОВАНИЯ ДОКУМЕНТАЦИИ</a:t>
            </a:r>
          </a:p>
        </p:txBody>
      </p:sp>
      <p:sp>
        <p:nvSpPr>
          <p:cNvPr id="11293" name="Прямоугольник 184"/>
          <p:cNvSpPr>
            <a:spLocks noChangeArrowheads="1"/>
          </p:cNvSpPr>
          <p:nvPr/>
        </p:nvSpPr>
        <p:spPr bwMode="auto">
          <a:xfrm>
            <a:off x="6387441" y="4679527"/>
            <a:ext cx="2567874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ФОРМИРОВАНИЯ ОТЧЕТОВ ЛЮБОЙ СЛОЖНОСТИ И ДЕТАЛИЗАЦИИ. РЕЙТИНГИ.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Разработаны стандартизированные отчетные формы для нужд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МСАиЖКХ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РТ</a:t>
            </a:r>
          </a:p>
          <a:p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4" name="Прямоугольник 185"/>
          <p:cNvSpPr>
            <a:spLocks noChangeArrowheads="1"/>
          </p:cNvSpPr>
          <p:nvPr/>
        </p:nvSpPr>
        <p:spPr bwMode="auto">
          <a:xfrm>
            <a:off x="6533181" y="2462703"/>
            <a:ext cx="21271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Создана единая среда для работы всех участников строительства, капитального ремонта и реконструкции, включая базу данных объектов капитальных вложений на территории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Проводятся работы по наполнению базы данных объектов капитальных вложений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5" name="Прямоугольник 186"/>
          <p:cNvSpPr>
            <a:spLocks noChangeArrowheads="1"/>
          </p:cNvSpPr>
          <p:nvPr/>
        </p:nvSpPr>
        <p:spPr bwMode="auto">
          <a:xfrm>
            <a:off x="0" y="1532328"/>
            <a:ext cx="24062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ЭКОНОМИЯ ВРЕМЕНИ НА ОЦЕНКУ ОБОСНОВАННОСТИ ИНВЕСТИЦИЙ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29901" y="1404901"/>
            <a:ext cx="1125077" cy="1085850"/>
            <a:chOff x="3243263" y="1308100"/>
            <a:chExt cx="1085850" cy="1085850"/>
          </a:xfrm>
        </p:grpSpPr>
        <p:sp>
          <p:nvSpPr>
            <p:cNvPr id="45" name="Овал 44"/>
            <p:cNvSpPr/>
            <p:nvPr/>
          </p:nvSpPr>
          <p:spPr>
            <a:xfrm>
              <a:off x="3243263" y="1308100"/>
              <a:ext cx="1085850" cy="1085850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" name="Picture 2" descr="E:\Tanya\WORK WORK\КОНФЕРЕНЦИИ\К партнерской 2013\Шаблон презентации 2013\иконушки\21_набор иконок - БЕЛЫЙ\339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447154" y="1511991"/>
              <a:ext cx="678069" cy="678069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5" name="Группа 4"/>
          <p:cNvGrpSpPr/>
          <p:nvPr/>
        </p:nvGrpSpPr>
        <p:grpSpPr>
          <a:xfrm>
            <a:off x="2529902" y="2856542"/>
            <a:ext cx="1125076" cy="1087438"/>
            <a:chOff x="3532188" y="2616200"/>
            <a:chExt cx="1085850" cy="1087438"/>
          </a:xfrm>
        </p:grpSpPr>
        <p:sp>
          <p:nvSpPr>
            <p:cNvPr id="47" name="Овал 46"/>
            <p:cNvSpPr/>
            <p:nvPr/>
          </p:nvSpPr>
          <p:spPr>
            <a:xfrm>
              <a:off x="3532188" y="2616200"/>
              <a:ext cx="1085850" cy="1087438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Picture 5" descr="E:\Tanya\WORK WORK\КОНФЕРЕНЦИИ\К партнерской 2013\Шаблон презентации 2013\иконушки\21_набор иконок - БЕЛЫЙ\323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770313" y="2849563"/>
              <a:ext cx="609600" cy="609600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7" name="Группа 6"/>
          <p:cNvGrpSpPr/>
          <p:nvPr/>
        </p:nvGrpSpPr>
        <p:grpSpPr>
          <a:xfrm>
            <a:off x="5294471" y="4323313"/>
            <a:ext cx="1086422" cy="1085850"/>
            <a:chOff x="6850063" y="3779838"/>
            <a:chExt cx="1085850" cy="1085850"/>
          </a:xfrm>
        </p:grpSpPr>
        <p:sp>
          <p:nvSpPr>
            <p:cNvPr id="63" name="Овал 62"/>
            <p:cNvSpPr/>
            <p:nvPr/>
          </p:nvSpPr>
          <p:spPr>
            <a:xfrm flipH="1">
              <a:off x="6850063" y="3779838"/>
              <a:ext cx="1085850" cy="1085850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7" descr="E:\Tanya\WORK WORK\КОНФЕРЕНЦИИ\К партнерской 2013\Шаблон презентации 2013\иконушки\21_набор иконок - БЕЛЫЙ\280.png"/>
            <p:cNvPicPr>
              <a:picLocks noChangeAspect="1" noChangeArrowheads="1"/>
            </p:cNvPicPr>
            <p:nvPr/>
          </p:nvPicPr>
          <p:blipFill>
            <a:blip r:embed="rId6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046516" y="3990578"/>
              <a:ext cx="707231" cy="707232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8" name="Группа 7"/>
          <p:cNvGrpSpPr/>
          <p:nvPr/>
        </p:nvGrpSpPr>
        <p:grpSpPr>
          <a:xfrm>
            <a:off x="5435845" y="2839256"/>
            <a:ext cx="1086422" cy="1087438"/>
            <a:chOff x="7426325" y="2755900"/>
            <a:chExt cx="1085850" cy="1087438"/>
          </a:xfrm>
        </p:grpSpPr>
        <p:sp>
          <p:nvSpPr>
            <p:cNvPr id="61" name="Овал 60"/>
            <p:cNvSpPr/>
            <p:nvPr/>
          </p:nvSpPr>
          <p:spPr>
            <a:xfrm flipH="1">
              <a:off x="7426325" y="2755900"/>
              <a:ext cx="1085850" cy="1087438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" name="Picture 8" descr="E:\Tanya\WORK WORK\КОНФЕРЕНЦИИ\К партнерской 2013\Шаблон презентации 2013\иконушки\21_набор иконок - БЕЛЫЙ\105.png"/>
            <p:cNvPicPr>
              <a:picLocks noChangeAspect="1" noChangeArrowheads="1"/>
            </p:cNvPicPr>
            <p:nvPr/>
          </p:nvPicPr>
          <p:blipFill>
            <a:blip r:embed="rId7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652306" y="2981802"/>
              <a:ext cx="633889" cy="635635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3" name="Группа 2"/>
          <p:cNvGrpSpPr/>
          <p:nvPr/>
        </p:nvGrpSpPr>
        <p:grpSpPr>
          <a:xfrm>
            <a:off x="2529902" y="4309771"/>
            <a:ext cx="1125076" cy="1085850"/>
            <a:chOff x="4279326" y="3887069"/>
            <a:chExt cx="1085850" cy="1085850"/>
          </a:xfrm>
        </p:grpSpPr>
        <p:sp>
          <p:nvSpPr>
            <p:cNvPr id="51" name="Овал 50"/>
            <p:cNvSpPr/>
            <p:nvPr/>
          </p:nvSpPr>
          <p:spPr>
            <a:xfrm>
              <a:off x="4279326" y="3887069"/>
              <a:ext cx="1085850" cy="1085850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300" name="Рисунок 191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195" y="4106938"/>
              <a:ext cx="64611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5316907" y="1460553"/>
            <a:ext cx="1086422" cy="1087438"/>
            <a:chOff x="7815263" y="1289050"/>
            <a:chExt cx="1085850" cy="1087438"/>
          </a:xfrm>
        </p:grpSpPr>
        <p:sp>
          <p:nvSpPr>
            <p:cNvPr id="55" name="Овал 54"/>
            <p:cNvSpPr/>
            <p:nvPr/>
          </p:nvSpPr>
          <p:spPr>
            <a:xfrm flipH="1">
              <a:off x="7815263" y="1289050"/>
              <a:ext cx="1085850" cy="1087438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301" name="Рисунок 192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57833" y="1532414"/>
              <a:ext cx="600710" cy="600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Группа 5"/>
          <p:cNvGrpSpPr/>
          <p:nvPr/>
        </p:nvGrpSpPr>
        <p:grpSpPr>
          <a:xfrm>
            <a:off x="3968283" y="4309771"/>
            <a:ext cx="1115345" cy="1085850"/>
            <a:chOff x="5721350" y="4122738"/>
            <a:chExt cx="1085850" cy="1085850"/>
          </a:xfrm>
        </p:grpSpPr>
        <p:sp>
          <p:nvSpPr>
            <p:cNvPr id="43" name="Овал 42"/>
            <p:cNvSpPr/>
            <p:nvPr/>
          </p:nvSpPr>
          <p:spPr>
            <a:xfrm>
              <a:off x="5721350" y="4122738"/>
              <a:ext cx="1085850" cy="1085850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302" name="Рисунок 193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20581" y="4321969"/>
              <a:ext cx="687388" cy="68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03" name="Прямоугольник 181"/>
          <p:cNvSpPr>
            <a:spLocks noChangeArrowheads="1"/>
          </p:cNvSpPr>
          <p:nvPr/>
        </p:nvSpPr>
        <p:spPr bwMode="auto">
          <a:xfrm>
            <a:off x="196661" y="4512217"/>
            <a:ext cx="2178845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УЧЁТ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, КОНТРОЛЬ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 РАЦИОНАЛЬНОЕ</a:t>
            </a:r>
            <a:r>
              <a:rPr lang="en-US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ЦЕЛЕВОЕ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РАСХОДОВАНИЕ</a:t>
            </a:r>
            <a:r>
              <a:rPr lang="en-US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endParaRPr lang="en-US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0"/>
            <a:ext cx="9144000" cy="979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61029" y="277000"/>
            <a:ext cx="5918199" cy="63094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внедрения системы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926305" y="971672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692591" y="2251477"/>
            <a:ext cx="1743254" cy="1862922"/>
            <a:chOff x="5046875" y="2415831"/>
            <a:chExt cx="2049214" cy="2049214"/>
          </a:xfrm>
        </p:grpSpPr>
        <p:sp>
          <p:nvSpPr>
            <p:cNvPr id="64" name="Овал 63"/>
            <p:cNvSpPr/>
            <p:nvPr/>
          </p:nvSpPr>
          <p:spPr>
            <a:xfrm>
              <a:off x="5046875" y="2415831"/>
              <a:ext cx="2049214" cy="2049214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Picture 2" descr="C:\Users\User\Desktop\БАРС.СтройКомплекс\БАРС.СтройКомплекс_логотип\БАРС.СтройКомплекс_пиктограмма.png"/>
            <p:cNvPicPr>
              <a:picLocks noChangeAspect="1" noChangeArrowheads="1"/>
            </p:cNvPicPr>
            <p:nvPr/>
          </p:nvPicPr>
          <p:blipFill>
            <a:blip r:embed="rId11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5621648" y="2704112"/>
              <a:ext cx="965759" cy="973244"/>
            </a:xfrm>
            <a:prstGeom prst="rect">
              <a:avLst/>
            </a:prstGeom>
            <a:noFill/>
            <a:effectLst/>
            <a:extLst/>
          </p:spPr>
        </p:pic>
      </p:grpSp>
      <p:sp>
        <p:nvSpPr>
          <p:cNvPr id="11" name="TextBox 10"/>
          <p:cNvSpPr txBox="1"/>
          <p:nvPr/>
        </p:nvSpPr>
        <p:spPr>
          <a:xfrm>
            <a:off x="2529902" y="5664691"/>
            <a:ext cx="38509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Реализованы функции планирования потребностей в капитальных вложениях и учет реализации работ по объектам капитальных вложений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/>
          </a:p>
        </p:txBody>
      </p:sp>
      <p:sp>
        <p:nvSpPr>
          <p:cNvPr id="11275" name="TextBox 3"/>
          <p:cNvSpPr txBox="1">
            <a:spLocks noChangeArrowheads="1"/>
          </p:cNvSpPr>
          <p:nvPr/>
        </p:nvSpPr>
        <p:spPr bwMode="auto">
          <a:xfrm>
            <a:off x="3654979" y="3439627"/>
            <a:ext cx="1639491" cy="44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1" tIns="52460" rIns="104921" bIns="52460">
            <a:spAutoFit/>
          </a:bodyPr>
          <a:lstStyle/>
          <a:p>
            <a:pPr algn="ctr"/>
            <a:r>
              <a:rPr lang="ru-RU" altLang="ru-RU" sz="11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«Стройкомплекс </a:t>
            </a:r>
            <a:endParaRPr lang="en-US" altLang="ru-RU" sz="11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1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altLang="ru-RU" sz="1100" b="1" cap="all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graphicFrame>
        <p:nvGraphicFramePr>
          <p:cNvPr id="44" name="Объект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365701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orelDRAW" r:id="rId12" imgW="6943344" imgH="6943344" progId="CorelDRAW.Graphic.13">
                  <p:embed/>
                </p:oleObj>
              </mc:Choice>
              <mc:Fallback>
                <p:oleObj name="CorelDRAW" r:id="rId12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1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425637" y="3108440"/>
            <a:ext cx="2377031" cy="541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Объект 2"/>
          <p:cNvSpPr txBox="1">
            <a:spLocks/>
          </p:cNvSpPr>
          <p:nvPr/>
        </p:nvSpPr>
        <p:spPr>
          <a:xfrm>
            <a:off x="9695" y="1667582"/>
            <a:ext cx="9134305" cy="489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ru-RU" sz="2200" b="1" dirty="0" smtClean="0">
                <a:latin typeface="+mn-lt"/>
              </a:rPr>
              <a:t>            Обмен </a:t>
            </a:r>
            <a:r>
              <a:rPr lang="ru-RU" sz="2200" b="1" dirty="0">
                <a:latin typeface="+mn-lt"/>
              </a:rPr>
              <a:t>данными с информационными системами: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200" u="sng" dirty="0"/>
              <a:t>ГКУ «</a:t>
            </a:r>
            <a:r>
              <a:rPr lang="ru-RU" sz="2200" u="sng" dirty="0" smtClean="0"/>
              <a:t>ГИСУ» </a:t>
            </a:r>
            <a:r>
              <a:rPr lang="ru-RU" sz="2200" b="1" dirty="0"/>
              <a:t>ИАС «Капстрой» </a:t>
            </a:r>
            <a:r>
              <a:rPr lang="ru-RU" sz="2200" dirty="0"/>
              <a:t>по фактическому выполнению работ, заявкам на оплату, сметам;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200" u="sng" dirty="0"/>
              <a:t>ИГСН РТ </a:t>
            </a:r>
            <a:r>
              <a:rPr lang="ru-RU" sz="2200" b="1" dirty="0"/>
              <a:t>ЭИС «ГСН» </a:t>
            </a:r>
            <a:r>
              <a:rPr lang="ru-RU" sz="2200" dirty="0"/>
              <a:t>обмен данными об объектах КВ, извещениям о  начале строительства;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200" u="sng" dirty="0" smtClean="0"/>
              <a:t>ГАУ </a:t>
            </a:r>
            <a:r>
              <a:rPr lang="ru-RU" sz="2200" u="sng" dirty="0"/>
              <a:t>«УГЭЦ РТ» </a:t>
            </a:r>
            <a:r>
              <a:rPr lang="ru-RU" sz="2200" b="1" dirty="0" smtClean="0"/>
              <a:t>АС «</a:t>
            </a:r>
            <a:r>
              <a:rPr lang="ru-RU" sz="2200" b="1" dirty="0" err="1" smtClean="0"/>
              <a:t>Госэкспертиза</a:t>
            </a:r>
            <a:r>
              <a:rPr lang="ru-RU" sz="2200" b="1" dirty="0" smtClean="0"/>
              <a:t>»</a:t>
            </a:r>
            <a:r>
              <a:rPr lang="ru-RU" sz="2200" dirty="0" smtClean="0"/>
              <a:t> по экспертизе проектной документации; </a:t>
            </a:r>
            <a:endParaRPr lang="ru-RU" sz="2200" dirty="0"/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200" u="sng" dirty="0" smtClean="0"/>
              <a:t>МЗИО РТ</a:t>
            </a:r>
            <a:r>
              <a:rPr lang="ru-RU" sz="2200" dirty="0" smtClean="0"/>
              <a:t> по </a:t>
            </a:r>
            <a:r>
              <a:rPr lang="ru-RU" sz="2200" dirty="0"/>
              <a:t>передаче объекта на </a:t>
            </a:r>
            <a:r>
              <a:rPr lang="ru-RU" sz="2200" dirty="0" smtClean="0"/>
              <a:t>баланс (закреплении объекта);</a:t>
            </a:r>
            <a:endParaRPr lang="ru-RU" sz="2200" dirty="0"/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200" u="sng" dirty="0" smtClean="0"/>
              <a:t>Минфин </a:t>
            </a:r>
            <a:r>
              <a:rPr lang="ru-RU" sz="2200" u="sng" dirty="0"/>
              <a:t>РТ</a:t>
            </a:r>
            <a:r>
              <a:rPr lang="ru-RU" sz="2200" dirty="0"/>
              <a:t> </a:t>
            </a:r>
            <a:r>
              <a:rPr lang="ru-RU" sz="2200" b="1" dirty="0"/>
              <a:t>АЦК-Финансы</a:t>
            </a:r>
            <a:r>
              <a:rPr lang="ru-RU" sz="2200" dirty="0"/>
              <a:t> по </a:t>
            </a:r>
            <a:r>
              <a:rPr lang="ru-RU" sz="2200" dirty="0" smtClean="0"/>
              <a:t>заявкам на оплату работ ПИР, СМР и другим договорам;</a:t>
            </a:r>
            <a:endParaRPr lang="ru-RU" sz="2200" dirty="0"/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200" u="sng" dirty="0" smtClean="0"/>
              <a:t>ЦЭСИ РТ </a:t>
            </a:r>
            <a:r>
              <a:rPr lang="ru-RU" sz="2200" dirty="0" smtClean="0"/>
              <a:t>о планируемых/фактических расходах </a:t>
            </a:r>
            <a:r>
              <a:rPr lang="ru-RU" sz="2200" dirty="0"/>
              <a:t>на </a:t>
            </a:r>
            <a:r>
              <a:rPr lang="ru-RU" sz="2200" dirty="0" smtClean="0"/>
              <a:t>кап. вложения, выполненных работах.</a:t>
            </a:r>
            <a:endParaRPr lang="ru-RU" sz="2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395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"/>
            <a:ext cx="262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СТРОЙКОМПЛЕКС РТ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979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61029" y="277000"/>
            <a:ext cx="5918199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ГИС 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Стройкомплекс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РТ»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 существующими системами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26305" y="971672"/>
            <a:ext cx="8208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826355"/>
              </p:ext>
            </p:extLst>
          </p:nvPr>
        </p:nvGraphicFramePr>
        <p:xfrm>
          <a:off x="0" y="10716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orelDRAW" r:id="rId4" imgW="6943344" imgH="6943344" progId="CorelDRAW.Graphic.13">
                  <p:embed/>
                </p:oleObj>
              </mc:Choice>
              <mc:Fallback>
                <p:oleObj name="CorelDRAW" r:id="rId4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6"/>
                        <a:ext cx="1080000" cy="1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071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2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7513</TotalTime>
  <Words>750</Words>
  <Application>Microsoft Office PowerPoint</Application>
  <PresentationFormat>Экран (4:3)</PresentationFormat>
  <Paragraphs>138</Paragraphs>
  <Slides>12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Кутленков</dc:creator>
  <cp:lastModifiedBy>Альбина Мухаметшина</cp:lastModifiedBy>
  <cp:revision>388</cp:revision>
  <cp:lastPrinted>2016-06-08T15:25:38Z</cp:lastPrinted>
  <dcterms:created xsi:type="dcterms:W3CDTF">2015-10-19T09:46:24Z</dcterms:created>
  <dcterms:modified xsi:type="dcterms:W3CDTF">2016-06-09T11:52:57Z</dcterms:modified>
</cp:coreProperties>
</file>