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8" r:id="rId3"/>
    <p:sldId id="271" r:id="rId4"/>
    <p:sldId id="274" r:id="rId5"/>
    <p:sldId id="275" r:id="rId6"/>
    <p:sldId id="294" r:id="rId7"/>
    <p:sldId id="295" r:id="rId8"/>
    <p:sldId id="296" r:id="rId9"/>
    <p:sldId id="277" r:id="rId10"/>
    <p:sldId id="278" r:id="rId11"/>
    <p:sldId id="279" r:id="rId12"/>
    <p:sldId id="280" r:id="rId13"/>
    <p:sldId id="276" r:id="rId14"/>
    <p:sldId id="281" r:id="rId15"/>
    <p:sldId id="297" r:id="rId16"/>
    <p:sldId id="298" r:id="rId17"/>
    <p:sldId id="299" r:id="rId18"/>
    <p:sldId id="300" r:id="rId19"/>
    <p:sldId id="301" r:id="rId20"/>
    <p:sldId id="287" r:id="rId21"/>
    <p:sldId id="288" r:id="rId22"/>
    <p:sldId id="289" r:id="rId23"/>
    <p:sldId id="291" r:id="rId2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A3862F"/>
    <a:srgbClr val="861D1A"/>
    <a:srgbClr val="482FFD"/>
    <a:srgbClr val="575656"/>
    <a:srgbClr val="E06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DB4A8-80CC-48A2-9DC7-DD7F2ED6E8A3}" type="doc">
      <dgm:prSet loTypeId="urn:microsoft.com/office/officeart/2005/8/layout/pList2#1" loCatId="list" qsTypeId="urn:microsoft.com/office/officeart/2005/8/quickstyle/simple4" qsCatId="simple" csTypeId="urn:microsoft.com/office/officeart/2005/8/colors/accent1_2" csCatId="accent1" phldr="1"/>
      <dgm:spPr/>
    </dgm:pt>
    <dgm:pt modelId="{FEF7DC6D-CD40-4B84-A206-0D6125314E71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</a:t>
          </a:r>
        </a:p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от </a:t>
          </a:r>
          <a:r>
            <a:rPr lang="ru-RU" b="1" dirty="0" smtClean="0">
              <a:solidFill>
                <a:srgbClr val="871D1A"/>
              </a:solidFill>
              <a:latin typeface="Bookman Old Style" panose="02050604050505020204" pitchFamily="18" charset="0"/>
            </a:rPr>
            <a:t>7 декабря 2015 г. N 1330</a:t>
          </a:r>
          <a:r>
            <a:rPr lang="ru-RU" dirty="0" smtClean="0">
              <a:solidFill>
                <a:srgbClr val="871D1A"/>
              </a:solidFill>
              <a:latin typeface="Bookman Old Style" panose="02050604050505020204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внесении изменений в постановление правительства российской федерации от 5 марта 2007 Г. N 145»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6F8C32B-5348-4855-B6EA-F84FA2DC06D2}" type="parTrans" cxnId="{14A7615D-C95E-4AF5-A7CA-4D7802CC2D2B}">
      <dgm:prSet/>
      <dgm:spPr/>
      <dgm:t>
        <a:bodyPr/>
        <a:lstStyle/>
        <a:p>
          <a:endParaRPr lang="ru-RU"/>
        </a:p>
      </dgm:t>
    </dgm:pt>
    <dgm:pt modelId="{A5DBAE94-6763-4EE5-B698-A1DE7F5C4C36}" type="sibTrans" cxnId="{14A7615D-C95E-4AF5-A7CA-4D7802CC2D2B}">
      <dgm:prSet/>
      <dgm:spPr/>
      <dgm:t>
        <a:bodyPr/>
        <a:lstStyle/>
        <a:p>
          <a:endParaRPr lang="ru-RU"/>
        </a:p>
      </dgm:t>
    </dgm:pt>
    <dgm:pt modelId="{25F6B44E-FE7D-439A-9ADD-6651E97E9FB8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Приказ Минстроя от </a:t>
          </a:r>
          <a:r>
            <a:rPr lang="ru-RU" b="1" dirty="0" smtClean="0">
              <a:solidFill>
                <a:srgbClr val="871D1A"/>
              </a:solidFill>
              <a:latin typeface="Bookman Old Style" panose="02050604050505020204" pitchFamily="18" charset="0"/>
            </a:rPr>
            <a:t>21 ноября 2014 г. N 728/</a:t>
          </a:r>
          <a:r>
            <a:rPr lang="ru-RU" b="1" dirty="0" err="1" smtClean="0">
              <a:solidFill>
                <a:srgbClr val="871D1A"/>
              </a:solidFill>
              <a:latin typeface="Bookman Old Style" panose="02050604050505020204" pitchFamily="18" charset="0"/>
            </a:rPr>
            <a:t>пр</a:t>
          </a:r>
          <a:r>
            <a:rPr lang="ru-RU" b="1" dirty="0" smtClean="0">
              <a:solidFill>
                <a:srgbClr val="871D1A"/>
              </a:solidFill>
              <a:latin typeface="Bookman Old Style" panose="02050604050505020204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«Об утверждении требований к формату электронных документов, представляемых для проведения государственной экспертизы проектной документации и (или) результатов инженерных изысканий»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5F67217-58E3-4ACA-8C0B-DE95EFDA5A96}" type="parTrans" cxnId="{13E4E25D-7B51-4F8E-90DA-E283CF0F7FEF}">
      <dgm:prSet/>
      <dgm:spPr/>
      <dgm:t>
        <a:bodyPr/>
        <a:lstStyle/>
        <a:p>
          <a:endParaRPr lang="ru-RU"/>
        </a:p>
      </dgm:t>
    </dgm:pt>
    <dgm:pt modelId="{1B65EADE-D695-4C35-9F79-DDB442A9AAC7}" type="sibTrans" cxnId="{13E4E25D-7B51-4F8E-90DA-E283CF0F7FEF}">
      <dgm:prSet/>
      <dgm:spPr/>
      <dgm:t>
        <a:bodyPr/>
        <a:lstStyle/>
        <a:p>
          <a:endParaRPr lang="ru-RU"/>
        </a:p>
      </dgm:t>
    </dgm:pt>
    <dgm:pt modelId="{6A252A9A-FA0C-43A8-B5DB-BAC7838F00F4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от </a:t>
          </a:r>
          <a:r>
            <a:rPr lang="ru-RU" b="1" dirty="0" smtClean="0">
              <a:solidFill>
                <a:srgbClr val="871D1A"/>
              </a:solidFill>
              <a:latin typeface="Bookman Old Style" panose="02050604050505020204" pitchFamily="18" charset="0"/>
            </a:rPr>
            <a:t>5 марта 2007 г. N 145 </a:t>
          </a:r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порядке организации и проведения государственной экспертизы проектной документации и результатов инженерных изысканий»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E707010-3A5D-4890-ADE1-F1462CBE0AFE}" type="parTrans" cxnId="{01D9F557-662D-4B62-AF2B-C2B59D385C6A}">
      <dgm:prSet/>
      <dgm:spPr/>
      <dgm:t>
        <a:bodyPr/>
        <a:lstStyle/>
        <a:p>
          <a:endParaRPr lang="ru-RU"/>
        </a:p>
      </dgm:t>
    </dgm:pt>
    <dgm:pt modelId="{E764E89B-3305-478B-8745-25BF1B735164}" type="sibTrans" cxnId="{01D9F557-662D-4B62-AF2B-C2B59D385C6A}">
      <dgm:prSet/>
      <dgm:spPr/>
      <dgm:t>
        <a:bodyPr/>
        <a:lstStyle/>
        <a:p>
          <a:endParaRPr lang="ru-RU"/>
        </a:p>
      </dgm:t>
    </dgm:pt>
    <dgm:pt modelId="{D8FA37BD-6DDD-4692-B8DC-918304904328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от </a:t>
          </a:r>
          <a:r>
            <a:rPr lang="ru-RU" b="1" dirty="0" smtClean="0">
              <a:solidFill>
                <a:srgbClr val="871D1A"/>
              </a:solidFill>
              <a:latin typeface="Bookman Old Style" panose="02050604050505020204" pitchFamily="18" charset="0"/>
            </a:rPr>
            <a:t>16 февраля 2008 г. N 87 </a:t>
          </a:r>
          <a:r>
            <a:rPr lang="ru-RU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составе разделов проектной документации и требованиях к их содержанию»</a:t>
          </a:r>
          <a:endParaRPr lang="ru-RU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E96DE772-1833-482A-B616-F3110C80553C}" type="parTrans" cxnId="{4AF1ED21-07C7-42C1-A610-81998EBE1B81}">
      <dgm:prSet/>
      <dgm:spPr/>
      <dgm:t>
        <a:bodyPr/>
        <a:lstStyle/>
        <a:p>
          <a:endParaRPr lang="ru-RU"/>
        </a:p>
      </dgm:t>
    </dgm:pt>
    <dgm:pt modelId="{502D8ACE-40A9-4D5F-9408-CC51723BACB4}" type="sibTrans" cxnId="{4AF1ED21-07C7-42C1-A610-81998EBE1B81}">
      <dgm:prSet/>
      <dgm:spPr/>
      <dgm:t>
        <a:bodyPr/>
        <a:lstStyle/>
        <a:p>
          <a:endParaRPr lang="ru-RU"/>
        </a:p>
      </dgm:t>
    </dgm:pt>
    <dgm:pt modelId="{CC1A4EA1-2798-4A81-9ACC-67E592C8DF45}" type="pres">
      <dgm:prSet presAssocID="{D9EDB4A8-80CC-48A2-9DC7-DD7F2ED6E8A3}" presName="Name0" presStyleCnt="0">
        <dgm:presLayoutVars>
          <dgm:dir/>
          <dgm:resizeHandles val="exact"/>
        </dgm:presLayoutVars>
      </dgm:prSet>
      <dgm:spPr/>
    </dgm:pt>
    <dgm:pt modelId="{80363B2A-849B-4D83-849C-A648971A8787}" type="pres">
      <dgm:prSet presAssocID="{D9EDB4A8-80CC-48A2-9DC7-DD7F2ED6E8A3}" presName="bkgdShp" presStyleLbl="alignAccFollowNode1" presStyleIdx="0" presStyleCnt="1" custScaleY="84258" custLinFactNeighborX="-963" custLinFactNeighborY="-11001"/>
      <dgm:spPr>
        <a:noFill/>
        <a:ln w="12700">
          <a:solidFill>
            <a:srgbClr val="861D1A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D08FB57E-84BB-4298-ACF5-8B8BC1D02201}" type="pres">
      <dgm:prSet presAssocID="{D9EDB4A8-80CC-48A2-9DC7-DD7F2ED6E8A3}" presName="linComp" presStyleCnt="0"/>
      <dgm:spPr/>
    </dgm:pt>
    <dgm:pt modelId="{8B4B3AE1-2A20-4CAA-9BA0-D97C0782AF0F}" type="pres">
      <dgm:prSet presAssocID="{6A252A9A-FA0C-43A8-B5DB-BAC7838F00F4}" presName="compNode" presStyleCnt="0"/>
      <dgm:spPr/>
    </dgm:pt>
    <dgm:pt modelId="{84A8029F-DC9B-49C8-A17B-5856B537891D}" type="pres">
      <dgm:prSet presAssocID="{6A252A9A-FA0C-43A8-B5DB-BAC7838F00F4}" presName="node" presStyleLbl="node1" presStyleIdx="0" presStyleCnt="4" custScaleY="118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8A78D-C434-4F47-8219-26A6813E34E8}" type="pres">
      <dgm:prSet presAssocID="{6A252A9A-FA0C-43A8-B5DB-BAC7838F00F4}" presName="invisiNode" presStyleLbl="node1" presStyleIdx="0" presStyleCnt="4"/>
      <dgm:spPr/>
    </dgm:pt>
    <dgm:pt modelId="{3B4B00C8-9D6B-4944-AEAF-ADC9D0D6DE9D}" type="pres">
      <dgm:prSet presAssocID="{6A252A9A-FA0C-43A8-B5DB-BAC7838F00F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42904094-83FB-4D06-8FC5-E8AD4BBC077B}" type="pres">
      <dgm:prSet presAssocID="{E764E89B-3305-478B-8745-25BF1B7351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947CFE-AA0E-458B-81BB-44AB90170660}" type="pres">
      <dgm:prSet presAssocID="{FEF7DC6D-CD40-4B84-A206-0D6125314E71}" presName="compNode" presStyleCnt="0"/>
      <dgm:spPr/>
    </dgm:pt>
    <dgm:pt modelId="{4D273870-EB75-48F8-889F-0E71863E0F5D}" type="pres">
      <dgm:prSet presAssocID="{FEF7DC6D-CD40-4B84-A206-0D6125314E71}" presName="node" presStyleLbl="node1" presStyleIdx="1" presStyleCnt="4" custScaleY="118697" custLinFactNeighborX="1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6909D-915E-4DB3-B3A0-13187D8EAD44}" type="pres">
      <dgm:prSet presAssocID="{FEF7DC6D-CD40-4B84-A206-0D6125314E71}" presName="invisiNode" presStyleLbl="node1" presStyleIdx="1" presStyleCnt="4"/>
      <dgm:spPr/>
    </dgm:pt>
    <dgm:pt modelId="{83C363B5-3E99-456B-BFB5-33A6538C51CE}" type="pres">
      <dgm:prSet presAssocID="{FEF7DC6D-CD40-4B84-A206-0D6125314E71}" presName="imagNode" presStyleLbl="fgImgPlace1" presStyleIdx="1" presStyleCnt="4" custLinFactNeighborX="11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32DFBCC-0213-4B41-8E68-75B79C42300D}" type="pres">
      <dgm:prSet presAssocID="{A5DBAE94-6763-4EE5-B698-A1DE7F5C4C3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1CE15E-ACEE-43F9-88A4-D3A1D5905995}" type="pres">
      <dgm:prSet presAssocID="{D8FA37BD-6DDD-4692-B8DC-918304904328}" presName="compNode" presStyleCnt="0"/>
      <dgm:spPr/>
    </dgm:pt>
    <dgm:pt modelId="{4E5FC19D-2158-439E-A084-C35E09C9AE32}" type="pres">
      <dgm:prSet presAssocID="{D8FA37BD-6DDD-4692-B8DC-918304904328}" presName="node" presStyleLbl="node1" presStyleIdx="2" presStyleCnt="4" custScaleY="118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1CA65-917C-45D3-8D13-245AA34E7BCE}" type="pres">
      <dgm:prSet presAssocID="{D8FA37BD-6DDD-4692-B8DC-918304904328}" presName="invisiNode" presStyleLbl="node1" presStyleIdx="2" presStyleCnt="4"/>
      <dgm:spPr/>
    </dgm:pt>
    <dgm:pt modelId="{4B293AC3-D599-4CC4-89D6-0CD278309674}" type="pres">
      <dgm:prSet presAssocID="{D8FA37BD-6DDD-4692-B8DC-918304904328}" presName="imagNode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2FC06D6-8F38-42F7-84FE-60B798487B8D}" type="pres">
      <dgm:prSet presAssocID="{502D8ACE-40A9-4D5F-9408-CC51723BAC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9D241AE-5734-46AB-8CA7-AD146A3819C0}" type="pres">
      <dgm:prSet presAssocID="{25F6B44E-FE7D-439A-9ADD-6651E97E9FB8}" presName="compNode" presStyleCnt="0"/>
      <dgm:spPr/>
    </dgm:pt>
    <dgm:pt modelId="{912FC124-913A-43C6-82AA-2333787B7295}" type="pres">
      <dgm:prSet presAssocID="{25F6B44E-FE7D-439A-9ADD-6651E97E9FB8}" presName="node" presStyleLbl="node1" presStyleIdx="3" presStyleCnt="4" custScaleY="118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27D966-ECBB-41DF-9ED3-8AFA62F8CC78}" type="pres">
      <dgm:prSet presAssocID="{25F6B44E-FE7D-439A-9ADD-6651E97E9FB8}" presName="invisiNode" presStyleLbl="node1" presStyleIdx="3" presStyleCnt="4"/>
      <dgm:spPr/>
    </dgm:pt>
    <dgm:pt modelId="{145C4271-F402-4B15-8C12-A8823D58109C}" type="pres">
      <dgm:prSet presAssocID="{25F6B44E-FE7D-439A-9ADD-6651E97E9FB8}" presName="imagNode" presStyleLbl="fgImgPlace1" presStyleIdx="3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</dgm:ptLst>
  <dgm:cxnLst>
    <dgm:cxn modelId="{6FFC4371-20E9-4354-924D-66DF9DBB471F}" type="presOf" srcId="{6A252A9A-FA0C-43A8-B5DB-BAC7838F00F4}" destId="{84A8029F-DC9B-49C8-A17B-5856B537891D}" srcOrd="0" destOrd="0" presId="urn:microsoft.com/office/officeart/2005/8/layout/pList2#1"/>
    <dgm:cxn modelId="{13E4E25D-7B51-4F8E-90DA-E283CF0F7FEF}" srcId="{D9EDB4A8-80CC-48A2-9DC7-DD7F2ED6E8A3}" destId="{25F6B44E-FE7D-439A-9ADD-6651E97E9FB8}" srcOrd="3" destOrd="0" parTransId="{E5F67217-58E3-4ACA-8C0B-DE95EFDA5A96}" sibTransId="{1B65EADE-D695-4C35-9F79-DDB442A9AAC7}"/>
    <dgm:cxn modelId="{4AF1ED21-07C7-42C1-A610-81998EBE1B81}" srcId="{D9EDB4A8-80CC-48A2-9DC7-DD7F2ED6E8A3}" destId="{D8FA37BD-6DDD-4692-B8DC-918304904328}" srcOrd="2" destOrd="0" parTransId="{E96DE772-1833-482A-B616-F3110C80553C}" sibTransId="{502D8ACE-40A9-4D5F-9408-CC51723BACB4}"/>
    <dgm:cxn modelId="{454C0E79-DF65-447D-B5F6-DA14FD490527}" type="presOf" srcId="{502D8ACE-40A9-4D5F-9408-CC51723BACB4}" destId="{52FC06D6-8F38-42F7-84FE-60B798487B8D}" srcOrd="0" destOrd="0" presId="urn:microsoft.com/office/officeart/2005/8/layout/pList2#1"/>
    <dgm:cxn modelId="{14A7615D-C95E-4AF5-A7CA-4D7802CC2D2B}" srcId="{D9EDB4A8-80CC-48A2-9DC7-DD7F2ED6E8A3}" destId="{FEF7DC6D-CD40-4B84-A206-0D6125314E71}" srcOrd="1" destOrd="0" parTransId="{F6F8C32B-5348-4855-B6EA-F84FA2DC06D2}" sibTransId="{A5DBAE94-6763-4EE5-B698-A1DE7F5C4C36}"/>
    <dgm:cxn modelId="{D94860F3-4E55-4A30-A507-ED6077F21CC9}" type="presOf" srcId="{25F6B44E-FE7D-439A-9ADD-6651E97E9FB8}" destId="{912FC124-913A-43C6-82AA-2333787B7295}" srcOrd="0" destOrd="0" presId="urn:microsoft.com/office/officeart/2005/8/layout/pList2#1"/>
    <dgm:cxn modelId="{DBF3DAA3-01F3-4C31-803F-1457FD9F329A}" type="presOf" srcId="{E764E89B-3305-478B-8745-25BF1B735164}" destId="{42904094-83FB-4D06-8FC5-E8AD4BBC077B}" srcOrd="0" destOrd="0" presId="urn:microsoft.com/office/officeart/2005/8/layout/pList2#1"/>
    <dgm:cxn modelId="{01D9F557-662D-4B62-AF2B-C2B59D385C6A}" srcId="{D9EDB4A8-80CC-48A2-9DC7-DD7F2ED6E8A3}" destId="{6A252A9A-FA0C-43A8-B5DB-BAC7838F00F4}" srcOrd="0" destOrd="0" parTransId="{7E707010-3A5D-4890-ADE1-F1462CBE0AFE}" sibTransId="{E764E89B-3305-478B-8745-25BF1B735164}"/>
    <dgm:cxn modelId="{BF793AC6-A2AB-42EB-8036-F29053E4F066}" type="presOf" srcId="{FEF7DC6D-CD40-4B84-A206-0D6125314E71}" destId="{4D273870-EB75-48F8-889F-0E71863E0F5D}" srcOrd="0" destOrd="0" presId="urn:microsoft.com/office/officeart/2005/8/layout/pList2#1"/>
    <dgm:cxn modelId="{2C566094-75C0-49D4-B8BE-6C4A8DCC5E58}" type="presOf" srcId="{D9EDB4A8-80CC-48A2-9DC7-DD7F2ED6E8A3}" destId="{CC1A4EA1-2798-4A81-9ACC-67E592C8DF45}" srcOrd="0" destOrd="0" presId="urn:microsoft.com/office/officeart/2005/8/layout/pList2#1"/>
    <dgm:cxn modelId="{30D6D5D0-6AA4-46D8-9666-4E8B189C8440}" type="presOf" srcId="{A5DBAE94-6763-4EE5-B698-A1DE7F5C4C36}" destId="{B32DFBCC-0213-4B41-8E68-75B79C42300D}" srcOrd="0" destOrd="0" presId="urn:microsoft.com/office/officeart/2005/8/layout/pList2#1"/>
    <dgm:cxn modelId="{3BF502B4-60B7-46DD-A6F3-E78AD1B2961D}" type="presOf" srcId="{D8FA37BD-6DDD-4692-B8DC-918304904328}" destId="{4E5FC19D-2158-439E-A084-C35E09C9AE32}" srcOrd="0" destOrd="0" presId="urn:microsoft.com/office/officeart/2005/8/layout/pList2#1"/>
    <dgm:cxn modelId="{EA21BD35-7620-4568-B3D9-458DF4B7249F}" type="presParOf" srcId="{CC1A4EA1-2798-4A81-9ACC-67E592C8DF45}" destId="{80363B2A-849B-4D83-849C-A648971A8787}" srcOrd="0" destOrd="0" presId="urn:microsoft.com/office/officeart/2005/8/layout/pList2#1"/>
    <dgm:cxn modelId="{431C2237-14D0-4C2B-AAE5-C9D84AAE923D}" type="presParOf" srcId="{CC1A4EA1-2798-4A81-9ACC-67E592C8DF45}" destId="{D08FB57E-84BB-4298-ACF5-8B8BC1D02201}" srcOrd="1" destOrd="0" presId="urn:microsoft.com/office/officeart/2005/8/layout/pList2#1"/>
    <dgm:cxn modelId="{8C0E0959-85E3-440A-B1AC-5093A0CFE68B}" type="presParOf" srcId="{D08FB57E-84BB-4298-ACF5-8B8BC1D02201}" destId="{8B4B3AE1-2A20-4CAA-9BA0-D97C0782AF0F}" srcOrd="0" destOrd="0" presId="urn:microsoft.com/office/officeart/2005/8/layout/pList2#1"/>
    <dgm:cxn modelId="{1EB2CA5A-9D8B-498E-BA56-8B0B3DD4B040}" type="presParOf" srcId="{8B4B3AE1-2A20-4CAA-9BA0-D97C0782AF0F}" destId="{84A8029F-DC9B-49C8-A17B-5856B537891D}" srcOrd="0" destOrd="0" presId="urn:microsoft.com/office/officeart/2005/8/layout/pList2#1"/>
    <dgm:cxn modelId="{F7A2FDD0-5583-4582-B02B-982F13B59113}" type="presParOf" srcId="{8B4B3AE1-2A20-4CAA-9BA0-D97C0782AF0F}" destId="{CD78A78D-C434-4F47-8219-26A6813E34E8}" srcOrd="1" destOrd="0" presId="urn:microsoft.com/office/officeart/2005/8/layout/pList2#1"/>
    <dgm:cxn modelId="{D660C06C-0350-45EF-82AE-6F6627B021B2}" type="presParOf" srcId="{8B4B3AE1-2A20-4CAA-9BA0-D97C0782AF0F}" destId="{3B4B00C8-9D6B-4944-AEAF-ADC9D0D6DE9D}" srcOrd="2" destOrd="0" presId="urn:microsoft.com/office/officeart/2005/8/layout/pList2#1"/>
    <dgm:cxn modelId="{6776B5C9-A172-4D10-9FD1-883BE3B5AA11}" type="presParOf" srcId="{D08FB57E-84BB-4298-ACF5-8B8BC1D02201}" destId="{42904094-83FB-4D06-8FC5-E8AD4BBC077B}" srcOrd="1" destOrd="0" presId="urn:microsoft.com/office/officeart/2005/8/layout/pList2#1"/>
    <dgm:cxn modelId="{191BA1AF-5678-4D23-8B25-C0F33D01E081}" type="presParOf" srcId="{D08FB57E-84BB-4298-ACF5-8B8BC1D02201}" destId="{D6947CFE-AA0E-458B-81BB-44AB90170660}" srcOrd="2" destOrd="0" presId="urn:microsoft.com/office/officeart/2005/8/layout/pList2#1"/>
    <dgm:cxn modelId="{0F904148-78BF-448D-9AE2-987EC12B9FBE}" type="presParOf" srcId="{D6947CFE-AA0E-458B-81BB-44AB90170660}" destId="{4D273870-EB75-48F8-889F-0E71863E0F5D}" srcOrd="0" destOrd="0" presId="urn:microsoft.com/office/officeart/2005/8/layout/pList2#1"/>
    <dgm:cxn modelId="{1B7DB93E-CFF4-4262-B86B-4FB7B137F645}" type="presParOf" srcId="{D6947CFE-AA0E-458B-81BB-44AB90170660}" destId="{6156909D-915E-4DB3-B3A0-13187D8EAD44}" srcOrd="1" destOrd="0" presId="urn:microsoft.com/office/officeart/2005/8/layout/pList2#1"/>
    <dgm:cxn modelId="{AAF2E51F-79A2-4438-B28D-AB1387E66B3A}" type="presParOf" srcId="{D6947CFE-AA0E-458B-81BB-44AB90170660}" destId="{83C363B5-3E99-456B-BFB5-33A6538C51CE}" srcOrd="2" destOrd="0" presId="urn:microsoft.com/office/officeart/2005/8/layout/pList2#1"/>
    <dgm:cxn modelId="{AEA76BDA-0A86-4E46-A526-3EFAA721EA97}" type="presParOf" srcId="{D08FB57E-84BB-4298-ACF5-8B8BC1D02201}" destId="{B32DFBCC-0213-4B41-8E68-75B79C42300D}" srcOrd="3" destOrd="0" presId="urn:microsoft.com/office/officeart/2005/8/layout/pList2#1"/>
    <dgm:cxn modelId="{5F63F638-4D1D-4B40-A9B8-DB8494528750}" type="presParOf" srcId="{D08FB57E-84BB-4298-ACF5-8B8BC1D02201}" destId="{981CE15E-ACEE-43F9-88A4-D3A1D5905995}" srcOrd="4" destOrd="0" presId="urn:microsoft.com/office/officeart/2005/8/layout/pList2#1"/>
    <dgm:cxn modelId="{7F95977E-495A-467A-91A2-E1A6D1234C09}" type="presParOf" srcId="{981CE15E-ACEE-43F9-88A4-D3A1D5905995}" destId="{4E5FC19D-2158-439E-A084-C35E09C9AE32}" srcOrd="0" destOrd="0" presId="urn:microsoft.com/office/officeart/2005/8/layout/pList2#1"/>
    <dgm:cxn modelId="{C2706324-B782-4017-94E5-2DC277B84D13}" type="presParOf" srcId="{981CE15E-ACEE-43F9-88A4-D3A1D5905995}" destId="{C691CA65-917C-45D3-8D13-245AA34E7BCE}" srcOrd="1" destOrd="0" presId="urn:microsoft.com/office/officeart/2005/8/layout/pList2#1"/>
    <dgm:cxn modelId="{DF52F137-74D5-4BFC-8EE4-975024E944EC}" type="presParOf" srcId="{981CE15E-ACEE-43F9-88A4-D3A1D5905995}" destId="{4B293AC3-D599-4CC4-89D6-0CD278309674}" srcOrd="2" destOrd="0" presId="urn:microsoft.com/office/officeart/2005/8/layout/pList2#1"/>
    <dgm:cxn modelId="{C1D4EB41-9D6A-4645-9343-89DABFA5ABEC}" type="presParOf" srcId="{D08FB57E-84BB-4298-ACF5-8B8BC1D02201}" destId="{52FC06D6-8F38-42F7-84FE-60B798487B8D}" srcOrd="5" destOrd="0" presId="urn:microsoft.com/office/officeart/2005/8/layout/pList2#1"/>
    <dgm:cxn modelId="{FDA1C52F-0390-4F93-A5C8-282A494C258E}" type="presParOf" srcId="{D08FB57E-84BB-4298-ACF5-8B8BC1D02201}" destId="{A9D241AE-5734-46AB-8CA7-AD146A3819C0}" srcOrd="6" destOrd="0" presId="urn:microsoft.com/office/officeart/2005/8/layout/pList2#1"/>
    <dgm:cxn modelId="{10DFEDEB-79D5-45DE-B721-18B59E960303}" type="presParOf" srcId="{A9D241AE-5734-46AB-8CA7-AD146A3819C0}" destId="{912FC124-913A-43C6-82AA-2333787B7295}" srcOrd="0" destOrd="0" presId="urn:microsoft.com/office/officeart/2005/8/layout/pList2#1"/>
    <dgm:cxn modelId="{F2563EA3-6B8A-4E6F-B9FC-96E5EA12879A}" type="presParOf" srcId="{A9D241AE-5734-46AB-8CA7-AD146A3819C0}" destId="{F127D966-ECBB-41DF-9ED3-8AFA62F8CC78}" srcOrd="1" destOrd="0" presId="urn:microsoft.com/office/officeart/2005/8/layout/pList2#1"/>
    <dgm:cxn modelId="{09D91FBB-572C-4751-9E2E-0D7BCCA5E6A5}" type="presParOf" srcId="{A9D241AE-5734-46AB-8CA7-AD146A3819C0}" destId="{145C4271-F402-4B15-8C12-A8823D58109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63B2A-849B-4D83-849C-A648971A8787}">
      <dsp:nvSpPr>
        <dsp:cNvPr id="0" name=""/>
        <dsp:cNvSpPr/>
      </dsp:nvSpPr>
      <dsp:spPr>
        <a:xfrm>
          <a:off x="0" y="0"/>
          <a:ext cx="8619251" cy="194450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861D1A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B00C8-9D6B-4944-AEAF-ADC9D0D6DE9D}">
      <dsp:nvSpPr>
        <dsp:cNvPr id="0" name=""/>
        <dsp:cNvSpPr/>
      </dsp:nvSpPr>
      <dsp:spPr>
        <a:xfrm>
          <a:off x="260951" y="175862"/>
          <a:ext cx="1883104" cy="16923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A8029F-DC9B-49C8-A17B-5856B537891D}">
      <dsp:nvSpPr>
        <dsp:cNvPr id="0" name=""/>
        <dsp:cNvSpPr/>
      </dsp:nvSpPr>
      <dsp:spPr>
        <a:xfrm rot="10800000">
          <a:off x="260951" y="1912262"/>
          <a:ext cx="1883104" cy="3348010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от </a:t>
          </a:r>
          <a:r>
            <a:rPr lang="ru-RU" sz="1300" b="1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5 марта 2007 г. N 145 </a:t>
          </a: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порядке организации и проведения государственной экспертизы проектной документации и результатов инженерных изысканий»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 rot="10800000">
        <a:off x="318863" y="1912262"/>
        <a:ext cx="1767280" cy="3290098"/>
      </dsp:txXfrm>
    </dsp:sp>
    <dsp:sp modelId="{83C363B5-3E99-456B-BFB5-33A6538C51CE}">
      <dsp:nvSpPr>
        <dsp:cNvPr id="0" name=""/>
        <dsp:cNvSpPr/>
      </dsp:nvSpPr>
      <dsp:spPr>
        <a:xfrm>
          <a:off x="2354511" y="175862"/>
          <a:ext cx="1883104" cy="16923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273870-EB75-48F8-889F-0E71863E0F5D}">
      <dsp:nvSpPr>
        <dsp:cNvPr id="0" name=""/>
        <dsp:cNvSpPr/>
      </dsp:nvSpPr>
      <dsp:spPr>
        <a:xfrm rot="10800000">
          <a:off x="2354511" y="1912262"/>
          <a:ext cx="1883104" cy="3348010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от </a:t>
          </a:r>
          <a:r>
            <a:rPr lang="ru-RU" sz="1300" b="1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7 декабря 2015 г. N 1330</a:t>
          </a:r>
          <a:r>
            <a:rPr lang="ru-RU" sz="1300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 </a:t>
          </a: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внесении изменений в постановление правительства российской федерации от 5 марта 2007 Г. N 145»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 rot="10800000">
        <a:off x="2412423" y="1912262"/>
        <a:ext cx="1767280" cy="3290098"/>
      </dsp:txXfrm>
    </dsp:sp>
    <dsp:sp modelId="{4B293AC3-D599-4CC4-89D6-0CD278309674}">
      <dsp:nvSpPr>
        <dsp:cNvPr id="0" name=""/>
        <dsp:cNvSpPr/>
      </dsp:nvSpPr>
      <dsp:spPr>
        <a:xfrm>
          <a:off x="4403780" y="175862"/>
          <a:ext cx="1883104" cy="16923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5FC19D-2158-439E-A084-C35E09C9AE32}">
      <dsp:nvSpPr>
        <dsp:cNvPr id="0" name=""/>
        <dsp:cNvSpPr/>
      </dsp:nvSpPr>
      <dsp:spPr>
        <a:xfrm rot="10800000">
          <a:off x="4403780" y="1912262"/>
          <a:ext cx="1883104" cy="3348010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Постановление правительство Российской Федерации от </a:t>
          </a:r>
          <a:r>
            <a:rPr lang="ru-RU" sz="1300" b="1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16 февраля 2008 г. N 87 </a:t>
          </a:r>
          <a:r>
            <a:rPr lang="ru-RU" sz="13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«О составе разделов проектной документации и требованиях к их содержанию»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 rot="10800000">
        <a:off x="4461692" y="1912262"/>
        <a:ext cx="1767280" cy="3290098"/>
      </dsp:txXfrm>
    </dsp:sp>
    <dsp:sp modelId="{145C4271-F402-4B15-8C12-A8823D58109C}">
      <dsp:nvSpPr>
        <dsp:cNvPr id="0" name=""/>
        <dsp:cNvSpPr/>
      </dsp:nvSpPr>
      <dsp:spPr>
        <a:xfrm>
          <a:off x="6475195" y="175862"/>
          <a:ext cx="1883104" cy="16923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2FC124-913A-43C6-82AA-2333787B7295}">
      <dsp:nvSpPr>
        <dsp:cNvPr id="0" name=""/>
        <dsp:cNvSpPr/>
      </dsp:nvSpPr>
      <dsp:spPr>
        <a:xfrm rot="10800000">
          <a:off x="6475195" y="1912262"/>
          <a:ext cx="1883104" cy="3348010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Приказ Минстроя от </a:t>
          </a:r>
          <a:r>
            <a:rPr lang="ru-RU" sz="1200" b="1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21 ноября 2014 г. N 728/</a:t>
          </a:r>
          <a:r>
            <a:rPr lang="ru-RU" sz="1200" b="1" kern="1200" dirty="0" err="1" smtClean="0">
              <a:solidFill>
                <a:srgbClr val="871D1A"/>
              </a:solidFill>
              <a:latin typeface="Bookman Old Style" panose="02050604050505020204" pitchFamily="18" charset="0"/>
            </a:rPr>
            <a:t>пр</a:t>
          </a:r>
          <a:r>
            <a:rPr lang="ru-RU" sz="1200" b="1" kern="1200" dirty="0" smtClean="0">
              <a:solidFill>
                <a:srgbClr val="871D1A"/>
              </a:solidFill>
              <a:latin typeface="Bookman Old Style" panose="02050604050505020204" pitchFamily="18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«Об утверждении требований к формату электронных документов, представляемых для проведения государственной экспертизы проектной документации и (или) результатов инженерных изысканий»</a:t>
          </a:r>
          <a:endParaRPr lang="ru-RU" sz="12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 rot="10800000">
        <a:off x="6533107" y="1912262"/>
        <a:ext cx="1767280" cy="3290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98EDF-B07D-459A-A53E-80A34B575415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164-AC0E-4C5E-A377-3D0869A2E5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7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2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2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65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53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7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1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90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54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2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85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7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8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34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6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8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7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5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6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61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164-AC0E-4C5E-A377-3D0869A2E56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6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2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5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60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544616" cy="516093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rgbClr val="861D1A"/>
                </a:solidFill>
                <a:latin typeface="HeliosC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65757"/>
                </a:solidFill>
              </a:defRPr>
            </a:lvl1pPr>
            <a:lvl2pPr>
              <a:defRPr>
                <a:solidFill>
                  <a:srgbClr val="565757"/>
                </a:solidFill>
              </a:defRPr>
            </a:lvl2pPr>
            <a:lvl3pPr>
              <a:defRPr>
                <a:solidFill>
                  <a:srgbClr val="565757"/>
                </a:solidFill>
              </a:defRPr>
            </a:lvl3pPr>
            <a:lvl4pPr>
              <a:defRPr>
                <a:solidFill>
                  <a:srgbClr val="565757"/>
                </a:solidFill>
              </a:defRPr>
            </a:lvl4pPr>
            <a:lvl5pPr>
              <a:defRPr i="1">
                <a:solidFill>
                  <a:srgbClr val="565757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9512" y="116632"/>
            <a:ext cx="388843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613815" cy="6200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4755" r="4241" b="35393"/>
          <a:stretch/>
        </p:blipFill>
        <p:spPr>
          <a:xfrm>
            <a:off x="949229" y="331884"/>
            <a:ext cx="1534539" cy="36081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2483768" y="728700"/>
            <a:ext cx="6408712" cy="0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77809" y="188640"/>
            <a:ext cx="0" cy="620015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843808" y="5589240"/>
            <a:ext cx="622706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277809" y="6525344"/>
            <a:ext cx="7102503" cy="0"/>
          </a:xfrm>
          <a:prstGeom prst="line">
            <a:avLst/>
          </a:prstGeom>
          <a:ln w="28575">
            <a:solidFill>
              <a:srgbClr val="56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5536" y="6552728"/>
            <a:ext cx="8568952" cy="260648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i="1" dirty="0" smtClean="0">
                <a:latin typeface="HeliosC" pitchFamily="50" charset="0"/>
              </a:rPr>
              <a:t>Модель развития региональной </a:t>
            </a:r>
            <a:r>
              <a:rPr lang="ru-RU" i="1" dirty="0" err="1" smtClean="0">
                <a:latin typeface="HeliosC" pitchFamily="50" charset="0"/>
              </a:rPr>
              <a:t>структруы</a:t>
            </a:r>
            <a:endParaRPr lang="ru-RU" i="1" dirty="0">
              <a:latin typeface="Helios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544616" cy="516093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rgbClr val="861D1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65757"/>
                </a:solidFill>
              </a:defRPr>
            </a:lvl1pPr>
            <a:lvl2pPr>
              <a:defRPr>
                <a:solidFill>
                  <a:srgbClr val="565757"/>
                </a:solidFill>
              </a:defRPr>
            </a:lvl2pPr>
            <a:lvl3pPr>
              <a:defRPr>
                <a:solidFill>
                  <a:srgbClr val="565757"/>
                </a:solidFill>
              </a:defRPr>
            </a:lvl3pPr>
            <a:lvl4pPr>
              <a:defRPr>
                <a:solidFill>
                  <a:srgbClr val="565757"/>
                </a:solidFill>
              </a:defRPr>
            </a:lvl4pPr>
            <a:lvl5pPr>
              <a:defRPr i="1">
                <a:solidFill>
                  <a:srgbClr val="565757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9512" y="116632"/>
            <a:ext cx="388843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613815" cy="6200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4755" r="4241" b="35393"/>
          <a:stretch/>
        </p:blipFill>
        <p:spPr>
          <a:xfrm>
            <a:off x="949229" y="331884"/>
            <a:ext cx="1534539" cy="36081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3829060" y="728700"/>
            <a:ext cx="5063420" cy="0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77809" y="188640"/>
            <a:ext cx="0" cy="620015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>
          <a:xfrm>
            <a:off x="2843808" y="5589240"/>
            <a:ext cx="622706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277809" y="6525344"/>
            <a:ext cx="4582223" cy="0"/>
          </a:xfrm>
          <a:prstGeom prst="line">
            <a:avLst/>
          </a:prstGeom>
          <a:ln w="28575">
            <a:solidFill>
              <a:srgbClr val="56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5536" y="6552728"/>
            <a:ext cx="8568952" cy="260648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i="1" dirty="0" smtClean="0">
                <a:latin typeface="HeliosC" pitchFamily="50" charset="0"/>
              </a:rPr>
              <a:t>Модель развития региональной структуры</a:t>
            </a:r>
            <a:endParaRPr lang="ru-RU" i="1" dirty="0">
              <a:latin typeface="HeliosC" pitchFamily="50" charset="0"/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2483768" y="728700"/>
            <a:ext cx="6408712" cy="0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64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86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3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02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5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9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8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7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9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BB32-BFFC-4623-BB9A-7F2F93E97009}" type="datetimeFigureOut">
              <a:rPr lang="ru-RU" smtClean="0"/>
              <a:pPr/>
              <a:t>08.07.2016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FD4A-E273-4DA7-AEE1-654BFCC9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821"/>
            <a:ext cx="1075965" cy="1086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4755" r="4241" b="35393"/>
          <a:stretch/>
        </p:blipFill>
        <p:spPr>
          <a:xfrm>
            <a:off x="1259632" y="410002"/>
            <a:ext cx="2689913" cy="63247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3131840" y="6525344"/>
            <a:ext cx="5760640" cy="0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6012160" y="5661248"/>
            <a:ext cx="2880320" cy="7529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i="1" dirty="0" smtClean="0"/>
              <a:t>Главный специалист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200" i="1" dirty="0" smtClean="0"/>
              <a:t>Отдела организационного развития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200" b="1" dirty="0" smtClean="0"/>
              <a:t>Тюленева Ольга Владимировна</a:t>
            </a:r>
          </a:p>
          <a:p>
            <a:pPr marL="1828800" lvl="4" indent="0" algn="r">
              <a:buFont typeface="Arial" panose="020B0604020202020204" pitchFamily="34" charset="0"/>
              <a:buNone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944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2.jpeg"/><Relationship Id="rId4" Type="http://schemas.openxmlformats.org/officeDocument/2006/relationships/image" Target="../media/image20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insvyaz.ru/ru/activity/govservices/2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slugi.gge.ru/docs/instructio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uslugi.ru/" TargetMode="External"/><Relationship Id="rId7" Type="http://schemas.openxmlformats.org/officeDocument/2006/relationships/hyperlink" Target="https://uslugi.gge.ru/docs/instruc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upport@gosuslugi.ru" TargetMode="External"/><Relationship Id="rId5" Type="http://schemas.openxmlformats.org/officeDocument/2006/relationships/hyperlink" Target="http://vsegosuslugi.ru/registraciya-na-saite-gosuslugi/" TargetMode="External"/><Relationship Id="rId4" Type="http://schemas.openxmlformats.org/officeDocument/2006/relationships/hyperlink" Target="https://esia.gosuslugi.ru/registr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6918" y="44624"/>
            <a:ext cx="9077082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821"/>
            <a:ext cx="1075965" cy="1086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4755" r="4241" b="35393"/>
          <a:stretch/>
        </p:blipFill>
        <p:spPr>
          <a:xfrm>
            <a:off x="1259632" y="410002"/>
            <a:ext cx="2689913" cy="63247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3131840" y="6525344"/>
            <a:ext cx="5760640" cy="0"/>
          </a:xfrm>
          <a:prstGeom prst="line">
            <a:avLst/>
          </a:prstGeom>
          <a:ln w="28575">
            <a:solidFill>
              <a:srgbClr val="861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2"/>
          <p:cNvSpPr txBox="1">
            <a:spLocks/>
          </p:cNvSpPr>
          <p:nvPr/>
        </p:nvSpPr>
        <p:spPr>
          <a:xfrm>
            <a:off x="3949545" y="5733256"/>
            <a:ext cx="4942936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i="1" dirty="0">
                <a:latin typeface="Bookman Old Style" panose="02050604050505020204" pitchFamily="18" charset="0"/>
              </a:rPr>
              <a:t>Начальник отдела развития информационных систем ФАУ «Главгосэкспертиза России</a:t>
            </a:r>
            <a:r>
              <a:rPr lang="ru-RU" sz="1200" i="1" dirty="0" smtClean="0">
                <a:latin typeface="Bookman Old Style" panose="02050604050505020204" pitchFamily="18" charset="0"/>
              </a:rPr>
              <a:t>»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400" b="1" dirty="0" smtClean="0">
                <a:latin typeface="Bookman Old Style" panose="02050604050505020204" pitchFamily="18" charset="0"/>
              </a:rPr>
              <a:t>Эркенова Виктория Вячеславовна</a:t>
            </a:r>
            <a:endParaRPr lang="ru-RU" sz="1400" i="1" dirty="0">
              <a:latin typeface="Bookman Old Style" panose="020506040505050202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71600" y="2312876"/>
            <a:ext cx="7200800" cy="223224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861D1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Использование </a:t>
            </a:r>
            <a:r>
              <a:rPr lang="ru-RU" sz="2400" dirty="0">
                <a:latin typeface="Bookman Old Style" panose="02050604050505020204" pitchFamily="18" charset="0"/>
              </a:rPr>
              <a:t>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79512" y="6148870"/>
            <a:ext cx="2520280" cy="37647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65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i="1" dirty="0" smtClean="0">
                <a:latin typeface="Bookman Old Style" panose="02050604050505020204" pitchFamily="18" charset="0"/>
              </a:rPr>
              <a:t>Казань,  2016 г.</a:t>
            </a:r>
            <a:endParaRPr lang="ru-RU" sz="14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8" y="2504048"/>
            <a:ext cx="1893550" cy="1893550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10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312" y="2218987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Сейчас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40" y="2204746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1 сентября 2016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51520" y="908566"/>
            <a:ext cx="8640960" cy="1008140"/>
            <a:chOff x="0" y="3322443"/>
            <a:chExt cx="7921100" cy="1358206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3322443"/>
              <a:ext cx="7921100" cy="135820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550145" y="3322443"/>
              <a:ext cx="6159755" cy="1358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Сформировать структуру папок ПСД</a:t>
              </a:r>
              <a:endParaRPr lang="ru-RU" b="1" kern="1200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100" b="1" i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Постановление правительство Российской Федерации от 16 февраля 2008 г. 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100" b="1" i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N 87 «О составе разделов проектной документации и требованиях к их содержанию»</a:t>
              </a:r>
              <a:endParaRPr lang="ru-RU" sz="1100" b="1" i="1" kern="1200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436669" y="849779"/>
            <a:ext cx="1288493" cy="1066927"/>
          </a:xfrm>
          <a:prstGeom prst="roundRect">
            <a:avLst>
              <a:gd name="adj" fmla="val 10000"/>
            </a:avLst>
          </a:prstGeom>
          <a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Выноска 1 12"/>
          <p:cNvSpPr/>
          <p:nvPr/>
        </p:nvSpPr>
        <p:spPr>
          <a:xfrm>
            <a:off x="2420080" y="3659423"/>
            <a:ext cx="1917929" cy="432060"/>
          </a:xfrm>
          <a:prstGeom prst="borderCallout1">
            <a:avLst>
              <a:gd name="adj1" fmla="val 54023"/>
              <a:gd name="adj2" fmla="val -6660"/>
              <a:gd name="adj3" fmla="val 53093"/>
              <a:gd name="adj4" fmla="val -379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Раздел 1. Пояснительная записка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2128" y="3726044"/>
            <a:ext cx="493425" cy="216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80" y="3717399"/>
            <a:ext cx="3291215" cy="182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20" y="2606521"/>
            <a:ext cx="557833" cy="6998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36" y="2710221"/>
            <a:ext cx="636225" cy="7960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8" y="2824968"/>
            <a:ext cx="796068" cy="7960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41" y="2990797"/>
            <a:ext cx="654149" cy="654149"/>
          </a:xfrm>
          <a:prstGeom prst="rect">
            <a:avLst/>
          </a:prstGeom>
        </p:spPr>
      </p:pic>
      <p:sp>
        <p:nvSpPr>
          <p:cNvPr id="20" name="Стрелка углом 19"/>
          <p:cNvSpPr/>
          <p:nvPr/>
        </p:nvSpPr>
        <p:spPr>
          <a:xfrm rot="5400000">
            <a:off x="6808334" y="3238821"/>
            <a:ext cx="216032" cy="64003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1774"/>
            </a:avLst>
          </a:prstGeom>
          <a:solidFill>
            <a:srgbClr val="861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C0A4B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77" y="4221026"/>
            <a:ext cx="2731270" cy="220483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627730" y="5013136"/>
            <a:ext cx="72010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060030" y="5661226"/>
            <a:ext cx="56770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22167" y="5599066"/>
            <a:ext cx="36005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572000" y="2132736"/>
            <a:ext cx="0" cy="4320600"/>
          </a:xfrm>
          <a:prstGeom prst="line">
            <a:avLst/>
          </a:prstGeom>
          <a:ln>
            <a:solidFill>
              <a:srgbClr val="A386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1725162" y="3834059"/>
            <a:ext cx="902568" cy="41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11</a:t>
            </a:fld>
            <a:endParaRPr lang="ru-RU" dirty="0">
              <a:latin typeface="Century Gothic" panose="020B0502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1520" y="831639"/>
            <a:ext cx="8712968" cy="1085193"/>
            <a:chOff x="4791" y="1898561"/>
            <a:chExt cx="7921100" cy="140884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791" y="1898561"/>
              <a:ext cx="7921100" cy="1408845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519300" y="2191750"/>
              <a:ext cx="6164547" cy="704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Подать заявление, представить документацию</a:t>
              </a:r>
              <a:endParaRPr lang="ru-RU" sz="2000" b="1" kern="1200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1" y="854207"/>
            <a:ext cx="1106634" cy="1062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23" y="3668442"/>
            <a:ext cx="1418573" cy="1418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4312" y="1988800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Сейчас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40" y="2060810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1 сентября 2016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6" y="2430142"/>
            <a:ext cx="914475" cy="16287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90" y="4581160"/>
            <a:ext cx="1210098" cy="14645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51720" y="2895327"/>
            <a:ext cx="219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Транспортировка ПСД, </a:t>
            </a:r>
          </a:p>
          <a:p>
            <a:pPr algn="ctr"/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подача </a:t>
            </a:r>
            <a:r>
              <a:rPr lang="ru-RU" sz="1200" b="1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заявления</a:t>
            </a:r>
            <a:endParaRPr lang="ru-RU" sz="1200" dirty="0">
              <a:solidFill>
                <a:srgbClr val="861D1A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6" y="3356990"/>
            <a:ext cx="1809695" cy="135727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152131" y="2862878"/>
            <a:ext cx="3063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Подать заявление через интернет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84" y="4869160"/>
            <a:ext cx="2866022" cy="15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трелка углом 19"/>
          <p:cNvSpPr/>
          <p:nvPr/>
        </p:nvSpPr>
        <p:spPr>
          <a:xfrm flipH="1">
            <a:off x="6573721" y="4357441"/>
            <a:ext cx="356444" cy="432060"/>
          </a:xfrm>
          <a:prstGeom prst="bentArrow">
            <a:avLst>
              <a:gd name="adj1" fmla="val 25000"/>
              <a:gd name="adj2" fmla="val 19918"/>
              <a:gd name="adj3" fmla="val 25000"/>
              <a:gd name="adj4" fmla="val 43750"/>
            </a:avLst>
          </a:prstGeom>
          <a:solidFill>
            <a:srgbClr val="861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1D1A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572000" y="1988800"/>
            <a:ext cx="0" cy="4320600"/>
          </a:xfrm>
          <a:prstGeom prst="line">
            <a:avLst/>
          </a:prstGeom>
          <a:ln>
            <a:solidFill>
              <a:srgbClr val="A386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87" y="4291902"/>
            <a:ext cx="538641" cy="59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2128" y="3028526"/>
            <a:ext cx="2377646" cy="469433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0073" y="188640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Сервис электронного взаимодействия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45136"/>
            <a:ext cx="4293109" cy="37080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48"/>
          <a:stretch/>
        </p:blipFill>
        <p:spPr bwMode="auto">
          <a:xfrm>
            <a:off x="143313" y="938327"/>
            <a:ext cx="4428687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61" y="2204864"/>
            <a:ext cx="2830460" cy="40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13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38698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Авторизация</a:t>
            </a:r>
            <a:r>
              <a:rPr lang="en-US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(Вход)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главна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725"/>
          <a:stretch/>
        </p:blipFill>
        <p:spPr>
          <a:xfrm>
            <a:off x="218489" y="897270"/>
            <a:ext cx="8711952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14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38698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Получить услугу на ЕПГУ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Untitled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389" t="306" r="5502" b="-306"/>
          <a:stretch/>
        </p:blipFill>
        <p:spPr>
          <a:xfrm>
            <a:off x="288032" y="897270"/>
            <a:ext cx="8676456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16632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Формирование обращения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Формировать ут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780"/>
          <a:stretch/>
        </p:blipFill>
        <p:spPr>
          <a:xfrm>
            <a:off x="360040" y="886237"/>
            <a:ext cx="8604448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16632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Пакетная загрузка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Загрузчик утр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53" y="908720"/>
            <a:ext cx="8535735" cy="48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16632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Проверка электронной подписи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7" name="Все 2 час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032" y="908720"/>
            <a:ext cx="8676456" cy="48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18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16632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Мониторинг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Мониторинг ЭП  предпросмо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119" y="966488"/>
            <a:ext cx="8791369" cy="49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19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38698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Уведомления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3" y="1628750"/>
            <a:ext cx="8553575" cy="3922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553575" cy="39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83768" y="188640"/>
            <a:ext cx="6501242" cy="372077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rgbClr val="861D1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Нормативные правовые акты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35167930"/>
              </p:ext>
            </p:extLst>
          </p:nvPr>
        </p:nvGraphicFramePr>
        <p:xfrm>
          <a:off x="262374" y="1052736"/>
          <a:ext cx="8619251" cy="5128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08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20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6279" y="2579406"/>
            <a:ext cx="1080000" cy="288040"/>
          </a:xfrm>
          <a:prstGeom prst="roundRect">
            <a:avLst/>
          </a:prstGeom>
          <a:solidFill>
            <a:srgbClr val="861D1A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до 4 ч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7937" y="2990835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авнобедренный треугольник 8"/>
          <p:cNvSpPr/>
          <p:nvPr/>
        </p:nvSpPr>
        <p:spPr>
          <a:xfrm>
            <a:off x="1272324" y="2979069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61766" y="2578409"/>
            <a:ext cx="1080000" cy="288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до 10 </a:t>
            </a:r>
            <a:r>
              <a:rPr lang="ru-RU" sz="1400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sz="1400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52484" y="2990893"/>
            <a:ext cx="972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1"/>
          <p:cNvSpPr/>
          <p:nvPr/>
        </p:nvSpPr>
        <p:spPr>
          <a:xfrm>
            <a:off x="2424484" y="2990835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12257" y="2567510"/>
            <a:ext cx="1080000" cy="288040"/>
          </a:xfrm>
          <a:prstGeom prst="roundRect">
            <a:avLst/>
          </a:prstGeom>
          <a:solidFill>
            <a:srgbClr val="861D1A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1 </a:t>
            </a:r>
            <a:r>
              <a:rPr lang="ru-RU" sz="1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дн</a:t>
            </a:r>
            <a:endParaRPr lang="ru-RU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612257" y="2990951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Равнобедренный треугольник 14"/>
          <p:cNvSpPr/>
          <p:nvPr/>
        </p:nvSpPr>
        <p:spPr>
          <a:xfrm>
            <a:off x="3584257" y="2990893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64417" y="2558833"/>
            <a:ext cx="1080000" cy="288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15-20 </a:t>
            </a:r>
            <a:r>
              <a:rPr lang="ru-RU" sz="1400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sz="1400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764417" y="2990951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Равнобедренный треугольник 17"/>
          <p:cNvSpPr/>
          <p:nvPr/>
        </p:nvSpPr>
        <p:spPr>
          <a:xfrm>
            <a:off x="4736417" y="2990893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19916" y="2558833"/>
            <a:ext cx="1080000" cy="288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10 </a:t>
            </a:r>
            <a:r>
              <a:rPr lang="ru-RU" sz="1600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sz="1600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919916" y="2990951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авнобедренный треугольник 20"/>
          <p:cNvSpPr/>
          <p:nvPr/>
        </p:nvSpPr>
        <p:spPr>
          <a:xfrm>
            <a:off x="5891916" y="2990893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75415" y="2558833"/>
            <a:ext cx="1080000" cy="288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20-25 </a:t>
            </a:r>
            <a:r>
              <a:rPr lang="ru-RU" sz="1400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sz="1400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075415" y="2990951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авнобедренный треугольник 23"/>
          <p:cNvSpPr/>
          <p:nvPr/>
        </p:nvSpPr>
        <p:spPr>
          <a:xfrm>
            <a:off x="7047415" y="2990893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30914" y="2567510"/>
            <a:ext cx="1080000" cy="288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1 </a:t>
            </a:r>
            <a:r>
              <a:rPr lang="ru-RU" sz="1600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sz="1600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230914" y="2999628"/>
            <a:ext cx="972000" cy="0"/>
          </a:xfrm>
          <a:prstGeom prst="line">
            <a:avLst/>
          </a:prstGeom>
          <a:ln w="31750">
            <a:solidFill>
              <a:srgbClr val="8D1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авнобедренный треугольник 26"/>
          <p:cNvSpPr/>
          <p:nvPr/>
        </p:nvSpPr>
        <p:spPr>
          <a:xfrm>
            <a:off x="8202914" y="2999570"/>
            <a:ext cx="108000" cy="72010"/>
          </a:xfrm>
          <a:prstGeom prst="triangle">
            <a:avLst/>
          </a:prstGeom>
          <a:solidFill>
            <a:srgbClr val="FA0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87" y="2558834"/>
            <a:ext cx="641530" cy="320765"/>
          </a:xfrm>
          <a:prstGeom prst="rect">
            <a:avLst/>
          </a:prstGeom>
          <a:effectLst>
            <a:outerShdw blurRad="50800" dist="50800" dir="5400000" algn="ctr" rotWithShape="0">
              <a:srgbClr val="003399"/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40254" y="3005762"/>
            <a:ext cx="11103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Подача заявки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Загрузка документации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326324" y="3082383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03622" y="2999571"/>
            <a:ext cx="1110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Проверка комплектности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Подготовка договора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478484" y="3072024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638257" y="3072024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790417" y="3062846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945916" y="3062845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101415" y="3082383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256914" y="3072024"/>
            <a:ext cx="0" cy="1279271"/>
          </a:xfrm>
          <a:prstGeom prst="line">
            <a:avLst/>
          </a:prstGeom>
          <a:ln>
            <a:solidFill>
              <a:srgbClr val="8D1A1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478774" y="2972008"/>
            <a:ext cx="1155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Двухстороннее подписание договора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Оплата по договору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5925" y="2990836"/>
            <a:ext cx="1209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Подготовка сводных замечаний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01603" y="3008990"/>
            <a:ext cx="1209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Устранение замечаний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43406" y="3021609"/>
            <a:ext cx="1209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Подготовка заключения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66700" y="3021609"/>
            <a:ext cx="1209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8D1A14"/>
                </a:solidFill>
                <a:latin typeface="Bookman Old Style" panose="02050604050505020204" pitchFamily="18" charset="0"/>
              </a:rPr>
              <a:t>Выдача заключения</a:t>
            </a:r>
          </a:p>
        </p:txBody>
      </p:sp>
      <p:sp>
        <p:nvSpPr>
          <p:cNvPr id="43" name="Правая фигурная скобка 42"/>
          <p:cNvSpPr/>
          <p:nvPr/>
        </p:nvSpPr>
        <p:spPr>
          <a:xfrm rot="16200000">
            <a:off x="5890623" y="3140"/>
            <a:ext cx="294089" cy="454649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62588" y="1716613"/>
            <a:ext cx="208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D1A14"/>
                </a:solidFill>
                <a:latin typeface="Bookman Old Style" panose="02050604050505020204" pitchFamily="18" charset="0"/>
              </a:rPr>
              <a:t>от 45 до 60 </a:t>
            </a:r>
            <a:r>
              <a:rPr lang="ru-RU" b="1" dirty="0" err="1">
                <a:solidFill>
                  <a:srgbClr val="8D1A14"/>
                </a:solidFill>
                <a:latin typeface="Bookman Old Style" panose="02050604050505020204" pitchFamily="18" charset="0"/>
              </a:rPr>
              <a:t>дн</a:t>
            </a:r>
            <a:endParaRPr lang="ru-RU" b="1" dirty="0">
              <a:solidFill>
                <a:srgbClr val="8D1A1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5" name="Левая фигурная скобка 44"/>
          <p:cNvSpPr/>
          <p:nvPr/>
        </p:nvSpPr>
        <p:spPr>
          <a:xfrm rot="16200000">
            <a:off x="1816891" y="2916165"/>
            <a:ext cx="302882" cy="3417110"/>
          </a:xfrm>
          <a:prstGeom prst="leftBrace">
            <a:avLst/>
          </a:prstGeom>
          <a:solidFill>
            <a:schemeClr val="bg1"/>
          </a:solidFill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CC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6652" y="4948168"/>
            <a:ext cx="692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CC00"/>
                </a:solidFill>
                <a:latin typeface="Bookman Old Style" panose="02050604050505020204" pitchFamily="18" charset="0"/>
              </a:rPr>
              <a:t>Сокращение сроков подачи документации, подписания договора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11" y="4851346"/>
            <a:ext cx="596640" cy="5938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2" y="2004110"/>
            <a:ext cx="655336" cy="49150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89" y="2040814"/>
            <a:ext cx="655336" cy="491502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2483768" y="138698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Преимущество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99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21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82208"/>
            <a:ext cx="4499992" cy="39452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254" r="15298"/>
          <a:stretch/>
        </p:blipFill>
        <p:spPr>
          <a:xfrm>
            <a:off x="3887416" y="1996211"/>
            <a:ext cx="3096344" cy="4085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87616" y="3303097"/>
            <a:ext cx="3049448" cy="32942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83768" y="138698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Заключение в электронном виде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39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22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1720840"/>
            <a:ext cx="64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61D1A"/>
                </a:solidFill>
                <a:latin typeface="Bookman Old Style" panose="02050604050505020204" pitchFamily="18" charset="0"/>
              </a:rPr>
              <a:t>Официальный сайт </a:t>
            </a:r>
          </a:p>
          <a:p>
            <a:pPr algn="ctr"/>
            <a:r>
              <a:rPr lang="ru-RU" sz="2400" dirty="0">
                <a:solidFill>
                  <a:srgbClr val="861D1A"/>
                </a:solidFill>
                <a:latin typeface="Bookman Old Style" panose="02050604050505020204" pitchFamily="18" charset="0"/>
              </a:rPr>
              <a:t>ФАУ «Главгосэкспертиза России»</a:t>
            </a:r>
          </a:p>
          <a:p>
            <a:pPr algn="ctr"/>
            <a:r>
              <a:rPr lang="en-US" sz="2400" b="1" u="sng" dirty="0">
                <a:solidFill>
                  <a:srgbClr val="482FFD"/>
                </a:solidFill>
                <a:latin typeface="Bookman Old Style" panose="02050604050505020204" pitchFamily="18" charset="0"/>
              </a:rPr>
              <a:t>gge.ru</a:t>
            </a:r>
            <a:endParaRPr lang="ru-RU" sz="2400" b="1" u="sng" dirty="0">
              <a:solidFill>
                <a:srgbClr val="482FFD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400" dirty="0">
              <a:solidFill>
                <a:srgbClr val="861D1A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>
                <a:solidFill>
                  <a:srgbClr val="861D1A"/>
                </a:solidFill>
                <a:latin typeface="Bookman Old Style" panose="02050604050505020204" pitchFamily="18" charset="0"/>
              </a:rPr>
              <a:t>Сервис электронного взаимодействия</a:t>
            </a:r>
          </a:p>
          <a:p>
            <a:pPr algn="ctr"/>
            <a:r>
              <a:rPr lang="en-US" sz="2400" b="1" u="sng" dirty="0">
                <a:solidFill>
                  <a:srgbClr val="482FFD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uslugi.gge.ru</a:t>
            </a:r>
            <a:endParaRPr lang="ru-RU" sz="2400" b="1" u="sng" dirty="0">
              <a:solidFill>
                <a:srgbClr val="482FFD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861D1A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>
                <a:solidFill>
                  <a:srgbClr val="861D1A"/>
                </a:solidFill>
                <a:latin typeface="Bookman Old Style" panose="02050604050505020204" pitchFamily="18" charset="0"/>
              </a:rPr>
              <a:t>Единый справочный телефон</a:t>
            </a:r>
          </a:p>
          <a:p>
            <a:pPr algn="ctr"/>
            <a:r>
              <a:rPr lang="ru-RU" sz="2400" b="1" dirty="0">
                <a:solidFill>
                  <a:srgbClr val="482FFD"/>
                </a:solidFill>
                <a:latin typeface="Bookman Old Style" panose="02050604050505020204" pitchFamily="18" charset="0"/>
              </a:rPr>
              <a:t>+7 (499) 652-90-09 </a:t>
            </a:r>
          </a:p>
        </p:txBody>
      </p:sp>
    </p:spTree>
    <p:extLst>
      <p:ext uri="{BB962C8B-B14F-4D97-AF65-F5344CB8AC3E}">
        <p14:creationId xmlns:p14="http://schemas.microsoft.com/office/powerpoint/2010/main" val="41442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1289953"/>
            <a:ext cx="864096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871D1A"/>
              </a:buClr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57565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получение в электронном</a:t>
            </a:r>
            <a:r>
              <a:rPr lang="ru-RU" sz="2100" b="1" dirty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виде услуги «Заключение государственной экспертизы проектной документации и (или) результатов инженерных изысканий</a:t>
            </a:r>
            <a:r>
              <a:rPr lang="ru-RU" sz="2100" dirty="0" smtClean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»;</a:t>
            </a:r>
            <a:endParaRPr lang="en-US" sz="2100" dirty="0" smtClean="0">
              <a:solidFill>
                <a:srgbClr val="87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871D1A"/>
              </a:buClr>
              <a:buFont typeface="Wingdings" panose="05000000000000000000" pitchFamily="2" charset="2"/>
              <a:buChar char="Ø"/>
            </a:pPr>
            <a:endParaRPr lang="en-US" sz="2100" dirty="0">
              <a:solidFill>
                <a:srgbClr val="87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871D1A"/>
              </a:buClr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57565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создание записи на прием </a:t>
            </a:r>
            <a:r>
              <a:rPr lang="ru-RU" sz="2100" dirty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для подачи документов на экспертизу посредством сети </a:t>
            </a:r>
            <a:r>
              <a:rPr lang="ru-RU" sz="2100" dirty="0" smtClean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Интернет;</a:t>
            </a:r>
            <a:endParaRPr lang="en-US" sz="2100" dirty="0" smtClean="0">
              <a:solidFill>
                <a:srgbClr val="87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871D1A"/>
              </a:buClr>
              <a:buFont typeface="Wingdings" panose="05000000000000000000" pitchFamily="2" charset="2"/>
              <a:buChar char="Ø"/>
            </a:pPr>
            <a:endParaRPr lang="en-US" sz="2100" dirty="0" smtClean="0">
              <a:solidFill>
                <a:srgbClr val="87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871D1A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57565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2100" b="1" dirty="0">
                <a:solidFill>
                  <a:srgbClr val="57565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сведений из единого </a:t>
            </a:r>
            <a:r>
              <a:rPr lang="ru-RU" sz="2100" dirty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реестра выданных заключений государственной экспертизы проектной документации и результатов инженерных изысканий  </a:t>
            </a:r>
            <a:r>
              <a:rPr lang="ru-RU" sz="2100" dirty="0" smtClean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100" dirty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ФАУ «Главгосэкспертиза России» через систему межведомственного электронного </a:t>
            </a:r>
            <a:r>
              <a:rPr lang="ru-RU" sz="2100" dirty="0" smtClean="0">
                <a:solidFill>
                  <a:srgbClr val="87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взаимодействия;</a:t>
            </a:r>
            <a:endParaRPr lang="en-US" sz="2100" dirty="0" smtClean="0">
              <a:solidFill>
                <a:srgbClr val="87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3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88640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Электронные услуги ФАУ «Главгосэкспертиза России»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31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4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88640"/>
            <a:ext cx="6480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solidFill>
                  <a:srgbClr val="861D1A"/>
                </a:solidFill>
                <a:latin typeface="Bookman Old Style" panose="02050604050505020204" pitchFamily="18" charset="0"/>
                <a:ea typeface="+mj-ea"/>
                <a:cs typeface="+mj-cs"/>
              </a:rPr>
              <a:t>Требования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2313"/>
            <a:ext cx="86409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6382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Что нужно для подачи заявления на проведение государственной экспертизы проектной документации и (или) инженерных изысканий в электронном виде?</a:t>
            </a:r>
            <a:endParaRPr lang="ru-RU" sz="1600" b="1" dirty="0">
              <a:solidFill>
                <a:srgbClr val="36382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Усиленная квалифицированная электронная подпись</a:t>
            </a:r>
            <a:r>
              <a:rPr lang="en-US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 </a:t>
            </a: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(УКЭП);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Подтвержденная учетная запись на «Едином портале государственных услуг» www.gosuslugi.ru;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Электронная документация отвечающая требованиям 87 Постановления  Правительства РФ и приказу Минстроя 728/</a:t>
            </a:r>
            <a:r>
              <a:rPr lang="ru-RU" sz="1900" dirty="0" err="1">
                <a:solidFill>
                  <a:srgbClr val="861D1A"/>
                </a:solidFill>
                <a:latin typeface="Bookman Old Style" panose="02050604050505020204" pitchFamily="18" charset="0"/>
              </a:rPr>
              <a:t>пр</a:t>
            </a: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1900" dirty="0">
                <a:solidFill>
                  <a:srgbClr val="861D1A"/>
                </a:solidFill>
                <a:latin typeface="Bookman Old Style" panose="02050604050505020204" pitchFamily="18" charset="0"/>
              </a:rPr>
              <a:t>Доступ в 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30886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88640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861D1A"/>
                </a:solidFill>
                <a:latin typeface="Bookman Old Style" panose="02050604050505020204" pitchFamily="18" charset="0"/>
              </a:rPr>
              <a:t>Усиленная квалифицированная электронная подпись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556792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Электронная подпись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2996952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Где получить?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4437112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Как использовать?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1564920"/>
            <a:ext cx="6048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Bookman Old Style" panose="02050604050505020204" pitchFamily="18" charset="0"/>
              </a:rPr>
              <a:t>Реквизит </a:t>
            </a:r>
            <a:r>
              <a:rPr lang="ru-RU" sz="1600" b="1" dirty="0">
                <a:latin typeface="Bookman Old Style" panose="02050604050505020204" pitchFamily="18" charset="0"/>
              </a:rPr>
              <a:t>электронного документа, полученный в результате криптографического преобразования </a:t>
            </a:r>
            <a:r>
              <a:rPr lang="ru-RU" sz="1600" b="1" dirty="0" smtClean="0">
                <a:latin typeface="Bookman Old Style" panose="02050604050505020204" pitchFamily="18" charset="0"/>
              </a:rPr>
              <a:t>информации. Является </a:t>
            </a:r>
            <a:r>
              <a:rPr lang="ru-RU" sz="1600" b="1" dirty="0">
                <a:latin typeface="Bookman Old Style" panose="02050604050505020204" pitchFamily="18" charset="0"/>
              </a:rPr>
              <a:t>полноценной заменой рукописной </a:t>
            </a:r>
            <a:r>
              <a:rPr lang="ru-RU" sz="1600" b="1" dirty="0" smtClean="0">
                <a:latin typeface="Bookman Old Style" panose="02050604050505020204" pitchFamily="18" charset="0"/>
              </a:rPr>
              <a:t>подписи и печати организации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4316" y="2967335"/>
            <a:ext cx="60481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Деятельность - Государственные услуги Государственные </a:t>
            </a:r>
            <a:r>
              <a:rPr lang="ru-RU" b="1" dirty="0">
                <a:latin typeface="Bookman Old Style" panose="02050604050505020204" pitchFamily="18" charset="0"/>
              </a:rPr>
              <a:t>услуги </a:t>
            </a:r>
            <a:r>
              <a:rPr lang="ru-RU" b="1" dirty="0" err="1" smtClean="0">
                <a:latin typeface="Bookman Old Style" panose="02050604050505020204" pitchFamily="18" charset="0"/>
              </a:rPr>
              <a:t>Минкомсвязи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atin typeface="Bookman Old Style" panose="02050604050505020204" pitchFamily="18" charset="0"/>
              </a:rPr>
              <a:t>- Аккредитация </a:t>
            </a:r>
            <a:r>
              <a:rPr lang="ru-RU" b="1" dirty="0">
                <a:latin typeface="Bookman Old Style" panose="02050604050505020204" pitchFamily="18" charset="0"/>
              </a:rPr>
              <a:t>удостоверяющих </a:t>
            </a:r>
            <a:r>
              <a:rPr lang="ru-RU" b="1" dirty="0" smtClean="0">
                <a:latin typeface="Bookman Old Style" panose="02050604050505020204" pitchFamily="18" charset="0"/>
              </a:rPr>
              <a:t>центров</a:t>
            </a:r>
          </a:p>
          <a:p>
            <a:r>
              <a:rPr lang="en-US" sz="1400" b="1" dirty="0">
                <a:latin typeface="Bookman Old Style" panose="02050604050505020204" pitchFamily="18" charset="0"/>
                <a:hlinkClick r:id="rId3"/>
              </a:rPr>
              <a:t>http://minsvyaz.ru/ru/activity/govservices/2</a:t>
            </a:r>
            <a:r>
              <a:rPr lang="en-US" sz="1400" b="1" dirty="0" smtClean="0">
                <a:latin typeface="Bookman Old Style" panose="02050604050505020204" pitchFamily="18" charset="0"/>
                <a:hlinkClick r:id="rId3"/>
              </a:rPr>
              <a:t>/</a:t>
            </a:r>
            <a:endParaRPr lang="ru-RU" sz="1400" b="1" dirty="0" smtClean="0"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4316" y="4510861"/>
            <a:ext cx="60481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Bookman Old Style" panose="02050604050505020204" pitchFamily="18" charset="0"/>
              </a:rPr>
              <a:t>Инструкция по использованию УКЭП для получение услуги</a:t>
            </a:r>
            <a:r>
              <a:rPr lang="ru-RU" sz="1700" b="1" dirty="0">
                <a:latin typeface="Bookman Old Style" panose="02050604050505020204" pitchFamily="18" charset="0"/>
              </a:rPr>
              <a:t> </a:t>
            </a:r>
            <a:r>
              <a:rPr lang="ru-RU" sz="1700" b="1" dirty="0" smtClean="0">
                <a:latin typeface="Bookman Old Style" panose="02050604050505020204" pitchFamily="18" charset="0"/>
              </a:rPr>
              <a:t>государственной </a:t>
            </a:r>
            <a:r>
              <a:rPr lang="ru-RU" sz="1700" b="1" dirty="0">
                <a:latin typeface="Bookman Old Style" panose="02050604050505020204" pitchFamily="18" charset="0"/>
              </a:rPr>
              <a:t>экспертизы</a:t>
            </a:r>
            <a:endParaRPr lang="ru-RU" sz="1700" b="1" dirty="0" smtClean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  <a:hlinkClick r:id="rId4"/>
              </a:rPr>
              <a:t>https</a:t>
            </a:r>
            <a:r>
              <a:rPr lang="ru-RU" b="1" dirty="0">
                <a:latin typeface="Bookman Old Style" panose="02050604050505020204" pitchFamily="18" charset="0"/>
                <a:hlinkClick r:id="rId4"/>
              </a:rPr>
              <a:t>://uslugi.gge.ru/docs/instruction.pdf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6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37332"/>
            <a:ext cx="8766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861D1A"/>
                </a:solidFill>
                <a:latin typeface="Bookman Old Style" panose="02050604050505020204" pitchFamily="18" charset="0"/>
              </a:rPr>
              <a:t>Подтвержденная учетная запись на «Едином портале государственных услуг» </a:t>
            </a:r>
            <a:r>
              <a:rPr lang="ru-RU" dirty="0" smtClean="0">
                <a:solidFill>
                  <a:srgbClr val="861D1A"/>
                </a:solidFill>
                <a:latin typeface="Bookman Old Style" panose="02050604050505020204" pitchFamily="18" charset="0"/>
                <a:hlinkClick r:id="rId3"/>
              </a:rPr>
              <a:t>www.gosuslugi.ru</a:t>
            </a:r>
            <a:r>
              <a:rPr lang="ru-RU" dirty="0" smtClean="0">
                <a:solidFill>
                  <a:srgbClr val="861D1A"/>
                </a:solidFill>
                <a:latin typeface="Bookman Old Style" panose="02050604050505020204" pitchFamily="18" charset="0"/>
              </a:rPr>
              <a:t> или </a:t>
            </a:r>
            <a:r>
              <a:rPr lang="ru-RU" dirty="0">
                <a:solidFill>
                  <a:srgbClr val="861D1A"/>
                </a:solidFill>
                <a:latin typeface="Bookman Old Style" panose="02050604050505020204" pitchFamily="18" charset="0"/>
              </a:rPr>
              <a:t>Единая система идентификации и аутентификации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1772816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Учетная запись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1520" y="3284984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Как зарегистрироваться?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4869160"/>
            <a:ext cx="2376264" cy="1080120"/>
          </a:xfrm>
          <a:prstGeom prst="roundRect">
            <a:avLst/>
          </a:prstGeom>
          <a:solidFill>
            <a:srgbClr val="861D1A"/>
          </a:solidFill>
          <a:ln>
            <a:solidFill>
              <a:srgbClr val="86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Как использовать?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44316" y="2052137"/>
            <a:ext cx="5975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861D1A"/>
                </a:solidFill>
                <a:latin typeface="Bookman Old Style" panose="02050604050505020204" pitchFamily="18" charset="0"/>
              </a:rPr>
              <a:t>Один пароль </a:t>
            </a:r>
            <a:r>
              <a:rPr lang="ru-RU" sz="1600" b="1" dirty="0" smtClean="0">
                <a:latin typeface="Bookman Old Style" panose="02050604050505020204" pitchFamily="18" charset="0"/>
              </a:rPr>
              <a:t>для доступа ко всем государственным сайтам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4316" y="3185681"/>
            <a:ext cx="6048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Bookman Old Style" panose="02050604050505020204" pitchFamily="18" charset="0"/>
              </a:rPr>
              <a:t>Регистрация - </a:t>
            </a:r>
            <a:r>
              <a:rPr lang="en-US" sz="1600" b="1" dirty="0" smtClean="0">
                <a:latin typeface="Bookman Old Style" panose="02050604050505020204" pitchFamily="18" charset="0"/>
                <a:hlinkClick r:id="rId4"/>
              </a:rPr>
              <a:t>https</a:t>
            </a:r>
            <a:r>
              <a:rPr lang="en-US" sz="1600" b="1" dirty="0">
                <a:latin typeface="Bookman Old Style" panose="02050604050505020204" pitchFamily="18" charset="0"/>
                <a:hlinkClick r:id="rId4"/>
              </a:rPr>
              <a:t>://esia.gosuslugi.ru/registration</a:t>
            </a:r>
            <a:r>
              <a:rPr lang="en-US" sz="1600" b="1" dirty="0" smtClean="0">
                <a:latin typeface="Bookman Old Style" panose="02050604050505020204" pitchFamily="18" charset="0"/>
                <a:hlinkClick r:id="rId4"/>
              </a:rPr>
              <a:t>/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 smtClean="0">
                <a:latin typeface="Bookman Old Style" panose="02050604050505020204" pitchFamily="18" charset="0"/>
              </a:rPr>
              <a:t>Инструкция – </a:t>
            </a:r>
            <a:r>
              <a:rPr lang="en-US" sz="1600" b="1" dirty="0">
                <a:latin typeface="Bookman Old Style" panose="02050604050505020204" pitchFamily="18" charset="0"/>
                <a:hlinkClick r:id="rId5"/>
              </a:rPr>
              <a:t>http://vsegosuslugi.ru/registraciya-na-saite-gosuslugi/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r>
              <a:rPr lang="ru-RU" sz="1600" b="1" dirty="0" smtClean="0">
                <a:latin typeface="Bookman Old Style" panose="02050604050505020204" pitchFamily="18" charset="0"/>
              </a:rPr>
              <a:t>Техническая поддержка - </a:t>
            </a:r>
            <a:r>
              <a:rPr lang="ru-RU" sz="1600" b="1" dirty="0">
                <a:solidFill>
                  <a:srgbClr val="861D1A"/>
                </a:solidFill>
                <a:latin typeface="Bookman Old Style" panose="02050604050505020204" pitchFamily="18" charset="0"/>
              </a:rPr>
              <a:t>8 800 </a:t>
            </a:r>
            <a:r>
              <a:rPr lang="ru-RU" sz="1600" b="1" dirty="0" smtClean="0">
                <a:solidFill>
                  <a:srgbClr val="861D1A"/>
                </a:solidFill>
                <a:latin typeface="Bookman Old Style" panose="02050604050505020204" pitchFamily="18" charset="0"/>
              </a:rPr>
              <a:t>100-70-10 </a:t>
            </a:r>
            <a:r>
              <a:rPr lang="ru-RU" sz="1600" dirty="0" smtClean="0">
                <a:latin typeface="Bookman Old Style" panose="02050604050505020204" pitchFamily="18" charset="0"/>
                <a:hlinkClick r:id="rId6"/>
              </a:rPr>
              <a:t>support@gosuslugi.ru</a:t>
            </a:r>
            <a:endParaRPr lang="ru-RU" sz="1600" b="1" dirty="0" smtClean="0">
              <a:latin typeface="Bookman Old Style" panose="0205060405050502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44316" y="4942909"/>
            <a:ext cx="60481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Bookman Old Style" panose="02050604050505020204" pitchFamily="18" charset="0"/>
              </a:rPr>
              <a:t>Инструкция по использованию для получение услуги государственной экспертизы</a:t>
            </a:r>
          </a:p>
          <a:p>
            <a:r>
              <a:rPr lang="ru-RU" b="1" dirty="0" smtClean="0">
                <a:latin typeface="Bookman Old Style" panose="02050604050505020204" pitchFamily="18" charset="0"/>
                <a:hlinkClick r:id="rId7"/>
              </a:rPr>
              <a:t>https</a:t>
            </a:r>
            <a:r>
              <a:rPr lang="ru-RU" b="1" dirty="0">
                <a:latin typeface="Bookman Old Style" panose="02050604050505020204" pitchFamily="18" charset="0"/>
                <a:hlinkClick r:id="rId7"/>
              </a:rPr>
              <a:t>://uslugi.gge.ru/docs/instruction.pdf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88640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861D1A"/>
                </a:solidFill>
                <a:latin typeface="Bookman Old Style" panose="02050604050505020204" pitchFamily="18" charset="0"/>
              </a:rPr>
              <a:t>Документация</a:t>
            </a:r>
            <a:endParaRPr lang="ru-RU" sz="1700" dirty="0">
              <a:solidFill>
                <a:srgbClr val="861D1A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4598"/>
            <a:ext cx="3444041" cy="1539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61041"/>
            <a:ext cx="4013426" cy="1981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667054" cy="377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8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312" y="2747158"/>
            <a:ext cx="288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Сейчас</a:t>
            </a:r>
            <a:endParaRPr lang="ru-RU" sz="1600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40" y="2732917"/>
            <a:ext cx="288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1 сентября 2016</a:t>
            </a:r>
            <a:endParaRPr lang="ru-RU" sz="1600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5" y="4613880"/>
            <a:ext cx="1739344" cy="10034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3" y="3461720"/>
            <a:ext cx="2382841" cy="792110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stCxn id="13" idx="2"/>
            <a:endCxn id="12" idx="0"/>
          </p:cNvCxnSpPr>
          <p:nvPr/>
        </p:nvCxnSpPr>
        <p:spPr>
          <a:xfrm flipH="1">
            <a:off x="1428847" y="4253830"/>
            <a:ext cx="2807" cy="360050"/>
          </a:xfrm>
          <a:prstGeom prst="straightConnector1">
            <a:avLst/>
          </a:prstGeom>
          <a:ln w="31750">
            <a:solidFill>
              <a:srgbClr val="DC0A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96933" y="3583204"/>
            <a:ext cx="165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1. Разработать документацию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6933" y="4854004"/>
            <a:ext cx="165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Распечатать документацию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45" y="3474199"/>
            <a:ext cx="2382841" cy="792110"/>
          </a:xfrm>
          <a:prstGeom prst="rect">
            <a:avLst/>
          </a:prstGeom>
        </p:spPr>
      </p:pic>
      <p:cxnSp>
        <p:nvCxnSpPr>
          <p:cNvPr id="18" name="Прямая со стрелкой 17"/>
          <p:cNvCxnSpPr>
            <a:stCxn id="17" idx="2"/>
          </p:cNvCxnSpPr>
          <p:nvPr/>
        </p:nvCxnSpPr>
        <p:spPr>
          <a:xfrm flipH="1">
            <a:off x="5964459" y="4266309"/>
            <a:ext cx="2807" cy="360050"/>
          </a:xfrm>
          <a:prstGeom prst="straightConnector1">
            <a:avLst/>
          </a:prstGeom>
          <a:ln w="31750">
            <a:solidFill>
              <a:srgbClr val="DC0A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32545" y="3595683"/>
            <a:ext cx="165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1. Разработать документацию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87" y="4613880"/>
            <a:ext cx="557833" cy="6998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3" y="4717580"/>
            <a:ext cx="636225" cy="7960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15" y="4832327"/>
            <a:ext cx="796068" cy="7960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8" y="4998156"/>
            <a:ext cx="654149" cy="6541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33563" y="4922584"/>
            <a:ext cx="165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Сохранить в электронной форме </a:t>
            </a:r>
            <a:endParaRPr lang="ru-RU" sz="12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23528" y="1003234"/>
            <a:ext cx="8565247" cy="913626"/>
            <a:chOff x="0" y="0"/>
            <a:chExt cx="7921100" cy="1168544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0" y="0"/>
              <a:ext cx="7921100" cy="1168544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1752430" y="0"/>
              <a:ext cx="6168669" cy="1168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Подготовить документацию в электронном виде</a:t>
              </a:r>
              <a:endParaRPr lang="ru-RU" kern="1200" dirty="0">
                <a:solidFill>
                  <a:srgbClr val="861D1A"/>
                </a:solidFill>
                <a:latin typeface="Bookman Old Style" panose="02050604050505020204" pitchFamily="18" charset="0"/>
              </a:endParaRPr>
            </a:p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100" b="1" i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Допустимые форматы приведены в Приказе Минстроя от 21 ноября 2014 г. N 728/</a:t>
              </a:r>
              <a:r>
                <a:rPr lang="ru-RU" sz="1100" b="1" i="1" kern="1200" dirty="0" err="1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пр</a:t>
              </a:r>
              <a:r>
                <a:rPr lang="ru-RU" sz="1100" b="1" i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endParaRPr lang="ru-RU" sz="1100" b="1" i="1" kern="1200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491739" y="908720"/>
            <a:ext cx="1167062" cy="1008140"/>
          </a:xfrm>
          <a:prstGeom prst="roundRect">
            <a:avLst>
              <a:gd name="adj" fmla="val 10000"/>
            </a:avLst>
          </a:prstGeom>
          <a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Прямая соединительная линия 28"/>
          <p:cNvCxnSpPr/>
          <p:nvPr/>
        </p:nvCxnSpPr>
        <p:spPr>
          <a:xfrm>
            <a:off x="4572000" y="2420888"/>
            <a:ext cx="0" cy="4032448"/>
          </a:xfrm>
          <a:prstGeom prst="line">
            <a:avLst/>
          </a:prstGeom>
          <a:ln>
            <a:solidFill>
              <a:srgbClr val="A386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52128" y="6453336"/>
            <a:ext cx="7956376" cy="305272"/>
          </a:xfrm>
          <a:prstGeom prst="rect">
            <a:avLst/>
          </a:prstGeom>
        </p:spPr>
        <p:txBody>
          <a:bodyPr rIns="0"/>
          <a:lstStyle>
            <a:lvl1pPr algn="r">
              <a:defRPr sz="1200" baseline="0">
                <a:solidFill>
                  <a:srgbClr val="565757"/>
                </a:solidFill>
              </a:defRPr>
            </a:lvl1pPr>
          </a:lstStyle>
          <a:p>
            <a:r>
              <a:rPr lang="ru-RU" sz="1100" i="1" dirty="0">
                <a:latin typeface="Bookman Old Style" panose="02050604050505020204" pitchFamily="18" charset="0"/>
              </a:rPr>
              <a:t>Использование сервиса информационного взаимодействия с заявителем при проведении государственной экспертизы в электронной форме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6519119"/>
            <a:ext cx="576064" cy="3388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65757"/>
                </a:solidFill>
              </a:defRPr>
            </a:lvl1pPr>
          </a:lstStyle>
          <a:p>
            <a:fld id="{2C8CBAF9-96BF-4046-A2D2-9CC782DD0265}" type="slidenum">
              <a:rPr lang="ru-RU" smtClean="0">
                <a:latin typeface="Century Gothic" panose="020B0502020202020204" pitchFamily="34" charset="0"/>
              </a:rPr>
              <a:pPr/>
              <a:t>9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984" y="2771560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Сейчас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812" y="2843570"/>
            <a:ext cx="288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1 сентября 2016</a:t>
            </a:r>
            <a:endParaRPr lang="ru-RU" b="1" u="sng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538464" y="4547971"/>
            <a:ext cx="2859" cy="406444"/>
          </a:xfrm>
          <a:prstGeom prst="straightConnector1">
            <a:avLst/>
          </a:prstGeom>
          <a:ln w="31750">
            <a:solidFill>
              <a:srgbClr val="861D1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59" y="3564527"/>
            <a:ext cx="557833" cy="699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75" y="3668227"/>
            <a:ext cx="636225" cy="796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87" y="3782974"/>
            <a:ext cx="796068" cy="796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80" y="3948803"/>
            <a:ext cx="654149" cy="654149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5887520" y="4649822"/>
            <a:ext cx="2807" cy="360050"/>
          </a:xfrm>
          <a:prstGeom prst="straightConnector1">
            <a:avLst/>
          </a:prstGeom>
          <a:ln w="31750">
            <a:solidFill>
              <a:srgbClr val="861D1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00" y="5009872"/>
            <a:ext cx="867400" cy="86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3032" y="4178639"/>
            <a:ext cx="1656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Подписать электронной подписью</a:t>
            </a:r>
            <a:endParaRPr lang="ru-RU" sz="14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4" y="3505922"/>
            <a:ext cx="1409540" cy="9396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75" y="4804062"/>
            <a:ext cx="849096" cy="8490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21995" y="4253143"/>
            <a:ext cx="165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3. Собрать подписи</a:t>
            </a:r>
            <a:endParaRPr lang="ru-RU" sz="1400" b="1" dirty="0">
              <a:solidFill>
                <a:srgbClr val="861D1A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51520" y="975659"/>
            <a:ext cx="8640960" cy="941173"/>
            <a:chOff x="4791" y="1898561"/>
            <a:chExt cx="7921100" cy="122187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4791" y="1898561"/>
              <a:ext cx="7921100" cy="122187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519300" y="2092237"/>
              <a:ext cx="6164547" cy="704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just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b="1" kern="1200" dirty="0" smtClean="0">
                  <a:solidFill>
                    <a:srgbClr val="861D1A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Подписать электронной подписью документацию</a:t>
              </a:r>
              <a:endParaRPr lang="ru-RU" sz="2100" b="1" kern="1200" dirty="0">
                <a:solidFill>
                  <a:srgbClr val="861D1A"/>
                </a:solidFill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499095" y="931189"/>
            <a:ext cx="1157965" cy="985643"/>
          </a:xfrm>
          <a:prstGeom prst="roundRect">
            <a:avLst>
              <a:gd name="adj" fmla="val 10000"/>
            </a:avLst>
          </a:prstGeom>
          <a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4" name="Прямая соединительная линия 23"/>
          <p:cNvCxnSpPr/>
          <p:nvPr/>
        </p:nvCxnSpPr>
        <p:spPr>
          <a:xfrm>
            <a:off x="4572000" y="2420888"/>
            <a:ext cx="0" cy="4032448"/>
          </a:xfrm>
          <a:prstGeom prst="line">
            <a:avLst/>
          </a:prstGeom>
          <a:ln>
            <a:solidFill>
              <a:srgbClr val="A386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5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926</Words>
  <Application>Microsoft Office PowerPoint</Application>
  <PresentationFormat>Экран (4:3)</PresentationFormat>
  <Paragraphs>172</Paragraphs>
  <Slides>22</Slides>
  <Notes>21</Notes>
  <HiddenSlides>0</HiddenSlides>
  <MMClips>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О.В.</dc:creator>
  <cp:lastModifiedBy>Аманова Анна Валерьевна</cp:lastModifiedBy>
  <cp:revision>106</cp:revision>
  <cp:lastPrinted>2016-06-07T06:49:27Z</cp:lastPrinted>
  <dcterms:created xsi:type="dcterms:W3CDTF">2016-05-30T07:30:37Z</dcterms:created>
  <dcterms:modified xsi:type="dcterms:W3CDTF">2016-07-08T06:31:01Z</dcterms:modified>
</cp:coreProperties>
</file>