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302" r:id="rId4"/>
    <p:sldId id="289" r:id="rId5"/>
    <p:sldId id="307" r:id="rId6"/>
    <p:sldId id="290" r:id="rId7"/>
    <p:sldId id="304" r:id="rId8"/>
    <p:sldId id="291" r:id="rId9"/>
    <p:sldId id="305" r:id="rId10"/>
    <p:sldId id="292" r:id="rId11"/>
    <p:sldId id="294" r:id="rId12"/>
    <p:sldId id="301" r:id="rId13"/>
    <p:sldId id="306" r:id="rId14"/>
    <p:sldId id="293" r:id="rId15"/>
    <p:sldId id="296" r:id="rId16"/>
    <p:sldId id="300" r:id="rId17"/>
    <p:sldId id="295" r:id="rId18"/>
    <p:sldId id="272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62F"/>
    <a:srgbClr val="861D1A"/>
    <a:srgbClr val="575656"/>
    <a:srgbClr val="E0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howGuides="1"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Bookman Old Style" panose="02050604050505020204" pitchFamily="18" charset="0"/>
              </a:rPr>
              <a:t>Статистика посещения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71099062060471"/>
          <c:y val="0.0831814727631783"/>
          <c:w val="0.958896369842049"/>
          <c:h val="0.8318227636728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 </c:v>
                </c:pt>
              </c:strCache>
            </c:strRef>
          </c:tx>
          <c:marker>
            <c:symbol val="diamond"/>
            <c:size val="6"/>
            <c:spPr>
              <a:solidFill>
                <a:srgbClr val="A3862F"/>
              </a:solidFill>
            </c:spPr>
          </c:marker>
          <c:dLbls>
            <c:dLbl>
              <c:idx val="0"/>
              <c:layout>
                <c:manualLayout>
                  <c:x val="-0.0425716169493061"/>
                  <c:y val="-0.0444866989097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440396037406615"/>
                  <c:y val="0.0444866989097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725148486286"/>
                  <c:y val="-0.091590262461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587194716542154"/>
                  <c:y val="0.0392529696262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"/>
                  <c:y val="-0.0392529696262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0733993395677692"/>
                  <c:y val="0.03140237570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631234320282815"/>
                  <c:y val="-0.0418698342679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308277226184632"/>
                  <c:y val="-0.0444866989097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513795376974384"/>
                  <c:y val="-0.0392529696262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0.0220199174598418"/>
                  <c:y val="-0.0392529696262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4">
                  <c:v>2015.0</c:v>
                </c:pt>
                <c:pt idx="11">
                  <c:v>2016.0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68.0</c:v>
                </c:pt>
                <c:pt idx="1">
                  <c:v>91.0</c:v>
                </c:pt>
                <c:pt idx="2">
                  <c:v>176.0</c:v>
                </c:pt>
                <c:pt idx="3">
                  <c:v>261.0</c:v>
                </c:pt>
                <c:pt idx="4">
                  <c:v>477.0</c:v>
                </c:pt>
                <c:pt idx="5">
                  <c:v>278.0</c:v>
                </c:pt>
                <c:pt idx="6">
                  <c:v>473.0</c:v>
                </c:pt>
                <c:pt idx="7">
                  <c:v>367.0</c:v>
                </c:pt>
                <c:pt idx="8">
                  <c:v>396.0</c:v>
                </c:pt>
                <c:pt idx="9">
                  <c:v>316.0</c:v>
                </c:pt>
                <c:pt idx="10">
                  <c:v>575.0</c:v>
                </c:pt>
                <c:pt idx="11">
                  <c:v>731.0</c:v>
                </c:pt>
                <c:pt idx="12">
                  <c:v>724.0</c:v>
                </c:pt>
                <c:pt idx="13">
                  <c:v>961.0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25388304"/>
        <c:axId val="-2125249792"/>
      </c:lineChart>
      <c:catAx>
        <c:axId val="-212538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Bookman Old Style" panose="02050604050505020204" pitchFamily="18" charset="0"/>
              </a:defRPr>
            </a:pPr>
            <a:endParaRPr lang="ru-RU"/>
          </a:p>
        </c:txPr>
        <c:crossAx val="-2125249792"/>
        <c:crosses val="autoZero"/>
        <c:auto val="1"/>
        <c:lblAlgn val="ctr"/>
        <c:lblOffset val="100"/>
        <c:noMultiLvlLbl val="0"/>
      </c:catAx>
      <c:valAx>
        <c:axId val="-2125249792"/>
        <c:scaling>
          <c:orientation val="minMax"/>
          <c:max val="1000.0"/>
        </c:scaling>
        <c:delete val="1"/>
        <c:axPos val="l"/>
        <c:numFmt formatCode="General" sourceLinked="1"/>
        <c:majorTickMark val="none"/>
        <c:minorTickMark val="none"/>
        <c:tickLblPos val="nextTo"/>
        <c:crossAx val="-212538830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 baseline="0">
          <a:solidFill>
            <a:srgbClr val="861D1A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0.63258</cdr:x>
      <cdr:y>0.92007</cdr:y>
    </cdr:from>
    <cdr:to>
      <cdr:x>0.63258</cdr:x>
      <cdr:y>0.99426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5472608" y="4465223"/>
          <a:ext cx="0" cy="36004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861D1A"/>
          </a:solidFill>
        </a:ln>
        <a:effectLst xmlns:a="http://schemas.openxmlformats.org/drawingml/2006/main">
          <a:innerShdw blurRad="63500" dist="50800" dir="5400000">
            <a:prstClr val="black">
              <a:alpha val="50000"/>
            </a:prstClr>
          </a:innerShdw>
        </a:effectLst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98EDF-B07D-459A-A53E-80A34B575415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F164-AC0E-4C5E-A377-3D0869A2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9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F164-AC0E-4C5E-A377-3D0869A2E5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3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F164-AC0E-4C5E-A377-3D0869A2E5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7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F164-AC0E-4C5E-A377-3D0869A2E5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9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F164-AC0E-4C5E-A377-3D0869A2E5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0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F164-AC0E-4C5E-A377-3D0869A2E5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5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F164-AC0E-4C5E-A377-3D0869A2E5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F164-AC0E-4C5E-A377-3D0869A2E5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1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F164-AC0E-4C5E-A377-3D0869A2E5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7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544616" cy="516093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  <a:latin typeface="HeliosC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16632"/>
            <a:ext cx="388843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13815" cy="620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949229" y="331884"/>
            <a:ext cx="1534539" cy="36081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2483768" y="728700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88640"/>
            <a:ext cx="0" cy="620015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5589240"/>
            <a:ext cx="62270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6525344"/>
            <a:ext cx="710250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6552728"/>
            <a:ext cx="8568952" cy="260648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</a:t>
            </a:r>
            <a:r>
              <a:rPr lang="ru-RU" i="1" dirty="0" err="1" smtClean="0">
                <a:latin typeface="HeliosC" pitchFamily="50" charset="0"/>
              </a:rPr>
              <a:t>структруы</a:t>
            </a:r>
            <a:endParaRPr lang="ru-RU" i="1" dirty="0">
              <a:latin typeface="Helios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544616" cy="516093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16632"/>
            <a:ext cx="388843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13815" cy="620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949229" y="331884"/>
            <a:ext cx="1534539" cy="36081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3829060" y="728700"/>
            <a:ext cx="506342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88640"/>
            <a:ext cx="0" cy="620015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5589240"/>
            <a:ext cx="62270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6525344"/>
            <a:ext cx="458222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6552728"/>
            <a:ext cx="8568952" cy="260648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структуры</a:t>
            </a:r>
            <a:endParaRPr lang="ru-RU" i="1" dirty="0">
              <a:latin typeface="HeliosC" pitchFamily="50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2483768" y="728700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5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BB32-BFFC-4623-BB9A-7F2F93E97009}" type="datetimeFigureOut">
              <a:rPr lang="ru-RU" smtClean="0"/>
              <a:t>11.06.16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821"/>
            <a:ext cx="1075965" cy="1086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259632" y="410002"/>
            <a:ext cx="2689913" cy="63247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131840" y="6525344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6012160" y="5661248"/>
            <a:ext cx="2880320" cy="752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Главный специалист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Отдела организационного развития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b="1" dirty="0" smtClean="0"/>
              <a:t>Тюленева Ольга Владимировна</a:t>
            </a:r>
          </a:p>
          <a:p>
            <a:pPr marL="1828800" lvl="4" indent="0" algn="r">
              <a:buFont typeface="Arial" panose="020B0604020202020204" pitchFamily="34" charset="0"/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944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#_ftnref1"/><Relationship Id="rId3" Type="http://schemas.openxmlformats.org/officeDocument/2006/relationships/hyperlink" Target="#_ftnref2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18" y="44624"/>
            <a:ext cx="9077082" cy="669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821"/>
            <a:ext cx="1075965" cy="1086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259632" y="410002"/>
            <a:ext cx="2689913" cy="63247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131840" y="6525344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3851920" y="5589240"/>
            <a:ext cx="5040561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i="1" dirty="0">
                <a:latin typeface="Bookman Old Style" panose="02050604050505020204" pitchFamily="18" charset="0"/>
              </a:rPr>
              <a:t>Заместитель начальника Управления организационного развития и информационных технологий </a:t>
            </a:r>
            <a:endParaRPr lang="ru-RU" sz="1200" i="1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ФАУ </a:t>
            </a:r>
            <a:r>
              <a:rPr lang="ru-RU" sz="1200" i="1" dirty="0">
                <a:latin typeface="Bookman Old Style" panose="02050604050505020204" pitchFamily="18" charset="0"/>
              </a:rPr>
              <a:t>«Главгосэкспертиза России»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>
                <a:latin typeface="Bookman Old Style" panose="02050604050505020204" pitchFamily="18" charset="0"/>
              </a:rPr>
              <a:t>Соловьев Игорь Сергеевич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2642338"/>
            <a:ext cx="7200800" cy="157332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Практический опыт </a:t>
            </a: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ФАУ </a:t>
            </a:r>
            <a:r>
              <a:rPr lang="ru-RU" sz="2400" dirty="0">
                <a:latin typeface="Bookman Old Style" panose="02050604050505020204" pitchFamily="18" charset="0"/>
              </a:rPr>
              <a:t>«Главгосэкспертиза России» </a:t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>
                <a:latin typeface="Bookman Old Style" panose="02050604050505020204" pitchFamily="18" charset="0"/>
              </a:rPr>
              <a:t>при проведении государственной экспертизы в электронной форме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6148870"/>
            <a:ext cx="2520280" cy="376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Казань. 2016 г.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544616" cy="516093"/>
          </a:xfrm>
        </p:spPr>
        <p:txBody>
          <a:bodyPr/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Система интерактивного взаимодействия с заявителем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194328" cy="4857403"/>
          </a:xfr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r>
              <a:rPr lang="en-US" dirty="0" smtClean="0">
                <a:latin typeface="Century Gothic" panose="020B0502020202020204" pitchFamily="34" charset="0"/>
              </a:rPr>
              <a:t>1</a:t>
            </a:r>
            <a:r>
              <a:rPr lang="ru-RU" dirty="0" smtClean="0">
                <a:latin typeface="Century Gothic" panose="020B0502020202020204" pitchFamily="34" charset="0"/>
              </a:rPr>
              <a:t>0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3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976664" cy="516093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Статистика за 2015 - 2016 гг.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052736"/>
            <a:ext cx="2124000" cy="72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≈ 280 000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797152"/>
            <a:ext cx="2124000" cy="72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72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988840"/>
            <a:ext cx="2124000" cy="72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6197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3784" y="5733336"/>
            <a:ext cx="2124000" cy="72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22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861048"/>
            <a:ext cx="2124000" cy="72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208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2924944"/>
            <a:ext cx="2124000" cy="72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460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9591" y="5893281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Выданных заключений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6834" y="1196752"/>
            <a:ext cx="6216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Загружено</a:t>
            </a:r>
            <a:r>
              <a:rPr lang="ru-RU" sz="2000" b="1" dirty="0" smtClean="0">
                <a:solidFill>
                  <a:srgbClr val="575656"/>
                </a:solidFill>
              </a:rPr>
              <a:t> </a:t>
            </a:r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файлов </a:t>
            </a:r>
            <a:r>
              <a:rPr lang="ru-RU" sz="2000" b="1" dirty="0">
                <a:solidFill>
                  <a:srgbClr val="575656"/>
                </a:solidFill>
                <a:latin typeface="Bookman Old Style" panose="02050604050505020204" pitchFamily="18" charset="0"/>
              </a:rPr>
              <a:t>документации (300 Гб </a:t>
            </a:r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)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2148785"/>
            <a:ext cx="6216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Посещений ресурса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4733" y="3100278"/>
            <a:ext cx="6197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Пользователей прошедших авторизацию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4941168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75656"/>
                </a:solidFill>
                <a:latin typeface="Bookman Old Style" panose="02050604050505020204" pitchFamily="18" charset="0"/>
              </a:rPr>
              <a:t>Дел в рассмотрении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70448" y="4020993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Зарегистрировано</a:t>
            </a:r>
            <a:r>
              <a:rPr lang="en-US" sz="2000" b="1" dirty="0">
                <a:solidFill>
                  <a:srgbClr val="575656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обращений в Системе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99792" y="646394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A3862F"/>
                </a:solidFill>
                <a:latin typeface="Bookman Old Style" panose="02050604050505020204" pitchFamily="18" charset="0"/>
              </a:rPr>
              <a:t>*</a:t>
            </a:r>
            <a:r>
              <a:rPr lang="ru-RU" sz="1400" b="1" i="1" dirty="0" smtClean="0">
                <a:solidFill>
                  <a:srgbClr val="A3862F"/>
                </a:solidFill>
                <a:latin typeface="Bookman Old Style" panose="02050604050505020204" pitchFamily="18" charset="0"/>
              </a:rPr>
              <a:t> Статистические данные приведены на 08.06.2016 г.</a:t>
            </a:r>
            <a:endParaRPr lang="ru-RU" sz="2000" b="1" i="1" dirty="0">
              <a:solidFill>
                <a:srgbClr val="A3862F"/>
              </a:solidFill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r>
              <a:rPr lang="en-US" dirty="0" smtClean="0">
                <a:latin typeface="Century Gothic" panose="020B0502020202020204" pitchFamily="34" charset="0"/>
              </a:rPr>
              <a:t>1</a:t>
            </a:r>
            <a:r>
              <a:rPr lang="ru-RU" dirty="0" smtClean="0">
                <a:latin typeface="Century Gothic" panose="020B0502020202020204" pitchFamily="34" charset="0"/>
              </a:rPr>
              <a:t>1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9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232276"/>
              </p:ext>
            </p:extLst>
          </p:nvPr>
        </p:nvGraphicFramePr>
        <p:xfrm>
          <a:off x="323528" y="1196025"/>
          <a:ext cx="8651304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r>
              <a:rPr lang="en-US" dirty="0" smtClean="0">
                <a:latin typeface="Century Gothic" panose="020B0502020202020204" pitchFamily="34" charset="0"/>
              </a:rPr>
              <a:t>1</a:t>
            </a:r>
            <a:r>
              <a:rPr lang="ru-RU" dirty="0" smtClean="0">
                <a:latin typeface="Century Gothic" panose="020B0502020202020204" pitchFamily="34" charset="0"/>
              </a:rPr>
              <a:t>2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Сентябрь 2016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13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48478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Готовность к работе исключительно с электронной документаций при проведении государственной экспертизы проектной документации и инженерных изысканий – 100%</a:t>
            </a:r>
          </a:p>
        </p:txBody>
      </p:sp>
      <p:pic>
        <p:nvPicPr>
          <p:cNvPr id="4098" name="Picture 2" descr="http://vavozh-raion.udmurt.ru/gosserv_1/elekr_servis/gosuslug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8134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14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279" y="2579406"/>
            <a:ext cx="1080000" cy="28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D1A14"/>
                </a:solidFill>
              </a:rPr>
              <a:t>до 4 ч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7937" y="2990835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1272324" y="2979069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1A14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1766" y="2578409"/>
            <a:ext cx="1080000" cy="28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D1A14"/>
                </a:solidFill>
              </a:rPr>
              <a:t>до 10 </a:t>
            </a:r>
            <a:r>
              <a:rPr lang="ru-RU" b="1" dirty="0" err="1">
                <a:solidFill>
                  <a:srgbClr val="8D1A14"/>
                </a:solidFill>
              </a:rPr>
              <a:t>дн</a:t>
            </a:r>
            <a:endParaRPr lang="ru-RU" b="1" dirty="0">
              <a:solidFill>
                <a:srgbClr val="8D1A14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52484" y="2990893"/>
            <a:ext cx="972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2424484" y="2990835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1A14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12257" y="2567510"/>
            <a:ext cx="1080000" cy="28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D1A14"/>
                </a:solidFill>
              </a:rPr>
              <a:t>1 </a:t>
            </a:r>
            <a:r>
              <a:rPr lang="ru-RU" b="1" dirty="0" err="1">
                <a:solidFill>
                  <a:srgbClr val="8D1A14"/>
                </a:solidFill>
              </a:rPr>
              <a:t>дн</a:t>
            </a:r>
            <a:endParaRPr lang="ru-RU" b="1" dirty="0">
              <a:solidFill>
                <a:srgbClr val="8D1A14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12257" y="2990951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>
            <a:off x="3584257" y="2990893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1A14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4417" y="2558833"/>
            <a:ext cx="1080000" cy="28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D1A14"/>
                </a:solidFill>
              </a:rPr>
              <a:t>15-20 </a:t>
            </a:r>
            <a:r>
              <a:rPr lang="ru-RU" b="1" dirty="0" err="1">
                <a:solidFill>
                  <a:srgbClr val="8D1A14"/>
                </a:solidFill>
              </a:rPr>
              <a:t>дн</a:t>
            </a:r>
            <a:endParaRPr lang="ru-RU" b="1" dirty="0">
              <a:solidFill>
                <a:srgbClr val="8D1A14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64417" y="2990951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>
            <a:off x="4736417" y="2990893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1A14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19916" y="2558833"/>
            <a:ext cx="1080000" cy="28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D1A14"/>
                </a:solidFill>
              </a:rPr>
              <a:t>10 </a:t>
            </a:r>
            <a:r>
              <a:rPr lang="ru-RU" b="1" dirty="0" err="1">
                <a:solidFill>
                  <a:srgbClr val="8D1A14"/>
                </a:solidFill>
              </a:rPr>
              <a:t>дн</a:t>
            </a:r>
            <a:endParaRPr lang="ru-RU" b="1" dirty="0">
              <a:solidFill>
                <a:srgbClr val="8D1A14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919916" y="2990951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>
            <a:off x="5891916" y="2990893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1A14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5415" y="2558833"/>
            <a:ext cx="1080000" cy="28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D1A14"/>
                </a:solidFill>
              </a:rPr>
              <a:t>20-25 </a:t>
            </a:r>
            <a:r>
              <a:rPr lang="ru-RU" b="1" dirty="0" err="1">
                <a:solidFill>
                  <a:srgbClr val="8D1A14"/>
                </a:solidFill>
              </a:rPr>
              <a:t>дн</a:t>
            </a:r>
            <a:endParaRPr lang="ru-RU" b="1" dirty="0">
              <a:solidFill>
                <a:srgbClr val="8D1A14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075415" y="2990951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7047415" y="2990893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1A14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30914" y="2567510"/>
            <a:ext cx="1080000" cy="28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D1A14"/>
                </a:solidFill>
              </a:rPr>
              <a:t>1 </a:t>
            </a:r>
            <a:r>
              <a:rPr lang="ru-RU" b="1" dirty="0" err="1">
                <a:solidFill>
                  <a:srgbClr val="8D1A14"/>
                </a:solidFill>
              </a:rPr>
              <a:t>дн</a:t>
            </a:r>
            <a:endParaRPr lang="ru-RU" b="1" dirty="0">
              <a:solidFill>
                <a:srgbClr val="8D1A14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230914" y="2999628"/>
            <a:ext cx="972000" cy="0"/>
          </a:xfrm>
          <a:prstGeom prst="line">
            <a:avLst/>
          </a:prstGeom>
          <a:ln w="31750">
            <a:solidFill>
              <a:srgbClr val="8D1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/>
          <p:cNvSpPr/>
          <p:nvPr/>
        </p:nvSpPr>
        <p:spPr>
          <a:xfrm>
            <a:off x="8202914" y="2999570"/>
            <a:ext cx="108000" cy="72010"/>
          </a:xfrm>
          <a:prstGeom prst="triangle">
            <a:avLst/>
          </a:prstGeom>
          <a:solidFill>
            <a:srgbClr val="FA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D1A14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87" y="2558834"/>
            <a:ext cx="641530" cy="320765"/>
          </a:xfrm>
          <a:prstGeom prst="rect">
            <a:avLst/>
          </a:prstGeom>
          <a:effectLst>
            <a:outerShdw blurRad="50800" dist="50800" dir="5400000" algn="ctr" rotWithShape="0">
              <a:srgbClr val="003399"/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40254" y="3005762"/>
            <a:ext cx="111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Подача заявки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Загрузка документации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326324" y="3082383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3622" y="2999571"/>
            <a:ext cx="111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Проверка комплектности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Подготовка договора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478484" y="3072024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638257" y="3072024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790417" y="3062846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945916" y="3062845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101415" y="3082383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256914" y="3072024"/>
            <a:ext cx="0" cy="1279271"/>
          </a:xfrm>
          <a:prstGeom prst="line">
            <a:avLst/>
          </a:prstGeom>
          <a:ln>
            <a:solidFill>
              <a:srgbClr val="8D1A1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78774" y="2972008"/>
            <a:ext cx="1155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Двухстороннее подписание договора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Оплата по договору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5925" y="2990836"/>
            <a:ext cx="1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Подготовка сводных замечаний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1603" y="3008990"/>
            <a:ext cx="120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Устранение замечаний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406" y="3021609"/>
            <a:ext cx="120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Подготовка заключения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66700" y="3021609"/>
            <a:ext cx="120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D1A14"/>
                </a:solidFill>
              </a:rPr>
              <a:t>Выдача заключения</a:t>
            </a:r>
          </a:p>
        </p:txBody>
      </p:sp>
      <p:sp>
        <p:nvSpPr>
          <p:cNvPr id="43" name="Правая фигурная скобка 42"/>
          <p:cNvSpPr/>
          <p:nvPr/>
        </p:nvSpPr>
        <p:spPr>
          <a:xfrm rot="16200000">
            <a:off x="5890623" y="3140"/>
            <a:ext cx="294089" cy="454649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62588" y="1716613"/>
            <a:ext cx="208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D1A14"/>
                </a:solidFill>
              </a:rPr>
              <a:t>от 45 до 60 </a:t>
            </a:r>
            <a:r>
              <a:rPr lang="ru-RU" sz="2000" b="1" dirty="0" err="1">
                <a:solidFill>
                  <a:srgbClr val="8D1A14"/>
                </a:solidFill>
              </a:rPr>
              <a:t>дн</a:t>
            </a:r>
            <a:endParaRPr lang="ru-RU" sz="2000" b="1" dirty="0">
              <a:solidFill>
                <a:srgbClr val="8D1A14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 rot="16200000">
            <a:off x="1816891" y="2916165"/>
            <a:ext cx="302882" cy="3417110"/>
          </a:xfrm>
          <a:prstGeom prst="lef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9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6652" y="4948168"/>
            <a:ext cx="692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</a:rPr>
              <a:t>Сокращение сроков подачи документации, подписания договора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11" y="4851346"/>
            <a:ext cx="596640" cy="5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544616" cy="516093"/>
          </a:xfrm>
        </p:spPr>
        <p:txBody>
          <a:bodyPr/>
          <a:lstStyle/>
          <a:p>
            <a:r>
              <a:rPr lang="ru-RU" sz="2000" dirty="0" smtClean="0">
                <a:latin typeface="Bookman Old Style" charset="0"/>
                <a:ea typeface="Bookman Old Style" charset="0"/>
                <a:cs typeface="Bookman Old Style" charset="0"/>
              </a:rPr>
              <a:t>Продвижение электронных услуг</a:t>
            </a:r>
            <a:endParaRPr lang="ru-RU" sz="2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2" y="1600200"/>
            <a:ext cx="7350436" cy="4525963"/>
          </a:xfr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r>
              <a:rPr lang="en-US" dirty="0" smtClean="0">
                <a:latin typeface="Century Gothic" panose="020B0502020202020204" pitchFamily="34" charset="0"/>
              </a:rPr>
              <a:t>1</a:t>
            </a:r>
            <a:r>
              <a:rPr lang="ru-RU" dirty="0" smtClean="0">
                <a:latin typeface="Century Gothic" panose="020B0502020202020204" pitchFamily="34" charset="0"/>
              </a:rPr>
              <a:t>6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2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1720840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D1A14"/>
                </a:solidFill>
                <a:latin typeface="Constantia" panose="02030602050306030303" pitchFamily="18" charset="0"/>
              </a:rPr>
              <a:t>Официальный сайт </a:t>
            </a:r>
          </a:p>
          <a:p>
            <a:pPr algn="ctr"/>
            <a:r>
              <a:rPr lang="ru-RU" sz="2400" dirty="0">
                <a:solidFill>
                  <a:srgbClr val="8D1A14"/>
                </a:solidFill>
                <a:latin typeface="Constantia" panose="02030602050306030303" pitchFamily="18" charset="0"/>
              </a:rPr>
              <a:t>ФАУ «Главгосэкспертиза России»</a:t>
            </a:r>
          </a:p>
          <a:p>
            <a:pPr algn="ctr"/>
            <a:r>
              <a:rPr lang="en-US" sz="2400" b="1" u="sng" dirty="0">
                <a:solidFill>
                  <a:srgbClr val="0000FF"/>
                </a:solidFill>
                <a:latin typeface="Constantia" panose="02030602050306030303" pitchFamily="18" charset="0"/>
              </a:rPr>
              <a:t>gge.ru</a:t>
            </a:r>
            <a:endParaRPr lang="ru-RU" sz="2400" b="1" u="sng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ctr"/>
            <a:endParaRPr lang="ru-RU" sz="2400" dirty="0">
              <a:solidFill>
                <a:srgbClr val="8D1A14"/>
              </a:solidFill>
              <a:latin typeface="Constantia" panose="02030602050306030303" pitchFamily="18" charset="0"/>
            </a:endParaRPr>
          </a:p>
          <a:p>
            <a:pPr algn="ctr"/>
            <a:endParaRPr lang="ru-RU" sz="2400" dirty="0">
              <a:solidFill>
                <a:srgbClr val="8D1A14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400" dirty="0">
                <a:solidFill>
                  <a:srgbClr val="8D1A14"/>
                </a:solidFill>
                <a:latin typeface="Constantia" panose="02030602050306030303" pitchFamily="18" charset="0"/>
              </a:rPr>
              <a:t>Единый справочный телефон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Constantia" panose="02030602050306030303" pitchFamily="18" charset="0"/>
              </a:rPr>
              <a:t>+7 (499) 652-90-09 </a:t>
            </a:r>
          </a:p>
        </p:txBody>
      </p:sp>
    </p:spTree>
    <p:extLst>
      <p:ext uri="{BB962C8B-B14F-4D97-AF65-F5344CB8AC3E}">
        <p14:creationId xmlns:p14="http://schemas.microsoft.com/office/powerpoint/2010/main" val="15823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8964488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GE_Logo_Finish_col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993543"/>
            <a:ext cx="3312368" cy="316364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26876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1D1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Безопасность. Надежность. Эффективность.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861D1A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44656"/>
            <a:ext cx="6336704" cy="516093"/>
          </a:xfrm>
        </p:spPr>
        <p:txBody>
          <a:bodyPr/>
          <a:lstStyle/>
          <a:p>
            <a: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Организационно-методическое обеспечение</a:t>
            </a:r>
            <a:r>
              <a:rPr lang="ru-RU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/>
            </a:r>
            <a:br>
              <a:rPr lang="ru-RU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txBody>
          <a:bodyPr/>
          <a:lstStyle/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Создана </a:t>
            </a:r>
            <a:r>
              <a:rPr lang="ru-RU" sz="1800" dirty="0">
                <a:solidFill>
                  <a:srgbClr val="8D1A14"/>
                </a:solidFill>
                <a:latin typeface="Bookman Old Style" panose="02050604050505020204" pitchFamily="18" charset="0"/>
              </a:rPr>
              <a:t>рабочая группа по внедрению электронных услуг с включением в состав всех представителей подразделений аппарата Учреждения и его филиалов;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3356012"/>
            <a:ext cx="2808392" cy="1656184"/>
          </a:xfrm>
          <a:prstGeom prst="roundRect">
            <a:avLst/>
          </a:prstGeom>
          <a:solidFill>
            <a:srgbClr val="861D1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70 сотрудников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76676"/>
            <a:ext cx="496855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r>
              <a:rPr lang="ru-RU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56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440" y="980728"/>
            <a:ext cx="2232310" cy="5184576"/>
          </a:xfrm>
          <a:prstGeom prst="roundRect">
            <a:avLst/>
          </a:prstGeom>
          <a:solidFill>
            <a:srgbClr val="861D1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я</a:t>
            </a:r>
            <a:r>
              <a:rPr lang="ru-RU" sz="2000" b="1" dirty="0" smtClean="0">
                <a:latin typeface="Bookman Old Style" panose="02050604050505020204" pitchFamily="18" charset="0"/>
              </a:rPr>
              <a:t>нварь – апрель 2015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1803301"/>
            <a:ext cx="59766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Завершена разработка Системы </a:t>
            </a:r>
            <a:r>
              <a:rPr lang="ru-RU" sz="17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интерактивного </a:t>
            </a:r>
            <a:r>
              <a:rPr lang="ru-RU" sz="1700" dirty="0">
                <a:solidFill>
                  <a:srgbClr val="8D1A14"/>
                </a:solidFill>
                <a:latin typeface="Bookman Old Style" panose="02050604050505020204" pitchFamily="18" charset="0"/>
              </a:rPr>
              <a:t>взаимодействия с заявителем (СИВЗ);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rgbClr val="8D1A14"/>
                </a:solidFill>
                <a:latin typeface="Bookman Old Style" panose="02050604050505020204" pitchFamily="18" charset="0"/>
              </a:rPr>
              <a:t>СИВЗ включена в регистр </a:t>
            </a:r>
            <a:r>
              <a:rPr lang="ru-RU" sz="1700" dirty="0">
                <a:solidFill>
                  <a:srgbClr val="8D1A14"/>
                </a:solidFill>
                <a:latin typeface="Bookman Old Style" panose="02050604050505020204" pitchFamily="18" charset="0"/>
              </a:rPr>
              <a:t>информационных систем Единой системы идентификации и аутентификации (далее - ЕСИА);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rgbClr val="8D1A14"/>
                </a:solidFill>
                <a:latin typeface="Bookman Old Style" panose="02050604050505020204" pitchFamily="18" charset="0"/>
              </a:rPr>
              <a:t>Разработана и подключена </a:t>
            </a:r>
            <a:r>
              <a:rPr lang="ru-RU" sz="1700" dirty="0">
                <a:solidFill>
                  <a:srgbClr val="8D1A14"/>
                </a:solidFill>
                <a:latin typeface="Bookman Old Style" panose="02050604050505020204" pitchFamily="18" charset="0"/>
              </a:rPr>
              <a:t>интерактивная форма услуги «Заключение государственной экспертизы проектной документации и (или) результатов инженерных изысканий» на Едином портале государственных и муниципальных услуг (далее - ЕПГУ</a:t>
            </a:r>
            <a:r>
              <a:rPr lang="ru-RU" sz="17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);</a:t>
            </a:r>
            <a:endParaRPr lang="ru-RU" sz="1700" dirty="0">
              <a:solidFill>
                <a:srgbClr val="8D1A1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47864" y="220992"/>
            <a:ext cx="5544616" cy="516093"/>
          </a:xfrm>
        </p:spPr>
        <p:txBody>
          <a:bodyPr/>
          <a:lstStyle/>
          <a:p>
            <a: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Технологическое обеспечение</a:t>
            </a:r>
            <a:b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9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048672" cy="516093"/>
          </a:xfrm>
        </p:spPr>
        <p:txBody>
          <a:bodyPr/>
          <a:lstStyle/>
          <a:p>
            <a:pPr lvl="0"/>
            <a:r>
              <a:rPr lang="ru-RU" sz="1800" dirty="0">
                <a:latin typeface="Bookman Old Style" panose="02050604050505020204" pitchFamily="18" charset="0"/>
              </a:rPr>
              <a:t>Нормативные документы в основе разработке СИВЗ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1582" y="1325667"/>
            <a:ext cx="5711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Постановление Правительства </a:t>
            </a:r>
            <a:r>
              <a:rPr lang="ru-RU" b="1" dirty="0">
                <a:solidFill>
                  <a:srgbClr val="861D1A"/>
                </a:solidFill>
                <a:latin typeface="Bookman Old Style" panose="02050604050505020204" pitchFamily="18" charset="0"/>
              </a:rPr>
              <a:t>РФ от 08.06.2011 N 451 (ред. от 05.12.2014) </a:t>
            </a:r>
            <a:r>
              <a:rPr lang="ru-RU" sz="1600" dirty="0">
                <a:latin typeface="Bookman Old Style" panose="02050604050505020204" pitchFamily="18" charset="0"/>
              </a:rPr>
              <a:t>"Об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</a:t>
            </a:r>
            <a:r>
              <a:rPr lang="ru-RU" sz="1600" dirty="0" smtClean="0">
                <a:latin typeface="Bookman Old Style" panose="02050604050505020204" pitchFamily="18" charset="0"/>
              </a:rPr>
              <a:t>"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988"/>
          <a:stretch/>
        </p:blipFill>
        <p:spPr>
          <a:xfrm>
            <a:off x="286075" y="1268760"/>
            <a:ext cx="2845765" cy="213970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86075" y="3789040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728/</a:t>
            </a:r>
            <a:r>
              <a:rPr lang="ru-RU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21.11.2014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768" y="5157192"/>
            <a:ext cx="2196000" cy="108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N </a:t>
            </a:r>
            <a:r>
              <a:rPr lang="ru-RU" b="1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145</a:t>
            </a:r>
          </a:p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5.03.2007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717032"/>
            <a:ext cx="62132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Bookman Old Style" panose="02050604050505020204" pitchFamily="18" charset="0"/>
              </a:rPr>
              <a:t>Приказ Минстроя от </a:t>
            </a:r>
            <a:r>
              <a:rPr lang="ru-RU" sz="1400" b="1" dirty="0">
                <a:solidFill>
                  <a:srgbClr val="871D1A"/>
                </a:solidFill>
                <a:latin typeface="Bookman Old Style" panose="02050604050505020204" pitchFamily="18" charset="0"/>
              </a:rPr>
              <a:t>21 ноября 2014 г. N 728/</a:t>
            </a:r>
            <a:r>
              <a:rPr lang="ru-RU" sz="1400" b="1" dirty="0" err="1">
                <a:solidFill>
                  <a:srgbClr val="871D1A"/>
                </a:solidFill>
                <a:latin typeface="Bookman Old Style" panose="02050604050505020204" pitchFamily="18" charset="0"/>
              </a:rPr>
              <a:t>пр</a:t>
            </a:r>
            <a:r>
              <a:rPr lang="ru-RU" sz="1400" b="1" dirty="0">
                <a:solidFill>
                  <a:srgbClr val="871D1A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</a:rPr>
              <a:t>«Об утверждении требований к формату электронных документов, представляемых для проведения государственной экспертизы проектной документации и (или) результатов инженерных изысканий»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229200"/>
            <a:ext cx="6141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Bookman Old Style" panose="02050604050505020204" pitchFamily="18" charset="0"/>
              </a:rPr>
              <a:t>Постановление правительство Российской Федерации от </a:t>
            </a:r>
            <a:r>
              <a:rPr lang="ru-RU" sz="1400" b="1" dirty="0">
                <a:solidFill>
                  <a:srgbClr val="871D1A"/>
                </a:solidFill>
                <a:latin typeface="Bookman Old Style" panose="02050604050505020204" pitchFamily="18" charset="0"/>
              </a:rPr>
              <a:t>5 марта 2007 г. N 145 </a:t>
            </a:r>
            <a:r>
              <a:rPr lang="ru-RU" sz="1400" dirty="0">
                <a:latin typeface="Bookman Old Style" panose="02050604050505020204" pitchFamily="18" charset="0"/>
              </a:rPr>
              <a:t>«О порядке организации и проведения государственной экспертизы проектной документации и результатов инженерных изысканий»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r>
              <a:rPr lang="ru-RU" dirty="0"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02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200" y="1180181"/>
            <a:ext cx="2232310" cy="4464620"/>
          </a:xfrm>
          <a:prstGeom prst="roundRect">
            <a:avLst/>
          </a:prstGeom>
          <a:solidFill>
            <a:srgbClr val="861D1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май – июнь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1102220"/>
            <a:ext cx="61206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Внесены </a:t>
            </a:r>
            <a:r>
              <a:rPr lang="ru-RU" b="1" dirty="0">
                <a:solidFill>
                  <a:srgbClr val="8D1A14"/>
                </a:solidFill>
                <a:latin typeface="Bookman Old Style" panose="02050604050505020204" pitchFamily="18" charset="0"/>
              </a:rPr>
              <a:t>изменения в локальные акты</a:t>
            </a:r>
            <a: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  <a:t>   ФАУ «Главгосэкспертиза России» с целью отражения особенностей процедур, связанных с представлением проектно-сметной документации на государственную экспертизу в электронном виде;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8D1A14"/>
                </a:solidFill>
                <a:latin typeface="Bookman Old Style" panose="02050604050505020204" pitchFamily="18" charset="0"/>
              </a:rPr>
              <a:t>Произведена закупка и выдача Усиленных квалифицированных электронных подписей </a:t>
            </a:r>
            <a: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  <a:t>(далее - УКЭП) сотрудникам Учреждения с настройкой рабочих мест пользователей для работы в СИВЗ;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8D1A14"/>
                </a:solidFill>
                <a:latin typeface="Bookman Old Style" panose="02050604050505020204" pitchFamily="18" charset="0"/>
              </a:rPr>
              <a:t>Функционал СИВЗ протестирован </a:t>
            </a:r>
            <a: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  <a:t>с отработкой различных технологических схем (начиная с авторизации заявителя в личном кабинете                до получения заключения).</a:t>
            </a:r>
          </a:p>
          <a:p>
            <a:endParaRPr lang="ru-RU" dirty="0">
              <a:solidFill>
                <a:srgbClr val="8D1A1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47864" y="220992"/>
            <a:ext cx="5544616" cy="516093"/>
          </a:xfrm>
        </p:spPr>
        <p:txBody>
          <a:bodyPr/>
          <a:lstStyle/>
          <a:p>
            <a: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Нормативно-правовое обеспечение</a:t>
            </a:r>
            <a:r>
              <a:rPr lang="ru-RU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/>
            </a:r>
            <a:br>
              <a:rPr lang="ru-RU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67890" y="1343991"/>
            <a:ext cx="2196000" cy="1001665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280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сотрудников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343991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  <a:t>Проведено обучение сотрудников   </a:t>
            </a:r>
            <a:r>
              <a:rPr lang="ru-RU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                            центрального аппарата ФАУ  </a:t>
            </a:r>
            <a:r>
              <a:rPr lang="ru-RU" dirty="0">
                <a:solidFill>
                  <a:srgbClr val="8D1A14"/>
                </a:solidFill>
                <a:latin typeface="Bookman Old Style" panose="02050604050505020204" pitchFamily="18" charset="0"/>
              </a:rPr>
              <a:t>«Главгосэкспертиза России» и </a:t>
            </a:r>
            <a:r>
              <a:rPr lang="ru-RU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филиалов</a:t>
            </a:r>
            <a:endParaRPr lang="ru-RU" dirty="0">
              <a:solidFill>
                <a:srgbClr val="8D1A14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7" name="Picture 3" descr="C:\Users\a.ryumin\Desktop\IMG_6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37581"/>
            <a:ext cx="5932749" cy="38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5957" y="260648"/>
            <a:ext cx="5544616" cy="516093"/>
          </a:xfrm>
        </p:spPr>
        <p:txBody>
          <a:bodyPr/>
          <a:lstStyle/>
          <a:p>
            <a:r>
              <a:rPr lang="ru-RU" sz="2000" dirty="0" smtClean="0">
                <a:latin typeface="Bookman Old Style" charset="0"/>
                <a:ea typeface="Bookman Old Style" charset="0"/>
                <a:cs typeface="Bookman Old Style" charset="0"/>
              </a:rPr>
              <a:t>Организационно-правовое обеспечение</a:t>
            </a:r>
            <a:endParaRPr lang="ru-RU" sz="2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r>
              <a:rPr lang="ru-RU" dirty="0"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48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200" y="1180181"/>
            <a:ext cx="2232310" cy="4464620"/>
          </a:xfrm>
          <a:prstGeom prst="roundRect">
            <a:avLst/>
          </a:prstGeom>
          <a:solidFill>
            <a:srgbClr val="861D1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июль - сентябрь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5600" y="2699032"/>
            <a:ext cx="56768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8D1A14"/>
                </a:solidFill>
                <a:latin typeface="Bookman Old Style" panose="02050604050505020204" pitchFamily="18" charset="0"/>
              </a:rPr>
              <a:t>Н</a:t>
            </a:r>
            <a: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ачало работ </a:t>
            </a:r>
            <a:r>
              <a:rPr lang="ru-RU" sz="2000" dirty="0">
                <a:solidFill>
                  <a:srgbClr val="8D1A14"/>
                </a:solidFill>
                <a:latin typeface="Bookman Old Style" panose="02050604050505020204" pitchFamily="18" charset="0"/>
              </a:rPr>
              <a:t>по предоставлению электронной услуги Учреждения в рамках «пилотных» </a:t>
            </a:r>
            <a: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проектов;</a:t>
            </a:r>
          </a:p>
        </p:txBody>
      </p:sp>
    </p:spTree>
    <p:extLst>
      <p:ext uri="{BB962C8B-B14F-4D97-AF65-F5344CB8AC3E}">
        <p14:creationId xmlns:p14="http://schemas.microsoft.com/office/powerpoint/2010/main" val="42929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007" y="266467"/>
            <a:ext cx="5544616" cy="516093"/>
          </a:xfrm>
        </p:spPr>
        <p:txBody>
          <a:bodyPr/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Анализ пилотных проектов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Статистика по пилотным проектам</a:t>
            </a:r>
          </a:p>
          <a:p>
            <a:r>
              <a:rPr lang="ru-RU" dirty="0" smtClean="0"/>
              <a:t>Регионы (заявители)</a:t>
            </a:r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43038" y="2719388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8065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806575" y="160020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806575" y="1606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[</a:t>
            </a:r>
            <a:r>
              <a:rPr kumimoji="0" lang="ru-RU" altLang="ru-RU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1]</a:t>
            </a:r>
            <a:r>
              <a:rPr kumimoji="0" lang="ru-RU" altLang="ru-RU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Наименование объекта не публикуется в маркетинговых материалах</a:t>
            </a:r>
            <a:endParaRPr kumimoji="0" lang="ru-RU" altLang="ru-RU" sz="600" b="0" i="0" u="none" strike="noStrike" cap="none" normalizeH="0" baseline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[2]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Наименование объекта не публикуется в маркетинговых материалах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05436"/>
              </p:ext>
            </p:extLst>
          </p:nvPr>
        </p:nvGraphicFramePr>
        <p:xfrm>
          <a:off x="457200" y="1412776"/>
          <a:ext cx="8229600" cy="42263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89761"/>
                <a:gridCol w="1461555"/>
                <a:gridCol w="1439289"/>
                <a:gridCol w="1036499"/>
                <a:gridCol w="1602496"/>
              </a:tblGrid>
              <a:tr h="59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проекта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Статус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завершения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 </a:t>
                      </a:r>
                      <a:r>
                        <a:rPr lang="ru-RU" sz="1200" dirty="0" smtClean="0">
                          <a:effectLst/>
                        </a:rPr>
                        <a:t>файлов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документации, Мб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684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Проект 1»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Экспертиза </a:t>
                      </a:r>
                      <a:r>
                        <a:rPr lang="ru-RU" sz="1200" dirty="0">
                          <a:effectLst/>
                        </a:rPr>
                        <a:t>проведена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</a:t>
                      </a:r>
                      <a:r>
                        <a:rPr lang="ru-RU" sz="1200" dirty="0">
                          <a:effectLst/>
                        </a:rPr>
                        <a:t>августа 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1078</a:t>
                      </a:r>
                      <a:endParaRPr lang="ru-RU" sz="1200" dirty="0">
                        <a:effectLst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591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Проект 2»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Экспертиза </a:t>
                      </a:r>
                      <a:r>
                        <a:rPr lang="ru-RU" sz="1200" dirty="0">
                          <a:effectLst/>
                        </a:rPr>
                        <a:t>проведена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</a:t>
                      </a:r>
                      <a:r>
                        <a:rPr lang="ru-RU" sz="1200" dirty="0">
                          <a:effectLst/>
                        </a:rPr>
                        <a:t>августа 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883</a:t>
                      </a: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2421 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2360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«Строительство и реконструкция автомобильной дороги М-7 «Волга» от Москвы через Владимир, Нижний Новгород, Казань до Уфы Строительство транспортной развязки на км 300 автомобильной дороги М-7 «Волга» Москва - Владимир - Нижний Новгород - Казань - Уфа, Владимирская область»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Экспертиза </a:t>
                      </a:r>
                      <a:r>
                        <a:rPr lang="ru-RU" sz="1200" dirty="0">
                          <a:effectLst/>
                        </a:rPr>
                        <a:t>проведена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 </a:t>
                      </a:r>
                      <a:r>
                        <a:rPr lang="ru-RU" sz="1200" dirty="0">
                          <a:effectLst/>
                        </a:rPr>
                        <a:t>сентября 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r>
              <a:rPr lang="ru-RU" dirty="0">
                <a:latin typeface="Century Gothic" panose="020B0502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046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52128" y="6453336"/>
            <a:ext cx="7956376" cy="305272"/>
          </a:xfrm>
          <a:prstGeom prst="rect">
            <a:avLst/>
          </a:prstGeom>
        </p:spPr>
        <p:txBody>
          <a:bodyPr rIns="0"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519119"/>
            <a:ext cx="576064" cy="33888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200" y="1180181"/>
            <a:ext cx="2232310" cy="4464620"/>
          </a:xfrm>
          <a:prstGeom prst="roundRect">
            <a:avLst/>
          </a:prstGeom>
          <a:solidFill>
            <a:srgbClr val="861D1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сентябрь – декабрь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2060848"/>
            <a:ext cx="56048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Запущены «пилотные» проекты в филиалах ФАУ «Главгосэкспертиза России»;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8D1A14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Предоставление услуги «</a:t>
            </a:r>
            <a:r>
              <a:rPr lang="ru-RU" sz="2000" dirty="0">
                <a:solidFill>
                  <a:srgbClr val="8D1A14"/>
                </a:solidFill>
                <a:latin typeface="Bookman Old Style" panose="02050604050505020204" pitchFamily="18" charset="0"/>
              </a:rPr>
              <a:t>Заключение государственной экспертизы проектной документации и (или) результатов инженерных изысканий</a:t>
            </a:r>
            <a:r>
              <a:rPr lang="ru-RU" sz="2000" dirty="0" smtClean="0">
                <a:solidFill>
                  <a:srgbClr val="8D1A14"/>
                </a:solidFill>
                <a:latin typeface="Bookman Old Style" panose="02050604050505020204" pitchFamily="18" charset="0"/>
              </a:rPr>
              <a:t>» без ограничений;</a:t>
            </a:r>
          </a:p>
        </p:txBody>
      </p:sp>
    </p:spTree>
    <p:extLst>
      <p:ext uri="{BB962C8B-B14F-4D97-AF65-F5344CB8AC3E}">
        <p14:creationId xmlns:p14="http://schemas.microsoft.com/office/powerpoint/2010/main" val="41439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669</Words>
  <Application>Microsoft Macintosh PowerPoint</Application>
  <PresentationFormat>Экран (4:3)</PresentationFormat>
  <Paragraphs>170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Bookman Old Style</vt:lpstr>
      <vt:lpstr>Calibri</vt:lpstr>
      <vt:lpstr>Century Gothic</vt:lpstr>
      <vt:lpstr>Constantia</vt:lpstr>
      <vt:lpstr>HeliosC</vt:lpstr>
      <vt:lpstr>Times New Roman</vt:lpstr>
      <vt:lpstr>Wingdings</vt:lpstr>
      <vt:lpstr>Тема Office</vt:lpstr>
      <vt:lpstr>1_Тема Office</vt:lpstr>
      <vt:lpstr>Презентация PowerPoint</vt:lpstr>
      <vt:lpstr>Организационно-методическое обеспечение  </vt:lpstr>
      <vt:lpstr>Технологическое обеспечение  </vt:lpstr>
      <vt:lpstr>Нормативные документы в основе разработке СИВЗ</vt:lpstr>
      <vt:lpstr>Нормативно-правовое обеспечение  </vt:lpstr>
      <vt:lpstr>Организационно-правовое обеспечение</vt:lpstr>
      <vt:lpstr>Презентация PowerPoint</vt:lpstr>
      <vt:lpstr>Анализ пилотных проектов</vt:lpstr>
      <vt:lpstr>Презентация PowerPoint</vt:lpstr>
      <vt:lpstr>Система интерактивного взаимодействия с заявителем</vt:lpstr>
      <vt:lpstr>Статистика за 2015 - 2016 гг.</vt:lpstr>
      <vt:lpstr>Презентация PowerPoint</vt:lpstr>
      <vt:lpstr>Сентябрь 2016</vt:lpstr>
      <vt:lpstr>Презентация PowerPoint</vt:lpstr>
      <vt:lpstr>Продвижение электронных услуг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О.В.</dc:creator>
  <cp:lastModifiedBy>Igor Solovjov</cp:lastModifiedBy>
  <cp:revision>136</cp:revision>
  <cp:lastPrinted>2016-06-08T13:35:58Z</cp:lastPrinted>
  <dcterms:created xsi:type="dcterms:W3CDTF">2016-05-30T07:30:37Z</dcterms:created>
  <dcterms:modified xsi:type="dcterms:W3CDTF">2016-06-11T09:33:47Z</dcterms:modified>
</cp:coreProperties>
</file>