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71" r:id="rId4"/>
    <p:sldId id="259" r:id="rId5"/>
    <p:sldId id="260" r:id="rId6"/>
    <p:sldId id="261" r:id="rId7"/>
    <p:sldId id="262" r:id="rId8"/>
    <p:sldId id="274" r:id="rId9"/>
    <p:sldId id="263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3" r:id="rId18"/>
    <p:sldId id="272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656"/>
    <a:srgbClr val="A3862F"/>
    <a:srgbClr val="861D1A"/>
    <a:srgbClr val="E0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991567245216479"/>
          <c:y val="2.5181978136974776E-2"/>
          <c:w val="0.61361554369202642"/>
          <c:h val="0.618132608783626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18"/>
            <c:spPr>
              <a:solidFill>
                <a:srgbClr val="57565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3"/>
            <c:spPr>
              <a:solidFill>
                <a:srgbClr val="861D1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9"/>
            <c:spPr>
              <a:solidFill>
                <a:srgbClr val="A3862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12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A3862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2196102314796564"/>
                  <c:y val="-9.55006899523445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394156921632366E-2"/>
                  <c:y val="8.83352740914772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18700655124341"/>
                  <c:y val="3.337676527769940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041284334326008E-3"/>
                  <c:y val="-0.2060056796570470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575656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DCDCDC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Работы по переходу к оказанию услуг в электронной форме не проводились</c:v>
                </c:pt>
                <c:pt idx="1">
                  <c:v>Работы по переходу к оказанию услуг в электронной форме не проводились, за исключением размещения информации</c:v>
                </c:pt>
                <c:pt idx="2">
                  <c:v>Работы по переходу к оказанию услуг в электронной форме ведутся</c:v>
                </c:pt>
                <c:pt idx="3">
                  <c:v>Значительная часть необходимых мероприятий по переходу к оказанию услуг в электронной форме выполнена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22.4</c:v>
                </c:pt>
                <c:pt idx="1">
                  <c:v>24.7</c:v>
                </c:pt>
                <c:pt idx="2">
                  <c:v>30.6</c:v>
                </c:pt>
                <c:pt idx="3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544616" cy="516093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  <a:latin typeface="HeliosC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16632"/>
            <a:ext cx="388843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13815" cy="620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949229" y="331884"/>
            <a:ext cx="1534539" cy="36081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2483768" y="728700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88640"/>
            <a:ext cx="0" cy="620015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5589240"/>
            <a:ext cx="62270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6525344"/>
            <a:ext cx="710250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6552728"/>
            <a:ext cx="8568952" cy="260648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</a:t>
            </a:r>
            <a:r>
              <a:rPr lang="ru-RU" i="1" dirty="0" err="1" smtClean="0">
                <a:latin typeface="HeliosC" pitchFamily="50" charset="0"/>
              </a:rPr>
              <a:t>структруы</a:t>
            </a:r>
            <a:endParaRPr lang="ru-RU" i="1" dirty="0">
              <a:latin typeface="Helios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544616" cy="516093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16632"/>
            <a:ext cx="388843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13815" cy="620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949229" y="331884"/>
            <a:ext cx="1534539" cy="36081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3829060" y="728700"/>
            <a:ext cx="506342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88640"/>
            <a:ext cx="0" cy="620015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5589240"/>
            <a:ext cx="62270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6525344"/>
            <a:ext cx="458222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6552728"/>
            <a:ext cx="8568952" cy="260648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структуры</a:t>
            </a:r>
            <a:endParaRPr lang="ru-RU" i="1" dirty="0">
              <a:latin typeface="HeliosC" pitchFamily="50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2483768" y="728700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5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BB32-BFFC-4623-BB9A-7F2F93E97009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821"/>
            <a:ext cx="1075965" cy="1086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259632" y="410002"/>
            <a:ext cx="2689913" cy="63247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131840" y="6525344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6012160" y="5661248"/>
            <a:ext cx="2880320" cy="752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Главный специалист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Отдела организационного развития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b="1" dirty="0" smtClean="0"/>
              <a:t>Тюленева Ольга Владимировна</a:t>
            </a:r>
          </a:p>
          <a:p>
            <a:pPr marL="1828800" lvl="4" indent="0" algn="r">
              <a:buFont typeface="Arial" panose="020B0604020202020204" pitchFamily="34" charset="0"/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944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gge.ru/category/news-archive/news/page/3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18" y="44624"/>
            <a:ext cx="9077082" cy="669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821"/>
            <a:ext cx="1075965" cy="1086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259632" y="410002"/>
            <a:ext cx="2689913" cy="63247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131840" y="6525344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3949545" y="5844404"/>
            <a:ext cx="4942936" cy="752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Заместитель начальника ФАУ «Главгосэкспертиза России»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latin typeface="Bookman Old Style" panose="02050604050505020204" pitchFamily="18" charset="0"/>
              </a:rPr>
              <a:t>Андропов  Вадим Владимирович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75656" y="1894974"/>
            <a:ext cx="6400800" cy="339184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Об </a:t>
            </a:r>
            <a:r>
              <a:rPr lang="ru-RU" dirty="0">
                <a:latin typeface="Bookman Old Style" panose="02050604050505020204" pitchFamily="18" charset="0"/>
              </a:rPr>
              <a:t>основных требованиях к осуществлению государственной экспертизы проектной документации </a:t>
            </a:r>
            <a:r>
              <a:rPr lang="ru-RU" dirty="0" smtClean="0">
                <a:latin typeface="Bookman Old Style" panose="02050604050505020204" pitchFamily="18" charset="0"/>
              </a:rPr>
              <a:t>и </a:t>
            </a:r>
            <a:r>
              <a:rPr lang="ru-RU" dirty="0">
                <a:latin typeface="Bookman Old Style" panose="02050604050505020204" pitchFamily="18" charset="0"/>
              </a:rPr>
              <a:t>(или) результатов инженерных изысканий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в электронной </a:t>
            </a:r>
            <a:r>
              <a:rPr lang="ru-RU" dirty="0" smtClean="0">
                <a:latin typeface="Bookman Old Style" panose="02050604050505020204" pitchFamily="18" charset="0"/>
              </a:rPr>
              <a:t>форме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6148870"/>
            <a:ext cx="2520280" cy="376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Казань,  2016 г.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10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104595"/>
            <a:ext cx="6480720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dirty="0" smtClean="0">
                <a:latin typeface="Bookman Old Style" panose="02050604050505020204" pitchFamily="18" charset="0"/>
              </a:rPr>
              <a:t>Степень готовности </a:t>
            </a:r>
            <a:r>
              <a:rPr lang="ru-RU" sz="1600" dirty="0">
                <a:latin typeface="Bookman Old Style" panose="02050604050505020204" pitchFamily="18" charset="0"/>
              </a:rPr>
              <a:t>перехода к осуществлению государственных услуг организациями, осуществляющими государственную </a:t>
            </a:r>
            <a:r>
              <a:rPr lang="ru-RU" sz="1600" dirty="0" smtClean="0">
                <a:latin typeface="Bookman Old Style" panose="02050604050505020204" pitchFamily="18" charset="0"/>
              </a:rPr>
              <a:t>экспертизу по субъектам </a:t>
            </a:r>
            <a:r>
              <a:rPr lang="ru-RU" sz="1600" dirty="0">
                <a:latin typeface="Bookman Old Style" panose="02050604050505020204" pitchFamily="18" charset="0"/>
              </a:rPr>
              <a:t>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881628"/>
            <a:ext cx="216024" cy="216024"/>
          </a:xfrm>
          <a:prstGeom prst="rect">
            <a:avLst/>
          </a:prstGeom>
          <a:solidFill>
            <a:srgbClr val="A38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42168"/>
            <a:ext cx="216024" cy="216024"/>
          </a:xfrm>
          <a:prstGeom prst="rect">
            <a:avLst/>
          </a:prstGeom>
          <a:solidFill>
            <a:srgbClr val="86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23038"/>
            <a:ext cx="216024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691318"/>
            <a:ext cx="216024" cy="216024"/>
          </a:xfrm>
          <a:prstGeom prst="rect">
            <a:avLst/>
          </a:prstGeom>
          <a:solidFill>
            <a:srgbClr val="57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1216" y="4614954"/>
            <a:ext cx="768587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Работы по переходу к оказанию услуг в электронной форме </a:t>
            </a: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 проводились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1216" y="4903959"/>
            <a:ext cx="8325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Работы по переходу к оказанию услуг в электронной форме </a:t>
            </a: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 проводились</a:t>
            </a:r>
            <a:r>
              <a:rPr lang="ru-RU" sz="1300" b="1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за </a:t>
            </a: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исключением размещения информации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1216" y="5877272"/>
            <a:ext cx="83252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Работы по переходу к оказанию услуг в электронной форме </a:t>
            </a: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ведутся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1216" y="5384829"/>
            <a:ext cx="8325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Значительная часть необходимых мероприятий по переходу к оказанию услуг в электронной форме </a:t>
            </a: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выполнена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7" y="943459"/>
            <a:ext cx="6876256" cy="366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11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83126" y="176603"/>
            <a:ext cx="758136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4829"/>
            <a:ext cx="216024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Большая часть мероприятий выполнена</a:t>
            </a:r>
            <a:endParaRPr lang="ru-RU" sz="1000" b="1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908720"/>
            <a:ext cx="2160240" cy="360040"/>
          </a:xfrm>
          <a:prstGeom prst="rect">
            <a:avLst/>
          </a:prstGeom>
          <a:solidFill>
            <a:srgbClr val="86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entury Gothic" panose="020B0502020202020204" pitchFamily="34" charset="0"/>
              </a:rPr>
              <a:t>Размещена информация об услуге на ЕПГУ или РПГУ</a:t>
            </a:r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900180"/>
            <a:ext cx="2160240" cy="360040"/>
          </a:xfrm>
          <a:prstGeom prst="rect">
            <a:avLst/>
          </a:prstGeom>
          <a:solidFill>
            <a:srgbClr val="A38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работе</a:t>
            </a:r>
            <a:endParaRPr lang="ru-RU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904139"/>
            <a:ext cx="2160240" cy="360040"/>
          </a:xfrm>
          <a:prstGeom prst="rect">
            <a:avLst/>
          </a:prstGeom>
          <a:solidFill>
            <a:srgbClr val="57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Мероприятия почти не проводились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84866"/>
              </p:ext>
            </p:extLst>
          </p:nvPr>
        </p:nvGraphicFramePr>
        <p:xfrm>
          <a:off x="251520" y="1284423"/>
          <a:ext cx="2160240" cy="4673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</a:tblGrid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город Москва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город Санкт-Петербург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Архангельская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Астраханская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Воронежская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Курганская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Новгородская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Республика Алтай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</a:rPr>
                        <a:t>Республика Башкортостан</a:t>
                      </a:r>
                      <a:endParaRPr lang="ru-RU" sz="1100" dirty="0">
                        <a:solidFill>
                          <a:srgbClr val="861D1A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</a:rPr>
                        <a:t>Республика Татарстан</a:t>
                      </a:r>
                      <a:endParaRPr lang="ru-RU" sz="1100" dirty="0">
                        <a:solidFill>
                          <a:srgbClr val="861D1A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Республика Хакасия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Ростовская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</a:rPr>
                        <a:t>Самарская область</a:t>
                      </a:r>
                      <a:endParaRPr lang="ru-RU" sz="1100" dirty="0">
                        <a:solidFill>
                          <a:srgbClr val="861D1A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Ставропольский край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Тульская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Тюменская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</a:rPr>
                        <a:t>Удмуртская Республика</a:t>
                      </a:r>
                      <a:endParaRPr lang="ru-RU" sz="1100" dirty="0">
                        <a:solidFill>
                          <a:srgbClr val="861D1A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Ханты-Мансийский автономный округ - Югра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</a:rPr>
                        <a:t>Ярославская область</a:t>
                      </a:r>
                      <a:endParaRPr lang="ru-RU" sz="1100" dirty="0">
                        <a:solidFill>
                          <a:srgbClr val="575656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301" marR="293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33937"/>
              </p:ext>
            </p:extLst>
          </p:nvPr>
        </p:nvGraphicFramePr>
        <p:xfrm>
          <a:off x="6734971" y="1288686"/>
          <a:ext cx="2157509" cy="4805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509"/>
              </a:tblGrid>
              <a:tr h="249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Кировская область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Приморский край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Коми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Северная Осетия-Алания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Рязанская область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город Севастополь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Чукотский автономный округ</a:t>
                      </a:r>
                    </a:p>
                  </a:txBody>
                  <a:tcPr marL="24257" marR="24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32443"/>
              </p:ext>
            </p:extLst>
          </p:nvPr>
        </p:nvGraphicFramePr>
        <p:xfrm>
          <a:off x="2411760" y="1323146"/>
          <a:ext cx="2160240" cy="4895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</a:tblGrid>
              <a:tr h="180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Еврейская автономная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Курская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Пензенская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Адыгея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Марий Эл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861D1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 Саха (Якутия)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756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</a:txBody>
                  <a:tcPr marL="21500" marR="215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483768" y="179929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Готовность организаций, осуществляющих </a:t>
            </a:r>
            <a:r>
              <a:rPr lang="ru-RU" sz="160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государственную </a:t>
            </a:r>
            <a:r>
              <a:rPr lang="ru-RU" sz="16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экспертизу, по субъектам РФ</a:t>
            </a:r>
            <a:endParaRPr lang="ru-RU" sz="1600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284423"/>
            <a:ext cx="21943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Алтайский край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Амурская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Владимирская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Вологодская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Ивановская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Кабардино-Балкарская Республика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Калужская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Республика Крым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Липецкая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Мурманская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Омская область</a:t>
            </a:r>
          </a:p>
          <a:p>
            <a:pPr algn="ctr"/>
            <a:r>
              <a:rPr lang="ru-RU" sz="11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Оренбургская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Псковская область</a:t>
            </a:r>
          </a:p>
          <a:p>
            <a:pPr algn="ctr"/>
            <a:r>
              <a:rPr lang="ru-RU" sz="11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Саратовская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Свердловская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Смоленская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Тверская область 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Томская область</a:t>
            </a:r>
          </a:p>
          <a:p>
            <a:pPr algn="ctr"/>
            <a:r>
              <a:rPr lang="ru-RU" sz="11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Ульяновская область</a:t>
            </a:r>
          </a:p>
          <a:p>
            <a:pPr algn="ctr"/>
            <a:r>
              <a:rPr lang="ru-RU" sz="1100" b="1" dirty="0">
                <a:solidFill>
                  <a:srgbClr val="861D1A"/>
                </a:solidFill>
                <a:latin typeface="Century Gothic" panose="020B0502020202020204" pitchFamily="34" charset="0"/>
              </a:rPr>
              <a:t>Чувашская Республика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Ямало-Ненецкий автономный округ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Ненецкий автономный округ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Забайкальский край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Волгоградская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Орловская область</a:t>
            </a:r>
          </a:p>
          <a:p>
            <a:pPr algn="ctr"/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Карачаево-Черкесская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41099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94" y="1002427"/>
            <a:ext cx="5538148" cy="500821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5776" y="116632"/>
            <a:ext cx="640871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dirty="0">
                <a:latin typeface="Bookman Old Style" panose="02050604050505020204" pitchFamily="18" charset="0"/>
              </a:rPr>
              <a:t>Анализ готовности организаций, осуществляющих государственную экспертизу на территории </a:t>
            </a:r>
            <a:r>
              <a:rPr lang="ru-RU" sz="1600" dirty="0" smtClean="0">
                <a:latin typeface="Bookman Old Style" panose="02050604050505020204" pitchFamily="18" charset="0"/>
              </a:rPr>
              <a:t/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>
                <a:latin typeface="Bookman Old Style" panose="02050604050505020204" pitchFamily="18" charset="0"/>
              </a:rPr>
              <a:t>Приволжского </a:t>
            </a:r>
            <a:r>
              <a:rPr lang="ru-RU" sz="1600" dirty="0">
                <a:latin typeface="Bookman Old Style" panose="02050604050505020204" pitchFamily="18" charset="0"/>
              </a:rPr>
              <a:t>федерального округа</a:t>
            </a:r>
          </a:p>
        </p:txBody>
      </p:sp>
      <p:sp>
        <p:nvSpPr>
          <p:cNvPr id="50" name="Выноска 2 (с границей) 49"/>
          <p:cNvSpPr/>
          <p:nvPr/>
        </p:nvSpPr>
        <p:spPr>
          <a:xfrm>
            <a:off x="7314428" y="4919835"/>
            <a:ext cx="1571928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1531"/>
              <a:gd name="adj6" fmla="val -12357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32011" y="4891226"/>
            <a:ext cx="1632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Республика Башкортостан</a:t>
            </a:r>
            <a:endParaRPr lang="ru-RU" sz="1500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Выноска 2 (с границей) 51"/>
          <p:cNvSpPr/>
          <p:nvPr/>
        </p:nvSpPr>
        <p:spPr>
          <a:xfrm>
            <a:off x="7314428" y="4221088"/>
            <a:ext cx="1571928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0823"/>
              <a:gd name="adj6" fmla="val -17533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332011" y="4243154"/>
            <a:ext cx="1488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Республика </a:t>
            </a:r>
            <a:r>
              <a:rPr lang="ru-RU" sz="1500" dirty="0">
                <a:solidFill>
                  <a:srgbClr val="575656"/>
                </a:solidFill>
                <a:latin typeface="Century Gothic" panose="020B0502020202020204" pitchFamily="34" charset="0"/>
              </a:rPr>
              <a:t>Т</a:t>
            </a:r>
            <a:r>
              <a:rPr lang="ru-RU" sz="1500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атарстан</a:t>
            </a:r>
            <a:endParaRPr lang="ru-RU" sz="1500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Выноска 2 (с границей) 52"/>
          <p:cNvSpPr/>
          <p:nvPr/>
        </p:nvSpPr>
        <p:spPr>
          <a:xfrm>
            <a:off x="7332011" y="3501008"/>
            <a:ext cx="1571928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2828"/>
              <a:gd name="adj6" fmla="val -14181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32011" y="3523074"/>
            <a:ext cx="15719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Удмуртская Республика</a:t>
            </a:r>
            <a:endParaRPr lang="ru-RU" sz="1500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Выноска 2 (с границей) 53"/>
          <p:cNvSpPr/>
          <p:nvPr/>
        </p:nvSpPr>
        <p:spPr>
          <a:xfrm>
            <a:off x="7329871" y="5603834"/>
            <a:ext cx="1571928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8110"/>
              <a:gd name="adj6" fmla="val -22857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350267" y="5603834"/>
            <a:ext cx="15719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3862F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Самарская область</a:t>
            </a:r>
            <a:endParaRPr lang="ru-RU" sz="1500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Выноска 2 (с границей) 54"/>
          <p:cNvSpPr/>
          <p:nvPr/>
        </p:nvSpPr>
        <p:spPr>
          <a:xfrm>
            <a:off x="7314428" y="1700808"/>
            <a:ext cx="1571928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288"/>
              <a:gd name="adj6" fmla="val -47652"/>
            </a:avLst>
          </a:prstGeom>
          <a:solidFill>
            <a:srgbClr val="575656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29871" y="1726256"/>
            <a:ext cx="1571928" cy="553998"/>
          </a:xfrm>
          <a:prstGeom prst="rect">
            <a:avLst/>
          </a:prstGeom>
          <a:solidFill>
            <a:srgbClr val="575656"/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Пермский край</a:t>
            </a:r>
            <a:endParaRPr lang="ru-RU" sz="15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Выноска 2 (с границей) 56"/>
          <p:cNvSpPr/>
          <p:nvPr/>
        </p:nvSpPr>
        <p:spPr>
          <a:xfrm>
            <a:off x="7332011" y="980728"/>
            <a:ext cx="1571928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4386"/>
              <a:gd name="adj6" fmla="val -119134"/>
            </a:avLst>
          </a:prstGeom>
          <a:solidFill>
            <a:srgbClr val="575656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344308" y="1027344"/>
            <a:ext cx="1577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Кировская область</a:t>
            </a:r>
            <a:endParaRPr lang="ru-RU" sz="15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Выноска 2 (с границей) 58"/>
          <p:cNvSpPr/>
          <p:nvPr/>
        </p:nvSpPr>
        <p:spPr>
          <a:xfrm flipH="1">
            <a:off x="256742" y="5701441"/>
            <a:ext cx="1578954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4761"/>
              <a:gd name="adj6" fmla="val -127373"/>
            </a:avLst>
          </a:prstGeom>
          <a:solidFill>
            <a:srgbClr val="A3862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6477" y="5733255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Оренбургская область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60" name="Выноска 2 (с границей) 59"/>
          <p:cNvSpPr/>
          <p:nvPr/>
        </p:nvSpPr>
        <p:spPr>
          <a:xfrm flipH="1">
            <a:off x="251520" y="5013176"/>
            <a:ext cx="1578954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63676"/>
              <a:gd name="adj6" fmla="val -130809"/>
            </a:avLst>
          </a:prstGeom>
          <a:solidFill>
            <a:srgbClr val="A3862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23527" y="5035242"/>
            <a:ext cx="1841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Ульяновская область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61" name="Выноска 2 (с границей) 60"/>
          <p:cNvSpPr/>
          <p:nvPr/>
        </p:nvSpPr>
        <p:spPr>
          <a:xfrm flipH="1">
            <a:off x="256825" y="4343771"/>
            <a:ext cx="1578954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6886"/>
              <a:gd name="adj6" fmla="val -59154"/>
            </a:avLst>
          </a:prstGeom>
          <a:solidFill>
            <a:srgbClr val="A3862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3527" y="4387170"/>
            <a:ext cx="1574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Саратовская область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62" name="Выноска 2 (с границей) 61"/>
          <p:cNvSpPr/>
          <p:nvPr/>
        </p:nvSpPr>
        <p:spPr>
          <a:xfrm flipH="1">
            <a:off x="251520" y="3695699"/>
            <a:ext cx="1578954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6012"/>
              <a:gd name="adj6" fmla="val -115594"/>
            </a:avLst>
          </a:prstGeom>
          <a:solidFill>
            <a:srgbClr val="A3862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98704" y="3738635"/>
            <a:ext cx="1555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Чувашская республика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63" name="Выноска 2 (с границей) 62"/>
          <p:cNvSpPr/>
          <p:nvPr/>
        </p:nvSpPr>
        <p:spPr>
          <a:xfrm flipH="1">
            <a:off x="256742" y="2996952"/>
            <a:ext cx="1578954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40"/>
              <a:gd name="adj6" fmla="val -51793"/>
            </a:avLst>
          </a:prstGeom>
          <a:solidFill>
            <a:srgbClr val="861D1A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3527" y="3045872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Пензенская область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Выноска 2 (с границей) 63"/>
          <p:cNvSpPr/>
          <p:nvPr/>
        </p:nvSpPr>
        <p:spPr>
          <a:xfrm flipH="1">
            <a:off x="256741" y="2327547"/>
            <a:ext cx="1578954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966"/>
              <a:gd name="adj6" fmla="val -66516"/>
            </a:avLst>
          </a:prstGeom>
          <a:solidFill>
            <a:srgbClr val="861D1A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98704" y="2346920"/>
            <a:ext cx="1578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Республика Мордовия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Выноска 2 (с границей) 64"/>
          <p:cNvSpPr/>
          <p:nvPr/>
        </p:nvSpPr>
        <p:spPr>
          <a:xfrm flipH="1">
            <a:off x="256741" y="1648090"/>
            <a:ext cx="1578954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230"/>
              <a:gd name="adj6" fmla="val -83694"/>
            </a:avLst>
          </a:prstGeom>
          <a:solidFill>
            <a:srgbClr val="861D1A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10534" y="1661772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Нижегородская </a:t>
            </a:r>
            <a:b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область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Выноска 2 (с границей) 66"/>
          <p:cNvSpPr/>
          <p:nvPr/>
        </p:nvSpPr>
        <p:spPr>
          <a:xfrm flipH="1">
            <a:off x="264722" y="980728"/>
            <a:ext cx="1578954" cy="5973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7025"/>
              <a:gd name="adj6" fmla="val -133263"/>
            </a:avLst>
          </a:prstGeom>
          <a:solidFill>
            <a:srgbClr val="861D1A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16117" y="1002427"/>
            <a:ext cx="1476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Республика Марий Эл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012160" y="1260777"/>
            <a:ext cx="2880320" cy="5024460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260777"/>
            <a:ext cx="2880320" cy="5048543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6040"/>
            <a:ext cx="691276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Выполнение основных этапов подготовки к оказанию услуг в электронном виде организациями, осуществляющим государственную экспертизу </a:t>
            </a:r>
            <a:br>
              <a:rPr lang="ru-RU" sz="13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13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 территории Приволжского </a:t>
            </a:r>
            <a:r>
              <a:rPr lang="ru-RU" sz="130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федерального </a:t>
            </a:r>
            <a:r>
              <a:rPr lang="ru-RU" sz="13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округа </a:t>
            </a:r>
            <a:endParaRPr lang="ru-RU" sz="1300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68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>
                <a:latin typeface="Century Gothic" panose="020B0502020202020204" pitchFamily="34" charset="0"/>
              </a:rPr>
              <a:t>Размещена информация об осуществлении государственной экспертизы в электронном виде на ЕПГУ и (или) </a:t>
            </a:r>
            <a:r>
              <a:rPr lang="ru-RU" sz="1100" b="1" dirty="0" smtClean="0">
                <a:latin typeface="Century Gothic" panose="020B0502020202020204" pitchFamily="34" charset="0"/>
              </a:rPr>
              <a:t>РПГУ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9336" y="1080694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Нижегородская область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Оренбургская область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Пензенская область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Самарская область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Удмуртская Республика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Чувашская Республика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Республика Марий </a:t>
            </a:r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Эл</a:t>
            </a:r>
          </a:p>
          <a:p>
            <a:pPr algn="ctr"/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Республика Мордовия</a:t>
            </a:r>
            <a:endParaRPr lang="ru-RU" sz="1400" b="1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46798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Century Gothic" panose="020B0502020202020204" pitchFamily="34" charset="0"/>
              </a:rPr>
              <a:t>Функционирует информационная система, обеспечивающая проведение </a:t>
            </a:r>
            <a:r>
              <a:rPr lang="ru-RU" sz="1100" b="1" dirty="0" smtClean="0">
                <a:latin typeface="Century Gothic" panose="020B0502020202020204" pitchFamily="34" charset="0"/>
              </a:rPr>
              <a:t>государственной </a:t>
            </a:r>
            <a:r>
              <a:rPr lang="ru-RU" sz="1100" b="1" dirty="0">
                <a:latin typeface="Century Gothic" panose="020B0502020202020204" pitchFamily="34" charset="0"/>
              </a:rPr>
              <a:t>экспертизы в </a:t>
            </a:r>
            <a:r>
              <a:rPr lang="ru-RU" sz="1100" b="1" dirty="0" smtClean="0">
                <a:latin typeface="Century Gothic" panose="020B0502020202020204" pitchFamily="34" charset="0"/>
              </a:rPr>
              <a:t>электронной форме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2744" y="3295953"/>
            <a:ext cx="2879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Самарская область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Удмуртская Республика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Республика </a:t>
            </a:r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Татарстан</a:t>
            </a:r>
          </a:p>
          <a:p>
            <a:pPr algn="ctr"/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Республика Башкортостан</a:t>
            </a:r>
            <a:r>
              <a:rPr lang="ru-RU" sz="11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  <a:endParaRPr lang="ru-RU" sz="1100" b="1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197426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Century Gothic" panose="020B0502020202020204" pitchFamily="34" charset="0"/>
              </a:rPr>
              <a:t>Обеспечена возможность для заявителей </a:t>
            </a:r>
            <a:r>
              <a:rPr lang="ru-RU" sz="1100" b="1" dirty="0" smtClean="0">
                <a:latin typeface="Century Gothic" panose="020B0502020202020204" pitchFamily="34" charset="0"/>
              </a:rPr>
              <a:t>представлять документы для получения услуги </a:t>
            </a:r>
            <a:r>
              <a:rPr lang="ru-RU" sz="1100" b="1" dirty="0">
                <a:latin typeface="Century Gothic" panose="020B0502020202020204" pitchFamily="34" charset="0"/>
              </a:rPr>
              <a:t>в электронном виде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3100" y="5213245"/>
            <a:ext cx="2905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Самарская область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Удмуртская Республика</a:t>
            </a:r>
          </a:p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Республика Татарстан</a:t>
            </a:r>
            <a:r>
              <a:rPr lang="ru-RU" sz="11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r="3321"/>
          <a:stretch/>
        </p:blipFill>
        <p:spPr>
          <a:xfrm>
            <a:off x="6012161" y="1332946"/>
            <a:ext cx="2880320" cy="1181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140968"/>
            <a:ext cx="2880319" cy="11810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4986604"/>
            <a:ext cx="2880319" cy="1181098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13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4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29" y="1666126"/>
            <a:ext cx="6792219" cy="387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14518" y="44624"/>
            <a:ext cx="6552728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 smtClean="0">
                <a:latin typeface="Bookman Old Style" panose="02050604050505020204" pitchFamily="18" charset="0"/>
              </a:rPr>
              <a:t>Взаимодействие с региональными экспертными организациями при  переходе к осуществлению государственной экспертизы в электронном виде 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/>
        </p:blipFill>
        <p:spPr>
          <a:xfrm>
            <a:off x="239894" y="5101582"/>
            <a:ext cx="1667810" cy="1188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848325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ФАУ «Главгосэкспертиза России» оказывается методическая помощь  региональным экспертным организациям по вопросам, связанным с переходом к осуществлению государственной экспертизы в электронной форме</a:t>
            </a:r>
            <a:endParaRPr lang="ru-RU" sz="1300" dirty="0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omic Sans MS" panose="030F0702030302020204" pitchFamily="66" charset="0"/>
              </a:rPr>
              <a:pPr/>
              <a:t>14</a:t>
            </a:fld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Выноска 2 (без границы) 7"/>
          <p:cNvSpPr/>
          <p:nvPr/>
        </p:nvSpPr>
        <p:spPr>
          <a:xfrm flipH="1">
            <a:off x="452389" y="3501008"/>
            <a:ext cx="1152128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50308"/>
              <a:gd name="adj6" fmla="val -65283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/>
              <a:t>Белгородская область</a:t>
            </a:r>
          </a:p>
        </p:txBody>
      </p:sp>
      <p:sp>
        <p:nvSpPr>
          <p:cNvPr id="25" name="Выноска 2 (без границы) 24"/>
          <p:cNvSpPr/>
          <p:nvPr/>
        </p:nvSpPr>
        <p:spPr>
          <a:xfrm flipH="1">
            <a:off x="442532" y="2608695"/>
            <a:ext cx="1152128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234339"/>
              <a:gd name="adj6" fmla="val -103222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/>
          </a:p>
          <a:p>
            <a:pPr algn="ctr"/>
            <a:r>
              <a:rPr lang="ru-RU" sz="1200" i="1" dirty="0" smtClean="0"/>
              <a:t>Владимирская </a:t>
            </a:r>
            <a:r>
              <a:rPr lang="ru-RU" sz="1200" i="1" dirty="0"/>
              <a:t>область</a:t>
            </a:r>
          </a:p>
          <a:p>
            <a:pPr algn="ctr"/>
            <a:endParaRPr lang="ru-RU" sz="1200" i="1" dirty="0"/>
          </a:p>
        </p:txBody>
      </p:sp>
      <p:sp>
        <p:nvSpPr>
          <p:cNvPr id="26" name="Выноска 2 (без границы) 25"/>
          <p:cNvSpPr/>
          <p:nvPr/>
        </p:nvSpPr>
        <p:spPr>
          <a:xfrm flipH="1">
            <a:off x="4056210" y="1572013"/>
            <a:ext cx="1152128" cy="56137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268127"/>
              <a:gd name="adj6" fmla="val 97626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/>
          </a:p>
          <a:p>
            <a:pPr algn="ctr"/>
            <a:r>
              <a:rPr lang="ru-RU" sz="1200" i="1" dirty="0" smtClean="0"/>
              <a:t>Ненецкий </a:t>
            </a:r>
            <a:r>
              <a:rPr lang="ru-RU" sz="1200" i="1" dirty="0"/>
              <a:t>автономный округ</a:t>
            </a:r>
          </a:p>
          <a:p>
            <a:pPr algn="ctr"/>
            <a:endParaRPr lang="ru-RU" sz="1200" i="1" dirty="0"/>
          </a:p>
        </p:txBody>
      </p:sp>
      <p:sp>
        <p:nvSpPr>
          <p:cNvPr id="27" name="Выноска 2 (без границы) 26"/>
          <p:cNvSpPr/>
          <p:nvPr/>
        </p:nvSpPr>
        <p:spPr>
          <a:xfrm flipH="1">
            <a:off x="2208273" y="1565793"/>
            <a:ext cx="1285799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388557"/>
              <a:gd name="adj6" fmla="val 53270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/>
          </a:p>
          <a:p>
            <a:pPr algn="ctr"/>
            <a:r>
              <a:rPr lang="ru-RU" sz="1200" i="1" dirty="0" smtClean="0"/>
              <a:t>Ленинградская </a:t>
            </a:r>
            <a:r>
              <a:rPr lang="ru-RU" sz="1200" i="1" dirty="0"/>
              <a:t>область</a:t>
            </a:r>
          </a:p>
          <a:p>
            <a:pPr algn="ctr"/>
            <a:endParaRPr lang="ru-RU" sz="1200" i="1" dirty="0"/>
          </a:p>
        </p:txBody>
      </p:sp>
      <p:sp>
        <p:nvSpPr>
          <p:cNvPr id="28" name="Выноска 2 (без границы) 27"/>
          <p:cNvSpPr/>
          <p:nvPr/>
        </p:nvSpPr>
        <p:spPr>
          <a:xfrm flipH="1">
            <a:off x="6204717" y="5570362"/>
            <a:ext cx="1152128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399860"/>
              <a:gd name="adj6" fmla="val 176301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/>
          </a:p>
          <a:p>
            <a:pPr algn="ctr"/>
            <a:r>
              <a:rPr lang="ru-RU" sz="1200" i="1" dirty="0" smtClean="0"/>
              <a:t>Красноярский </a:t>
            </a:r>
            <a:r>
              <a:rPr lang="ru-RU" sz="1200" i="1" dirty="0"/>
              <a:t>край</a:t>
            </a:r>
          </a:p>
          <a:p>
            <a:pPr algn="ctr"/>
            <a:endParaRPr lang="ru-RU" sz="1200" i="1" dirty="0"/>
          </a:p>
        </p:txBody>
      </p:sp>
      <p:sp>
        <p:nvSpPr>
          <p:cNvPr id="29" name="Выноска 2 (без границы) 28"/>
          <p:cNvSpPr/>
          <p:nvPr/>
        </p:nvSpPr>
        <p:spPr>
          <a:xfrm flipH="1">
            <a:off x="442532" y="2133383"/>
            <a:ext cx="1152128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355974"/>
              <a:gd name="adj6" fmla="val -112902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/>
          </a:p>
          <a:p>
            <a:pPr algn="ctr"/>
            <a:r>
              <a:rPr lang="ru-RU" sz="1200" i="1" dirty="0" smtClean="0"/>
              <a:t>Ивановская </a:t>
            </a:r>
            <a:r>
              <a:rPr lang="ru-RU" sz="1200" i="1" dirty="0"/>
              <a:t>область</a:t>
            </a:r>
          </a:p>
          <a:p>
            <a:pPr algn="ctr"/>
            <a:endParaRPr lang="ru-RU" sz="1200" i="1" dirty="0"/>
          </a:p>
        </p:txBody>
      </p:sp>
      <p:sp>
        <p:nvSpPr>
          <p:cNvPr id="30" name="Выноска 2 (без границы) 29"/>
          <p:cNvSpPr/>
          <p:nvPr/>
        </p:nvSpPr>
        <p:spPr>
          <a:xfrm>
            <a:off x="6609139" y="1556792"/>
            <a:ext cx="1440160" cy="604084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300246"/>
              <a:gd name="adj6" fmla="val -132239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/>
          </a:p>
          <a:p>
            <a:pPr algn="ctr"/>
            <a:r>
              <a:rPr lang="ru-RU" sz="1200" i="1" dirty="0" smtClean="0"/>
              <a:t>Ямало-Ненецкий </a:t>
            </a:r>
            <a:r>
              <a:rPr lang="ru-RU" sz="1200" i="1" dirty="0"/>
              <a:t>автономный округ</a:t>
            </a:r>
          </a:p>
          <a:p>
            <a:pPr algn="ctr"/>
            <a:endParaRPr lang="ru-RU" sz="1200" i="1" dirty="0"/>
          </a:p>
        </p:txBody>
      </p:sp>
      <p:sp>
        <p:nvSpPr>
          <p:cNvPr id="31" name="Выноска 2 (без границы) 30"/>
          <p:cNvSpPr/>
          <p:nvPr/>
        </p:nvSpPr>
        <p:spPr>
          <a:xfrm flipH="1">
            <a:off x="452389" y="3068960"/>
            <a:ext cx="1152128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97416"/>
              <a:gd name="adj6" fmla="val -90198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/>
          </a:p>
          <a:p>
            <a:pPr algn="ctr"/>
            <a:r>
              <a:rPr lang="ru-RU" sz="1200" i="1" dirty="0" smtClean="0"/>
              <a:t>Московская область</a:t>
            </a:r>
          </a:p>
          <a:p>
            <a:pPr algn="ctr"/>
            <a:endParaRPr lang="ru-RU" sz="1200" i="1" dirty="0"/>
          </a:p>
        </p:txBody>
      </p:sp>
      <p:sp>
        <p:nvSpPr>
          <p:cNvPr id="32" name="Выноска 2 (без границы) 31"/>
          <p:cNvSpPr/>
          <p:nvPr/>
        </p:nvSpPr>
        <p:spPr>
          <a:xfrm flipH="1">
            <a:off x="4188493" y="5301208"/>
            <a:ext cx="1513060" cy="631704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239926"/>
              <a:gd name="adj6" fmla="val 92963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/>
          </a:p>
          <a:p>
            <a:pPr algn="ctr"/>
            <a:r>
              <a:rPr lang="ru-RU" sz="1200" i="1" dirty="0" smtClean="0"/>
              <a:t>Ханты-Мансийский </a:t>
            </a:r>
            <a:r>
              <a:rPr lang="ru-RU" sz="1200" i="1" dirty="0"/>
              <a:t>автономный округ - Югра</a:t>
            </a:r>
          </a:p>
          <a:p>
            <a:pPr algn="ctr"/>
            <a:endParaRPr lang="ru-RU" sz="1200" i="1" dirty="0"/>
          </a:p>
        </p:txBody>
      </p:sp>
      <p:sp>
        <p:nvSpPr>
          <p:cNvPr id="33" name="Выноска 2 (без границы) 32"/>
          <p:cNvSpPr/>
          <p:nvPr/>
        </p:nvSpPr>
        <p:spPr>
          <a:xfrm flipH="1">
            <a:off x="2123728" y="5118678"/>
            <a:ext cx="1152128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320356"/>
              <a:gd name="adj6" fmla="val 20329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/>
          </a:p>
          <a:p>
            <a:pPr algn="ctr"/>
            <a:r>
              <a:rPr lang="ru-RU" sz="1200" i="1" dirty="0" smtClean="0"/>
              <a:t>Самарская </a:t>
            </a:r>
            <a:r>
              <a:rPr lang="ru-RU" sz="1200" i="1" dirty="0"/>
              <a:t>область</a:t>
            </a:r>
          </a:p>
          <a:p>
            <a:pPr algn="ctr"/>
            <a:endParaRPr lang="ru-RU" sz="1200" i="1" dirty="0"/>
          </a:p>
        </p:txBody>
      </p:sp>
      <p:sp>
        <p:nvSpPr>
          <p:cNvPr id="34" name="Выноска 2 (без границы) 33"/>
          <p:cNvSpPr/>
          <p:nvPr/>
        </p:nvSpPr>
        <p:spPr>
          <a:xfrm flipH="1">
            <a:off x="2119226" y="5570362"/>
            <a:ext cx="1152128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561076"/>
              <a:gd name="adj6" fmla="val 49316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/>
          </a:p>
          <a:p>
            <a:pPr algn="ctr"/>
            <a:r>
              <a:rPr lang="ru-RU" sz="1200" i="1" dirty="0" smtClean="0"/>
              <a:t>Рязанская </a:t>
            </a:r>
            <a:r>
              <a:rPr lang="ru-RU" sz="1200" i="1" dirty="0"/>
              <a:t>область</a:t>
            </a:r>
          </a:p>
          <a:p>
            <a:pPr algn="ctr"/>
            <a:endParaRPr lang="ru-RU" sz="1200" i="1" dirty="0"/>
          </a:p>
        </p:txBody>
      </p:sp>
      <p:sp>
        <p:nvSpPr>
          <p:cNvPr id="35" name="Выноска 2 (без границы) 34"/>
          <p:cNvSpPr/>
          <p:nvPr/>
        </p:nvSpPr>
        <p:spPr>
          <a:xfrm flipH="1">
            <a:off x="452389" y="3933056"/>
            <a:ext cx="1152128" cy="36004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18322"/>
              <a:gd name="adj6" fmla="val -24529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/>
          </a:p>
          <a:p>
            <a:pPr algn="ctr"/>
            <a:r>
              <a:rPr lang="ru-RU" sz="1200" i="1" dirty="0" smtClean="0"/>
              <a:t>Республика </a:t>
            </a:r>
            <a:r>
              <a:rPr lang="ru-RU" sz="1200" i="1" dirty="0"/>
              <a:t>Крым</a:t>
            </a:r>
          </a:p>
          <a:p>
            <a:pPr algn="ctr"/>
            <a:endParaRPr lang="ru-RU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22452" y="3020759"/>
            <a:ext cx="412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взаимодействие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региональными экспертными организациями следующих субъектов Российской Федерации: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90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4518" y="44624"/>
            <a:ext cx="6552728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 smtClean="0">
                <a:latin typeface="Bookman Old Style" panose="02050604050505020204" pitchFamily="18" charset="0"/>
              </a:rPr>
              <a:t>Организация взаимодействия с заявителями при  переходе к осуществлению государственной экспертизы в электронном виде 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omic Sans MS" panose="030F0702030302020204" pitchFamily="66" charset="0"/>
              </a:rPr>
              <a:pPr/>
              <a:t>15</a:t>
            </a:fld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4136"/>
            <a:ext cx="1319119" cy="1412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9807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ФАУ «Главгосэкспертиза России» осуществляется сбор </a:t>
            </a:r>
            <a:r>
              <a:rPr lang="ru-RU" sz="1400" b="1" dirty="0">
                <a:latin typeface="Century Gothic" panose="020B0502020202020204" pitchFamily="34" charset="0"/>
              </a:rPr>
              <a:t>и анализ информации о готовности заявителей подать документы на государственную экспертизу в электронном виде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979712" y="1844824"/>
            <a:ext cx="2520280" cy="706388"/>
          </a:xfrm>
          <a:prstGeom prst="round2Diag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940152" y="1844824"/>
            <a:ext cx="2520280" cy="706388"/>
          </a:xfrm>
          <a:prstGeom prst="round2Diag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79712" y="19031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Направлены анкеты </a:t>
            </a:r>
            <a:br>
              <a:rPr lang="ru-RU" sz="1400" b="1" dirty="0" smtClean="0">
                <a:latin typeface="Century Gothic" panose="020B0502020202020204" pitchFamily="34" charset="0"/>
              </a:rPr>
            </a:br>
            <a:r>
              <a:rPr lang="ru-RU" sz="1400" b="1" dirty="0" smtClean="0">
                <a:latin typeface="Century Gothic" panose="020B0502020202020204" pitchFamily="34" charset="0"/>
              </a:rPr>
              <a:t>в 1162 </a:t>
            </a:r>
            <a:r>
              <a:rPr lang="ru-RU" sz="1400" b="1" dirty="0">
                <a:latin typeface="Century Gothic" panose="020B0502020202020204" pitchFamily="34" charset="0"/>
              </a:rPr>
              <a:t>организации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9726" y="193640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Получена информация от 563 организаций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932040" y="2047156"/>
            <a:ext cx="720080" cy="288032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959726" y="3036684"/>
            <a:ext cx="2520280" cy="706388"/>
          </a:xfrm>
          <a:prstGeom prst="round2Diag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40152" y="3828772"/>
            <a:ext cx="2520280" cy="706388"/>
          </a:xfrm>
          <a:prstGeom prst="round2Diag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967394" y="31282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Имеют УКЭП - </a:t>
            </a:r>
          </a:p>
          <a:p>
            <a:pPr algn="ctr"/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 224 организации</a:t>
            </a:r>
            <a:endParaRPr lang="ru-RU" sz="1400" b="1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67394" y="3828772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И</a:t>
            </a:r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меют подтвержденную учетную запись </a:t>
            </a:r>
            <a:r>
              <a:rPr lang="ru-RU" sz="1400" b="1" dirty="0">
                <a:solidFill>
                  <a:srgbClr val="575656"/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ЕПГУ -</a:t>
            </a:r>
          </a:p>
          <a:p>
            <a:pPr algn="ctr"/>
            <a:r>
              <a:rPr lang="ru-RU" sz="1400" b="1" dirty="0" smtClean="0">
                <a:solidFill>
                  <a:srgbClr val="575656"/>
                </a:solidFill>
                <a:latin typeface="Century Gothic" panose="020B0502020202020204" pitchFamily="34" charset="0"/>
              </a:rPr>
              <a:t>138 организаций </a:t>
            </a:r>
            <a:endParaRPr lang="ru-RU" sz="1400" b="1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116235" y="2623220"/>
            <a:ext cx="207262" cy="360040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A3862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6" y="4681361"/>
            <a:ext cx="1738377" cy="1572036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241334" y="2888940"/>
            <a:ext cx="4330666" cy="3444087"/>
          </a:xfrm>
          <a:prstGeom prst="flowChartProcess">
            <a:avLst/>
          </a:prstGeom>
          <a:noFill/>
          <a:ln>
            <a:solidFill>
              <a:srgbClr val="5756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65108" y="3369860"/>
            <a:ext cx="2520280" cy="544612"/>
          </a:xfrm>
          <a:prstGeom prst="round2Diag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73060" y="33569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Направлены анкеты </a:t>
            </a:r>
            <a:br>
              <a:rPr lang="ru-RU" sz="1400" b="1" dirty="0" smtClean="0">
                <a:latin typeface="Century Gothic" panose="020B0502020202020204" pitchFamily="34" charset="0"/>
              </a:rPr>
            </a:br>
            <a:r>
              <a:rPr lang="ru-RU" sz="1400" b="1" dirty="0" smtClean="0">
                <a:latin typeface="Century Gothic" panose="020B0502020202020204" pitchFamily="34" charset="0"/>
              </a:rPr>
              <a:t>в 177 организаций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002614" y="4725144"/>
            <a:ext cx="2520280" cy="706388"/>
          </a:xfrm>
          <a:prstGeom prst="round2Diag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005129" y="5547009"/>
            <a:ext cx="2520280" cy="706388"/>
          </a:xfrm>
          <a:prstGeom prst="round2Diag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051720" y="482846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Имеют УКЭП - 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 40 организаций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3862F"/>
                </a:solidFill>
                <a:latin typeface="Century Gothic" panose="020B0502020202020204" pitchFamily="34" charset="0"/>
              </a:rPr>
              <a:t>Приволжский федеральный округ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365108" y="3995360"/>
            <a:ext cx="2520280" cy="544612"/>
          </a:xfrm>
          <a:prstGeom prst="round2Diag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65108" y="40167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Получена информация от 94 организаций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05129" y="5516802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И</a:t>
            </a:r>
            <a:r>
              <a:rPr lang="ru-RU" sz="1400" b="1" dirty="0" smtClean="0">
                <a:latin typeface="Century Gothic" panose="020B0502020202020204" pitchFamily="34" charset="0"/>
              </a:rPr>
              <a:t>меют подтвержденную учетную запись </a:t>
            </a:r>
            <a:r>
              <a:rPr lang="ru-RU" sz="1400" b="1" dirty="0">
                <a:latin typeface="Century Gothic" panose="020B0502020202020204" pitchFamily="34" charset="0"/>
              </a:rPr>
              <a:t>на </a:t>
            </a:r>
            <a:r>
              <a:rPr lang="ru-RU" sz="1400" b="1" dirty="0" smtClean="0">
                <a:latin typeface="Century Gothic" panose="020B0502020202020204" pitchFamily="34" charset="0"/>
              </a:rPr>
              <a:t>ЕПГУ -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13 организаций 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1" name="Стрелка углом 30"/>
          <p:cNvSpPr/>
          <p:nvPr/>
        </p:nvSpPr>
        <p:spPr>
          <a:xfrm rot="5400000">
            <a:off x="3131840" y="3772902"/>
            <a:ext cx="720080" cy="720079"/>
          </a:xfrm>
          <a:prstGeom prst="ben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6" r="-1"/>
          <a:stretch/>
        </p:blipFill>
        <p:spPr>
          <a:xfrm>
            <a:off x="7020272" y="4768830"/>
            <a:ext cx="1695940" cy="116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18" y="5167316"/>
            <a:ext cx="1621174" cy="116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21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16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44624"/>
            <a:ext cx="6552728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 smtClean="0">
                <a:latin typeface="Bookman Old Style" panose="02050604050505020204" pitchFamily="18" charset="0"/>
              </a:rPr>
              <a:t>Обеспечение готовности к осуществлению государственной экспертизы в электронной форме 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в ФАУ «Главгосэкспертиза России»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28" idx="1"/>
          </p:cNvCxnSpPr>
          <p:nvPr/>
        </p:nvCxnSpPr>
        <p:spPr>
          <a:xfrm>
            <a:off x="4572000" y="1473751"/>
            <a:ext cx="0" cy="4907577"/>
          </a:xfrm>
          <a:prstGeom prst="line">
            <a:avLst/>
          </a:prstGeom>
          <a:ln w="38100">
            <a:solidFill>
              <a:srgbClr val="A38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1175" y="764704"/>
            <a:ext cx="864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2015 – 2016 гг.</a:t>
            </a:r>
            <a:endParaRPr lang="ru-RU" sz="15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48" y="1200769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Организационные и технические мероприятия</a:t>
            </a:r>
            <a:endParaRPr lang="ru-RU" sz="15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1196752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Мероприятия по взаимодействию </a:t>
            </a:r>
            <a:b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 заявителями</a:t>
            </a:r>
            <a:endParaRPr lang="ru-RU" sz="15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4293096"/>
            <a:ext cx="40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Организован прием документов для осуществления государственной экспертизы </a:t>
            </a:r>
            <a:b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электронном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виде</a:t>
            </a:r>
            <a:endParaRPr lang="ru-RU" sz="1200" spc="50" dirty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70080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Разработана и внедрена система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интерактивного взаимодействия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заявителем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СИВЗ) </a:t>
            </a:r>
            <a:endParaRPr lang="ru-RU" sz="1200" dirty="0">
              <a:solidFill>
                <a:srgbClr val="8D1A14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9816" y="2996952"/>
            <a:ext cx="410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Реализованы «пилотные» проекты по приему документов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через СИВЗ </a:t>
            </a:r>
            <a:endParaRPr lang="ru-RU" sz="1200" spc="50" dirty="0" smtClean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9817" y="3574757"/>
            <a:ext cx="410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Организована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техническая поддержка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пользователей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вопросам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работы</a:t>
            </a:r>
            <a:b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СИВЗ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242088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Завершена интеграция СИВЗ с личным кабинетом юридического лица на 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ЕПГУ </a:t>
            </a:r>
            <a:endParaRPr lang="ru-RU" sz="1200" spc="50" dirty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59832" y="5457748"/>
            <a:ext cx="1115010" cy="461665"/>
          </a:xfrm>
          <a:prstGeom prst="rect">
            <a:avLst/>
          </a:prstGeom>
          <a:noFill/>
          <a:ln w="9525">
            <a:solidFill>
              <a:srgbClr val="861D1A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+mj-ea"/>
                <a:cs typeface="Times New Roman" panose="02020603050405020304" pitchFamily="18" charset="0"/>
              </a:rPr>
              <a:t>100 %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+mj-ea"/>
                <a:cs typeface="Times New Roman" panose="02020603050405020304" pitchFamily="18" charset="0"/>
              </a:rPr>
              <a:t>готовность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608512" y="2109917"/>
            <a:ext cx="4572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«Представление заявителями проектной документации и (или) результатов инженерных изысканий для проведения государственной экспертизы в ФАУ «Главгосэкспертиза России» </a:t>
            </a:r>
            <a:b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электронной форме»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08512" y="170574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регулярной основе проводятся семинары для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заявителей на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тему</a:t>
            </a:r>
          </a:p>
          <a:p>
            <a:pPr algn="ctr"/>
            <a:endParaRPr lang="ru-RU" sz="1200" spc="50" dirty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32440" y="433247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9512914" y="5119194"/>
            <a:ext cx="149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840252" y="551723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144000" y="450737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680520" y="3081258"/>
            <a:ext cx="442798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6</a:t>
            </a:r>
            <a:r>
              <a:rPr lang="ru-RU" sz="1300" b="1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семинаров проведено;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i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более </a:t>
            </a:r>
            <a:r>
              <a:rPr lang="ru-RU" sz="1300" b="1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700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непосредственных участников;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i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около </a:t>
            </a:r>
            <a:r>
              <a:rPr lang="ru-RU" sz="1300" b="1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900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просмотров видеозаписи семинара, размещенной на официальном сайте ФАУ «Главгосэкспертиза России» в сети </a:t>
            </a:r>
            <a:r>
              <a:rPr lang="ru-RU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Интернет  (</a:t>
            </a:r>
            <a:r>
              <a:rPr lang="en-US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  <a:hlinkClick r:id="rId2"/>
              </a:rPr>
              <a:t>https</a:t>
            </a:r>
            <a:r>
              <a:rPr lang="en-US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  <a:hlinkClick r:id="rId2"/>
              </a:rPr>
              <a:t>://gge.ru/category/news-archive/news/page/3</a:t>
            </a:r>
            <a:r>
              <a:rPr lang="en-US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  <a:hlinkClick r:id="rId2"/>
              </a:rPr>
              <a:t>/</a:t>
            </a:r>
            <a:r>
              <a:rPr lang="ru-RU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) ;</a:t>
            </a:r>
            <a:endParaRPr lang="ru-RU" sz="1300" i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i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около 300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участников, просмотревших трансляцию </a:t>
            </a:r>
            <a:r>
              <a:rPr lang="ru-RU" sz="1300" i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прямом эфире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через </a:t>
            </a:r>
            <a:r>
              <a:rPr lang="ru-RU" sz="1300" i="1" dirty="0" err="1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YouTube</a:t>
            </a:r>
            <a:endParaRPr lang="ru-RU" sz="1300" i="1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до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сентября 2016 г. планируется провести </a:t>
            </a:r>
          </a:p>
          <a:p>
            <a:pPr marL="269875" algn="just"/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еще </a:t>
            </a: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3</a:t>
            </a:r>
            <a:r>
              <a:rPr lang="ru-RU" sz="1300" b="1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семинара</a:t>
            </a:r>
          </a:p>
          <a:p>
            <a:endParaRPr lang="ru-RU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5170180"/>
            <a:ext cx="2376265" cy="12111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3" y="5157192"/>
            <a:ext cx="23596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3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omic Sans MS" panose="030F0702030302020204" pitchFamily="66" charset="0"/>
              </a:rPr>
              <a:pPr/>
              <a:t>17</a:t>
            </a:fld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964488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GE_Logo_Finish_col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93543"/>
            <a:ext cx="3312368" cy="316364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26876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1D1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Безопасность. Надежность. Эффективность.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861D1A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71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116632"/>
            <a:ext cx="650124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Правовые акты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0"/>
          <a:stretch/>
        </p:blipFill>
        <p:spPr>
          <a:xfrm>
            <a:off x="3076950" y="1127413"/>
            <a:ext cx="3168352" cy="1754033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245302" y="1251752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Концепция региональной информатизации, </a:t>
            </a:r>
            <a:b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утверждена распоряжением  Правительства Российской Федерации от 29.12.2014 2769-р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9398" y="3717032"/>
            <a:ext cx="8613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Требования к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региональным порталам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государственных и муниципальных услуг (функций), </a:t>
            </a:r>
            <a:b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утверждены постановлением Правительства Российской Федерации от 24.10.2011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861</a:t>
            </a:r>
            <a:endParaRPr lang="ru-RU" sz="12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558" y="1251752"/>
            <a:ext cx="2827274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Концепция развития механизмов предоставления государственных услуг в электронном виде, утверждена распоряжением Правительства Российской Федерации от 25.12.2013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2516-р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9398" y="4221088"/>
            <a:ext cx="8613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План мероприятий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(«дорожная карта»)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 реализации Концепции развития механизмов предоставления государственных и муниципальных услуг в электронном виде, утвержден распоряжением Правительства Российской Федерации от 09.06.2014 № 991-р</a:t>
            </a:r>
          </a:p>
          <a:p>
            <a:pPr algn="just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9398" y="4941168"/>
            <a:ext cx="870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Положение о федеральной государственной информационной  системе «Единый портал государственных и муниципальных услуг (функций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)», утверждено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постановлением  Правительства Российской Федерации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24.10.2011 № 861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9398" y="2852936"/>
            <a:ext cx="8613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исполнения государственных и муниципальных функций в электронной форме, </a:t>
            </a:r>
            <a:b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9398" y="5596628"/>
            <a:ext cx="8613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Требования к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предоставлению в электронной форме государственных и муниципальных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услуг, утверждены постановлением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Правительства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Российской Федерации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26.03.2016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236</a:t>
            </a:r>
          </a:p>
          <a:p>
            <a:endParaRPr lang="ru-RU" sz="120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5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411760" y="1124744"/>
            <a:ext cx="4320480" cy="534601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03648" y="188640"/>
            <a:ext cx="758136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 smtClean="0">
                <a:latin typeface="Bookman Old Style" panose="02050604050505020204" pitchFamily="18" charset="0"/>
              </a:rPr>
              <a:t>Организация услуг органами государственной власти субъектов Российской Федерации в электронном виде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1022" y="329775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ОРГАНЫ ГОСУДАРСТВЕННОЙ ВЛАСТИ СУБЪЕКТОВ РОССИЙСКОЙ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ФЕДЕРАЦИИ</a:t>
            </a:r>
            <a:endParaRPr lang="ru-RU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1141358"/>
            <a:ext cx="6477502" cy="1015663"/>
          </a:xfrm>
          <a:prstGeom prst="rect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23490" y="4213537"/>
            <a:ext cx="1940998" cy="1015663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Должны обеспечивать предоставление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государственных услуг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посредством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РПГУ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5218" y="1141359"/>
            <a:ext cx="4314044" cy="1015663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Организуют доступ пользователей к получению услуг в электронной форме, в том числе путем размещения на </a:t>
            </a: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ЕПГУ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 гиперссылок, обеспечивающих бесплатную переадресацию</a:t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на РПГУ</a:t>
            </a:r>
            <a:endParaRPr lang="ru-RU" sz="12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4110171"/>
            <a:ext cx="1796982" cy="2360588"/>
          </a:xfrm>
          <a:prstGeom prst="rect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7092280" y="2204864"/>
            <a:ext cx="1796982" cy="1812974"/>
          </a:xfrm>
          <a:prstGeom prst="upDownArrow">
            <a:avLst>
              <a:gd name="adj1" fmla="val 61212"/>
              <a:gd name="adj2" fmla="val 142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165897" y="263691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Интеграция личных </a:t>
            </a:r>
            <a:r>
              <a:rPr lang="ru-RU" sz="12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12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2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кабинетов </a:t>
            </a:r>
            <a:r>
              <a:rPr lang="ru-RU" sz="12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заявителей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5478323"/>
            <a:ext cx="4392488" cy="830997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Должны обеспечивать возможность осуществления процедуры регистрации и авторизации заявителей с использованием федеральной государственной информационной системы </a:t>
            </a: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ЕСИА</a:t>
            </a:r>
            <a:endParaRPr lang="ru-RU" sz="1200" b="1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0122" y="5307479"/>
            <a:ext cx="6832158" cy="1174022"/>
          </a:xfrm>
          <a:prstGeom prst="rect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220072" y="5301208"/>
            <a:ext cx="3672408" cy="1169551"/>
          </a:xfrm>
          <a:prstGeom prst="rect">
            <a:avLst/>
          </a:prstGeom>
          <a:solidFill>
            <a:srgbClr val="A3862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Требования к региональным </a:t>
            </a:r>
            <a:b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порталам государственных и муниципальных услуг (функций)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утверждены постановлением Правительства Российской Федерации от 24.10.2011 861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122" y="2322746"/>
            <a:ext cx="1796982" cy="1754326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Должны утвердить планы перевода информационных систем на использование ЕСИА с конечным сроком реализации не позднее </a:t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1 января 2017 года</a:t>
            </a:r>
            <a:endParaRPr lang="ru-RU" sz="12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0122" y="1141359"/>
            <a:ext cx="1796982" cy="2968812"/>
          </a:xfrm>
          <a:prstGeom prst="rect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42834" y="4197152"/>
            <a:ext cx="1431558" cy="1015663"/>
          </a:xfrm>
          <a:prstGeom prst="downArrow">
            <a:avLst>
              <a:gd name="adj1" fmla="val 73817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3672408" cy="1015663"/>
          </a:xfrm>
          <a:prstGeom prst="rect">
            <a:avLst/>
          </a:prstGeom>
          <a:solidFill>
            <a:srgbClr val="A3862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Концепция региональной информатизации, 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утверждена распоряжением  Правительства Российской Федерации от 29.12.2014 2769-р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2148987" y="3298980"/>
            <a:ext cx="612068" cy="153849"/>
          </a:xfrm>
          <a:prstGeom prst="rightArrow">
            <a:avLst/>
          </a:prstGeom>
          <a:solidFill>
            <a:srgbClr val="57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2678218" y="4604080"/>
            <a:ext cx="907241" cy="144016"/>
          </a:xfrm>
          <a:prstGeom prst="rightArrow">
            <a:avLst/>
          </a:prstGeom>
          <a:solidFill>
            <a:srgbClr val="57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6200000">
            <a:off x="5556783" y="2672521"/>
            <a:ext cx="910756" cy="144017"/>
          </a:xfrm>
          <a:prstGeom prst="rightArrow">
            <a:avLst/>
          </a:prstGeom>
          <a:solidFill>
            <a:srgbClr val="57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6300191" y="4035117"/>
            <a:ext cx="684077" cy="147053"/>
          </a:xfrm>
          <a:prstGeom prst="rightArrow">
            <a:avLst/>
          </a:prstGeom>
          <a:solidFill>
            <a:srgbClr val="57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23528" y="4315162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Обеспечение использования </a:t>
            </a:r>
            <a:br>
              <a:rPr lang="ru-RU" sz="1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ЕСИА</a:t>
            </a:r>
            <a:endParaRPr lang="ru-RU" sz="1000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251520" y="3068960"/>
            <a:ext cx="1583960" cy="642655"/>
          </a:xfrm>
          <a:prstGeom prst="rightArrow">
            <a:avLst>
              <a:gd name="adj1" fmla="val 83762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1736" y="2420888"/>
            <a:ext cx="1583960" cy="642655"/>
          </a:xfrm>
          <a:prstGeom prst="rightArrow">
            <a:avLst>
              <a:gd name="adj1" fmla="val 83762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4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5160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>
                <a:latin typeface="Bookman Old Style" panose="02050604050505020204" pitchFamily="18" charset="0"/>
              </a:rPr>
              <a:t>Внесение изменений в постановление Правительства </a:t>
            </a:r>
            <a:r>
              <a:rPr lang="ru-RU" sz="1800" dirty="0" smtClean="0">
                <a:latin typeface="Bookman Old Style" panose="02050604050505020204" pitchFamily="18" charset="0"/>
              </a:rPr>
              <a:t>Российской </a:t>
            </a:r>
            <a:r>
              <a:rPr lang="ru-RU" sz="1800" dirty="0">
                <a:latin typeface="Bookman Old Style" panose="02050604050505020204" pitchFamily="18" charset="0"/>
              </a:rPr>
              <a:t>Федерации </a:t>
            </a:r>
            <a:r>
              <a:rPr lang="ru-RU" sz="1800" dirty="0" smtClean="0">
                <a:latin typeface="Bookman Old Style" panose="02050604050505020204" pitchFamily="18" charset="0"/>
              </a:rPr>
              <a:t>от 05.03.2007 № 145 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601" y="911622"/>
            <a:ext cx="8691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Постановление Правительства Российской Федерации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6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6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05 марта 2007 года № </a:t>
            </a:r>
            <a:r>
              <a:rPr lang="ru-RU" sz="16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145</a:t>
            </a:r>
          </a:p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«О </a:t>
            </a:r>
            <a:r>
              <a:rPr lang="ru-RU" sz="16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порядке организации и проведения государственной экспертизы проектной документации и результатов инженерных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изысканий»</a:t>
            </a:r>
            <a:endParaRPr lang="ru-RU" sz="1600" b="1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735030"/>
            <a:ext cx="70567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С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1 сентября 2016 г.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проектная документация и (или) результаты инженерных изысканий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подготовленные в отношении объектов капитального строительства, строительство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или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реконструкция которых осуществляется полностью или частично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за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счет средств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федерального бюджета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,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представляются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 в государственное учреждение, подведомственное Минстрою России,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электронной форме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за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исключением случаев, когда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указанные документы содержат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сведения, доступ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к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которым ограничен в соответствии с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законодательством РФ;</a:t>
            </a:r>
            <a:endParaRPr lang="ru-RU" sz="120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70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С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1 января 2017 г.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проектная документация и (или) результаты инженерных изысканий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представляются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в государственное учреждение, подведомственное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Минстрою России,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а также в уполномоченные на проведение такой государственной экспертизы органы исполнительной власти субъектов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РФ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или подведомственные этим органам государственные учреждения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электронной форме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за исключением случаев, когда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указанные документы содержат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сведения, доступ к которым ограничен в соответствии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 законодательством РФ</a:t>
            </a:r>
            <a:endParaRPr lang="ru-RU" sz="120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4571609"/>
            <a:ext cx="1583960" cy="642655"/>
            <a:chOff x="251736" y="4797152"/>
            <a:chExt cx="1583960" cy="642655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251736" y="4797152"/>
              <a:ext cx="1583960" cy="642655"/>
            </a:xfrm>
            <a:prstGeom prst="rightArrow">
              <a:avLst>
                <a:gd name="adj1" fmla="val 83762"/>
                <a:gd name="adj2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1736" y="4845927"/>
              <a:ext cx="13035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ln w="10541" cmpd="sng">
                    <a:noFill/>
                    <a:prstDash val="solid"/>
                  </a:ln>
                  <a:latin typeface="Century Gothic" panose="020B0502020202020204" pitchFamily="34" charset="0"/>
                </a:rPr>
                <a:t>7 декабря </a:t>
              </a:r>
              <a:br>
                <a:rPr lang="ru-RU" sz="1600" b="1" dirty="0">
                  <a:ln w="10541" cmpd="sng">
                    <a:noFill/>
                    <a:prstDash val="solid"/>
                  </a:ln>
                  <a:latin typeface="Century Gothic" panose="020B0502020202020204" pitchFamily="34" charset="0"/>
                </a:rPr>
              </a:br>
              <a:r>
                <a:rPr lang="ru-RU" sz="1600" b="1" dirty="0">
                  <a:ln w="10541" cmpd="sng">
                    <a:noFill/>
                    <a:prstDash val="solid"/>
                  </a:ln>
                  <a:latin typeface="Century Gothic" panose="020B0502020202020204" pitchFamily="34" charset="0"/>
                </a:rPr>
                <a:t>2015 года 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72601" y="2412177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31 марта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6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6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2012 года </a:t>
            </a:r>
            <a:endParaRPr lang="en-US" sz="1600" b="1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341329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Документы, для проведения государственной экспертизы,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представляются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на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бумажном носителе или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форме электронных документов с использованием </a:t>
            </a: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том числе федеральной государственной информационной системы </a:t>
            </a: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ЕПГУ </a:t>
            </a:r>
            <a:b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(при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наличии соответствующей технической возможности)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0515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Изменения:</a:t>
            </a:r>
            <a:endParaRPr lang="ru-RU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321297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Требования к формату электронных документов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представляемых для проведения государственной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экспертизы,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утверждаются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Минстроем России</a:t>
            </a:r>
            <a:endParaRPr lang="ru-RU" sz="120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736" y="3140968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25 сентября </a:t>
            </a:r>
            <a:br>
              <a:rPr lang="ru-RU" sz="16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2014 года</a:t>
            </a:r>
          </a:p>
        </p:txBody>
      </p:sp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0842" y="870505"/>
            <a:ext cx="8611638" cy="252028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885532"/>
            <a:ext cx="7128792" cy="738664"/>
          </a:xfrm>
          <a:prstGeom prst="rect">
            <a:avLst/>
          </a:prstGeom>
          <a:solidFill>
            <a:srgbClr val="A3862F">
              <a:alpha val="6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Century Gothic" panose="020B0502020202020204" pitchFamily="34" charset="0"/>
              </a:rPr>
              <a:t>Концепция развития механизмов предоставления государственных услуг </a:t>
            </a:r>
            <a:r>
              <a:rPr lang="ru-RU" sz="1400" b="1" i="1" dirty="0" smtClean="0">
                <a:latin typeface="Century Gothic" panose="020B0502020202020204" pitchFamily="34" charset="0"/>
              </a:rPr>
              <a:t/>
            </a:r>
            <a:br>
              <a:rPr lang="ru-RU" sz="1400" b="1" i="1" dirty="0" smtClean="0">
                <a:latin typeface="Century Gothic" panose="020B0502020202020204" pitchFamily="34" charset="0"/>
              </a:rPr>
            </a:br>
            <a:r>
              <a:rPr lang="ru-RU" sz="1400" b="1" i="1" dirty="0" smtClean="0">
                <a:latin typeface="Century Gothic" panose="020B0502020202020204" pitchFamily="34" charset="0"/>
              </a:rPr>
              <a:t>в </a:t>
            </a:r>
            <a:r>
              <a:rPr lang="ru-RU" sz="1400" b="1" i="1" dirty="0">
                <a:latin typeface="Century Gothic" panose="020B0502020202020204" pitchFamily="34" charset="0"/>
              </a:rPr>
              <a:t>электронном виде, утверждена распоряжением Правительства Российской Федерации от 25.12.2013 № 2516-р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320619"/>
            <a:ext cx="758136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Приоритетная услуга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4" y="3212976"/>
            <a:ext cx="296714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98063"/>
            <a:ext cx="2448272" cy="159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7176" y="3933056"/>
            <a:ext cx="5011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Прохождение государственной экспертизы проектной документации и (или) результатов инженерных изысканий по соответствующим объектам </a:t>
            </a:r>
            <a:endParaRPr lang="ru-RU" sz="1600" b="1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6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600" b="1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необходимое условие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для выдачи разрешений на строительство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2348880"/>
            <a:ext cx="7128792" cy="738664"/>
          </a:xfrm>
          <a:prstGeom prst="rect">
            <a:avLst/>
          </a:prstGeom>
          <a:solidFill>
            <a:srgbClr val="A3862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Century Gothic" panose="020B0502020202020204" pitchFamily="34" charset="0"/>
              </a:rPr>
              <a:t>Подготовка и выдача разрешения на строительство включены  </a:t>
            </a:r>
            <a:r>
              <a:rPr lang="ru-RU" sz="1400" b="1" i="1" dirty="0" smtClean="0">
                <a:latin typeface="Century Gothic" panose="020B0502020202020204" pitchFamily="34" charset="0"/>
              </a:rPr>
              <a:t/>
            </a:r>
            <a:br>
              <a:rPr lang="ru-RU" sz="1400" b="1" i="1" dirty="0" smtClean="0">
                <a:latin typeface="Century Gothic" panose="020B0502020202020204" pitchFamily="34" charset="0"/>
              </a:rPr>
            </a:br>
            <a:r>
              <a:rPr lang="ru-RU" sz="1400" b="1" i="1" dirty="0" smtClean="0">
                <a:latin typeface="Century Gothic" panose="020B0502020202020204" pitchFamily="34" charset="0"/>
              </a:rPr>
              <a:t>в </a:t>
            </a:r>
            <a:r>
              <a:rPr lang="ru-RU" sz="1400" b="1" i="1" dirty="0">
                <a:latin typeface="Century Gothic" panose="020B0502020202020204" pitchFamily="34" charset="0"/>
              </a:rPr>
              <a:t>приоритетный перечень государственных и муниципальных услуг, подлежащих первоочередной оптимизации  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428386" y="1761045"/>
            <a:ext cx="287227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661284" y="5054279"/>
            <a:ext cx="287227" cy="3088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6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-27384"/>
            <a:ext cx="64807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План мероприятий ("</a:t>
            </a:r>
            <a:r>
              <a:rPr lang="ru-RU" sz="15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дорожная карта") </a:t>
            </a:r>
            <a:r>
              <a:rPr lang="ru-RU" sz="150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по реализации Концепции развития механизмов предоставления государственных и муниципальных услуг в электронном </a:t>
            </a:r>
            <a:r>
              <a:rPr lang="ru-RU" sz="15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виде*</a:t>
            </a:r>
            <a:endParaRPr lang="ru-RU" sz="1500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38043"/>
            <a:ext cx="1944216" cy="53608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2204864"/>
            <a:ext cx="66967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5736" y="3068960"/>
            <a:ext cx="66967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3717032"/>
            <a:ext cx="66967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95736" y="4365104"/>
            <a:ext cx="66967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5805264"/>
            <a:ext cx="86409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41834" y="1484784"/>
            <a:ext cx="8650646" cy="17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3528" y="10527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IV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 квартал 2014 г.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527859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II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квартал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2015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5736" y="93804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/>
              <a:t>Разработка и утверждение методических рекомендаций, определяющих требования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к </a:t>
            </a:r>
            <a:r>
              <a:rPr lang="ru-RU" sz="1200" i="1" dirty="0"/>
              <a:t>предоставлению государственных и муниципальных услуг в электронном виде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5736" y="508518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/>
              <a:t>Разработка и одобрение планов-графиков мероприятий по переходу на предоставление приоритетных услуг в электронном виде органами исполнительной власти субъектов </a:t>
            </a:r>
            <a:br>
              <a:rPr lang="ru-RU" sz="1200" i="1" dirty="0" smtClean="0"/>
            </a:br>
            <a:r>
              <a:rPr lang="ru-RU" sz="1200" i="1" dirty="0" smtClean="0"/>
              <a:t>РФ и органами местного самоуправления</a:t>
            </a:r>
            <a:endParaRPr lang="ru-RU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148652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/>
              <a:t>Разработка типовых административных регламентов в отношении предоставления приоритетных услуг, направление их в органы исполнительной власти РФ и органы местного самоуправления для использования</a:t>
            </a:r>
            <a:endParaRPr lang="ru-RU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3528" y="319323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I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квартал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2015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5736" y="2165955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/>
              <a:t>Актуализация методических рекомендаций, регулирующих порядок проектирования (организации) межведомственного информационного взаимодействия ФОИВ, государственных внебюджетных фондов, органов исполнительной власти субъектов РФ и органов местного самоуправления </a:t>
            </a:r>
            <a:endParaRPr lang="ru-RU" sz="12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95736" y="311135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/>
              <a:t>Обеспечение интеграции официальных сайтов и РПГУ органов исполнительной власти субъектов РФ, используемых в процессе предоставления приоритетных услуг, </a:t>
            </a:r>
          </a:p>
          <a:p>
            <a:pPr algn="just"/>
            <a:r>
              <a:rPr lang="ru-RU" sz="1200" i="1" dirty="0" smtClean="0"/>
              <a:t>с ЕСИА</a:t>
            </a:r>
            <a:endParaRPr lang="ru-RU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195736" y="383143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/>
              <a:t>Определение порядка взаимодействия официальных сайтов и РПГУ с подсистемой личного кабинета ЕПГУ</a:t>
            </a:r>
            <a:endParaRPr lang="ru-RU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95736" y="43651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/>
              <a:t>Обеспечение методологической и организационной поддержки деятельности ведомств, связанной с формированием электронного  правительства в части, касающейся проведения разъяснительной работы (разработка программ и планов обучения)</a:t>
            </a:r>
            <a:endParaRPr lang="ru-RU" sz="12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7524" y="58151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IV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квартал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2015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95736" y="580526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/>
              <a:t>Техническое обеспечение интеграции официальных сайтов и РПГУ с подсистемой единого личного кабинета ЕПГУ </a:t>
            </a:r>
            <a:endParaRPr lang="ru-RU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8028384" y="1206623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28384" y="6041527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33</a:t>
            </a:r>
            <a:endParaRPr lang="ru-RU" sz="1000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28384" y="4082588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32</a:t>
            </a:r>
            <a:endParaRPr lang="ru-RU" sz="10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8028384" y="3429000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29</a:t>
            </a:r>
            <a:endParaRPr lang="ru-RU" sz="10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8028384" y="2780928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9</a:t>
            </a:r>
            <a:endParaRPr lang="ru-RU" sz="10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028384" y="1916832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8</a:t>
            </a:r>
            <a:endParaRPr lang="ru-RU" sz="10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8028384" y="5528265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4</a:t>
            </a:r>
            <a:endParaRPr lang="ru-RU" sz="10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28384" y="4808185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62</a:t>
            </a:r>
            <a:endParaRPr lang="ru-RU" sz="1000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241834" y="6309900"/>
            <a:ext cx="5472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* утвержден распоряжением Правительства Российской Федерации от 09.06.2014 № 991-р</a:t>
            </a:r>
          </a:p>
        </p:txBody>
      </p:sp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38698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Требования к предоставлению в электронной форме государственных и муниципальных услуг</a:t>
            </a:r>
            <a:endParaRPr lang="ru-RU" sz="1700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08720"/>
            <a:ext cx="8640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Постановлением Правительства Российской Федерации от 26.03.2016 № 236</a:t>
            </a:r>
            <a:r>
              <a:rPr lang="ru-RU" dirty="0" smtClean="0"/>
              <a:t> </a:t>
            </a:r>
            <a:r>
              <a:rPr lang="ru-RU" sz="1200" i="1" dirty="0" smtClean="0"/>
              <a:t>утверждены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600" b="1" dirty="0" smtClean="0"/>
              <a:t>Требования к предоставлению в электронной форме государственных и муниципальных услуг</a:t>
            </a:r>
            <a:endParaRPr lang="ru-RU" sz="1600" b="1" dirty="0"/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5958154" y="1538790"/>
            <a:ext cx="576063" cy="612068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5897" y="2138373"/>
            <a:ext cx="5328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предоставлении услуг в электронной форме посредством ЕПГУ, порталов государственных и муниципальных услуг субъектов Российской Федерации, официальных сайтов органов государственной власти и органов местного самоуправления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19323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Заявителю обеспечивается: </a:t>
            </a:r>
            <a:endParaRPr lang="ru-RU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55965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п</a:t>
            </a:r>
            <a:r>
              <a:rPr lang="ru-RU" sz="1200" dirty="0" smtClean="0"/>
              <a:t>олучение информации о порядке и сроках предоставления услуги;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з</a:t>
            </a:r>
            <a:r>
              <a:rPr lang="ru-RU" sz="1200" dirty="0" smtClean="0"/>
              <a:t>апись на прием в орган (организацию), многофункциональный центр  для подачи запроса о предоставлении услуги;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ф</a:t>
            </a:r>
            <a:r>
              <a:rPr lang="ru-RU" sz="1200" dirty="0" smtClean="0"/>
              <a:t>ормирование запроса;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п</a:t>
            </a:r>
            <a:r>
              <a:rPr lang="ru-RU" sz="1200" dirty="0" smtClean="0"/>
              <a:t>рием и регистрация органом  (организацией) запроса и иных документов, необходимых для предоставления услуги;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п</a:t>
            </a:r>
            <a:r>
              <a:rPr lang="ru-RU" sz="1200" dirty="0" smtClean="0"/>
              <a:t>олучение результата предоставления услуги;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п</a:t>
            </a:r>
            <a:r>
              <a:rPr lang="ru-RU" sz="1200" dirty="0" smtClean="0"/>
              <a:t>олучение сведений о ходе выполнения запроса;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осуществление оценки качества предоставления услуги;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д</a:t>
            </a:r>
            <a:r>
              <a:rPr lang="ru-RU" sz="1200" dirty="0" smtClean="0"/>
              <a:t>осудебное (внесудебное) обжалование решений и действий (бездействия) органа (организации), должностного лица органа (организации) либо государственного или муниципального служащего</a:t>
            </a:r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7486"/>
            <a:ext cx="2892731" cy="1413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2238" y="3996067"/>
            <a:ext cx="3168352" cy="1569660"/>
          </a:xfrm>
          <a:prstGeom prst="rect">
            <a:avLst/>
          </a:prstGeom>
          <a:noFill/>
          <a:ln w="9525">
            <a:solidFill>
              <a:srgbClr val="57565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/>
              <a:t>Если на ЕПГУ не обеспечивается возможность заполнения электронной формы запроса, то для формирования запроса на ЕПГУ обеспечивается автоматический переход к заполнению электронной формы указанного запроса на порталах услуг субъектов РФ или официальных сайтах 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211310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3491880" y="1268760"/>
            <a:ext cx="2376264" cy="894371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8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83126" y="176603"/>
            <a:ext cx="7581362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Единый портал государственных 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и муниципальных услуг (функций)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оператор</a:t>
            </a:r>
            <a:endParaRPr lang="ru-RU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67185"/>
            <a:ext cx="1917263" cy="15977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2564904"/>
            <a:ext cx="8609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координирует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работы по подключению информационных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систем,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используемых для предоставления государственных и муниципальных услуг, к инфраструктуре, обеспечивающей информационно-технологическое взаимодействие информационных систем , используемых для предоставления государственных и муниципальных услуг и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исполнения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государственных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муниципальных функций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143" y="4437112"/>
            <a:ext cx="860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 2014 года законодательно закреплена необходимость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обеспечения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заявителей возможности получения услуг в области проведения государственной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экспертизы в электронном виде</a:t>
            </a:r>
            <a:endParaRPr lang="ru-R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0" y="1328576"/>
            <a:ext cx="874936" cy="874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1381323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ЕПГУ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183" y="3645024"/>
            <a:ext cx="860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существляет мониторинг и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реализации Плана мероприятий («дорожная карта»)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реализации Концепции развития механизмов предоставления государственных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муниципальных услуг в электронном виде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endParaRPr lang="ru-RU" sz="1200" dirty="0">
              <a:ln w="10541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143" y="5445224"/>
            <a:ext cx="8591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До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конца 2015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года должно быть завершено</a:t>
            </a:r>
            <a:endParaRPr lang="ru-R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ехническое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обеспечение интеграции официальных сайтов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РПГУ с подсистемой единого личного кабинета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ЕПГУ</a:t>
            </a:r>
            <a:endParaRPr lang="ru-R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>
            <a:off x="395536" y="3372107"/>
            <a:ext cx="3528392" cy="1569061"/>
          </a:xfrm>
          <a:prstGeom prst="rightArrow">
            <a:avLst>
              <a:gd name="adj1" fmla="val 78656"/>
              <a:gd name="adj2" fmla="val 50774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787149"/>
              </p:ext>
            </p:extLst>
          </p:nvPr>
        </p:nvGraphicFramePr>
        <p:xfrm>
          <a:off x="309704" y="2904310"/>
          <a:ext cx="8928992" cy="350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32587"/>
            <a:ext cx="6480720" cy="37207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dirty="0" smtClean="0">
                <a:latin typeface="Bookman Old Style" panose="02050604050505020204" pitchFamily="18" charset="0"/>
              </a:rPr>
              <a:t>Анализ готовности перехода к осуществлению государственных услуг организациями, осуществляющими государственную экспертизу в субъектах РФ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8583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/>
              <a:t>Поручение Заместителя Председателя </a:t>
            </a:r>
            <a:r>
              <a:rPr lang="ru-RU" sz="1200" b="1" i="1" dirty="0" smtClean="0"/>
              <a:t>Правительства </a:t>
            </a:r>
            <a:r>
              <a:rPr lang="ru-RU" sz="1200" b="1" i="1" dirty="0"/>
              <a:t>Российской Федерации Д.Н. </a:t>
            </a:r>
            <a:r>
              <a:rPr lang="ru-RU" sz="1200" b="1" i="1" dirty="0" smtClean="0"/>
              <a:t>Козака </a:t>
            </a:r>
            <a:r>
              <a:rPr lang="ru-RU" sz="1200" i="1" dirty="0" smtClean="0"/>
              <a:t>об </a:t>
            </a:r>
            <a:r>
              <a:rPr lang="ru-RU" sz="1200" i="1" dirty="0"/>
              <a:t>обеспечении готовности органов исполнительной власти субъектов Российской Федерации и подведомственных этим органам государственных учреждений к проведению с 1 января 2017 г. государственной экспертизы проектной документации и (или) результатов инженерных изысканий, представляемых в электронной форме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1700808"/>
            <a:ext cx="34563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ФАУ «Главгосэкспертиза России</a:t>
            </a:r>
            <a:r>
              <a:rPr lang="ru-RU" sz="1300" b="1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» осуществлен:</a:t>
            </a:r>
            <a:endParaRPr lang="ru-RU" sz="1300" b="1" i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5472" y="2393305"/>
            <a:ext cx="6696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анализ информации о готовности региональных экспертиз, представленной </a:t>
            </a:r>
            <a:br>
              <a:rPr lang="ru-RU" sz="1300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300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соответствии с поручением</a:t>
            </a:r>
            <a:endParaRPr lang="ru-RU" sz="1300" i="1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752" y="3721767"/>
            <a:ext cx="3438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Распределение региональных органов экспертизы </a:t>
            </a:r>
            <a:r>
              <a:rPr lang="ru-RU" sz="1200" b="1" i="1" dirty="0" smtClean="0"/>
              <a:t>по </a:t>
            </a:r>
            <a:r>
              <a:rPr lang="ru-RU" sz="1200" b="1" i="1" dirty="0"/>
              <a:t>степени готовности 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smtClean="0"/>
              <a:t>к </a:t>
            </a:r>
            <a:r>
              <a:rPr lang="ru-RU" sz="1200" b="1" i="1" dirty="0"/>
              <a:t>переходу к осуществлению государственной </a:t>
            </a:r>
            <a:r>
              <a:rPr lang="ru-RU" sz="1200" b="1" i="1" dirty="0" smtClean="0"/>
              <a:t>экспертизы в </a:t>
            </a:r>
            <a:r>
              <a:rPr lang="ru-RU" sz="1200" b="1" i="1" dirty="0"/>
              <a:t>электронной форме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069795"/>
            <a:ext cx="216024" cy="216024"/>
          </a:xfrm>
          <a:prstGeom prst="rect">
            <a:avLst/>
          </a:prstGeom>
          <a:solidFill>
            <a:srgbClr val="57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373216"/>
            <a:ext cx="216024" cy="216024"/>
          </a:xfrm>
          <a:prstGeom prst="rect">
            <a:avLst/>
          </a:prstGeom>
          <a:solidFill>
            <a:srgbClr val="86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693792"/>
            <a:ext cx="216024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995548"/>
            <a:ext cx="216024" cy="216024"/>
          </a:xfrm>
          <a:prstGeom prst="rect">
            <a:avLst/>
          </a:prstGeom>
          <a:solidFill>
            <a:srgbClr val="A38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5039598"/>
            <a:ext cx="76858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Работы по переходу к оказанию услуг в электронной форме </a:t>
            </a:r>
            <a:r>
              <a:rPr lang="ru-RU" sz="10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 проводились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373216"/>
            <a:ext cx="8325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Работы по переходу к оказанию услуг в электронной форме </a:t>
            </a:r>
            <a:r>
              <a:rPr lang="ru-RU" sz="10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 проводились</a:t>
            </a:r>
            <a:r>
              <a:rPr lang="ru-RU" sz="1000" b="1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за </a:t>
            </a:r>
            <a:r>
              <a:rPr lang="ru-RU" sz="10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исключением размещения информации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5676187"/>
            <a:ext cx="8325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Значительная часть необходимых мероприятий по переходу к оказанию услуг в электронной форме </a:t>
            </a:r>
            <a:r>
              <a:rPr lang="ru-RU" sz="10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выполнена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5972755"/>
            <a:ext cx="8325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Работы по переходу к оказанию услуг в электронной форме </a:t>
            </a:r>
            <a:r>
              <a:rPr lang="ru-RU" sz="10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ведутся</a:t>
            </a:r>
          </a:p>
        </p:txBody>
      </p:sp>
    </p:spTree>
    <p:extLst>
      <p:ext uri="{BB962C8B-B14F-4D97-AF65-F5344CB8AC3E}">
        <p14:creationId xmlns:p14="http://schemas.microsoft.com/office/powerpoint/2010/main" val="41099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1672</Words>
  <Application>Microsoft Office PowerPoint</Application>
  <PresentationFormat>Экран (4:3)</PresentationFormat>
  <Paragraphs>304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Внесение изменений в постановление Правительства Российской Федерации от 05.03.2007 № 145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О.В.</dc:creator>
  <cp:lastModifiedBy>Соколова О.В.</cp:lastModifiedBy>
  <cp:revision>125</cp:revision>
  <cp:lastPrinted>2016-06-01T09:48:53Z</cp:lastPrinted>
  <dcterms:created xsi:type="dcterms:W3CDTF">2016-05-30T07:30:37Z</dcterms:created>
  <dcterms:modified xsi:type="dcterms:W3CDTF">2016-06-09T06:49:01Z</dcterms:modified>
</cp:coreProperties>
</file>