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71" r:id="rId4"/>
    <p:sldId id="259" r:id="rId5"/>
    <p:sldId id="260" r:id="rId6"/>
    <p:sldId id="261" r:id="rId7"/>
    <p:sldId id="284" r:id="rId8"/>
    <p:sldId id="282" r:id="rId9"/>
    <p:sldId id="286" r:id="rId10"/>
    <p:sldId id="287" r:id="rId11"/>
    <p:sldId id="292" r:id="rId12"/>
    <p:sldId id="290" r:id="rId13"/>
    <p:sldId id="283" r:id="rId14"/>
    <p:sldId id="289" r:id="rId15"/>
    <p:sldId id="288" r:id="rId16"/>
    <p:sldId id="285" r:id="rId17"/>
    <p:sldId id="272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D1A"/>
    <a:srgbClr val="575656"/>
    <a:srgbClr val="A3862F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howGuides="1">
      <p:cViewPr>
        <p:scale>
          <a:sx n="140" d="100"/>
          <a:sy n="140" d="100"/>
        </p:scale>
        <p:origin x="-900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644931978703693E-3"/>
          <c:y val="3.1021174414963992E-2"/>
          <c:w val="0.9623230327593032"/>
          <c:h val="0.77461195389064519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Полож. закл. от ПД с авариями в 2013г.</c:v>
                </c:pt>
              </c:strCache>
            </c:strRef>
          </c:tx>
          <c:spPr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  <a:sp3d contourW="38100">
              <a:contourClr>
                <a:schemeClr val="accent1">
                  <a:lumMod val="60000"/>
                  <a:lumOff val="40000"/>
                </a:schemeClr>
              </a:contourClr>
            </a:sp3d>
          </c:spPr>
          <c:dPt>
            <c:idx val="4"/>
            <c:bubble3D val="0"/>
            <c:spPr>
              <a:solidFill>
                <a:schemeClr val="bg1"/>
              </a:solidFill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  <a:sp3d contourW="381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60</c:v>
                </c:pt>
                <c:pt idx="1">
                  <c:v>75</c:v>
                </c:pt>
                <c:pt idx="2">
                  <c:v>62</c:v>
                </c:pt>
                <c:pt idx="3">
                  <c:v>71</c:v>
                </c:pt>
                <c:pt idx="4">
                  <c:v>50</c:v>
                </c:pt>
                <c:pt idx="5">
                  <c:v>51</c:v>
                </c:pt>
                <c:pt idx="6">
                  <c:v>61</c:v>
                </c:pt>
                <c:pt idx="7">
                  <c:v>64</c:v>
                </c:pt>
                <c:pt idx="8">
                  <c:v>60</c:v>
                </c:pt>
                <c:pt idx="9">
                  <c:v>65</c:v>
                </c:pt>
                <c:pt idx="10">
                  <c:v>69</c:v>
                </c:pt>
                <c:pt idx="11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Полож. закл. от ПД с авариями в 2014г.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  <a:sp3d contourW="38100">
              <a:contourClr>
                <a:schemeClr val="accent2">
                  <a:lumMod val="60000"/>
                  <a:lumOff val="4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56</c:v>
                </c:pt>
                <c:pt idx="1">
                  <c:v>23</c:v>
                </c:pt>
                <c:pt idx="2">
                  <c:v>35</c:v>
                </c:pt>
                <c:pt idx="3">
                  <c:v>39</c:v>
                </c:pt>
                <c:pt idx="4">
                  <c:v>14</c:v>
                </c:pt>
                <c:pt idx="5">
                  <c:v>21</c:v>
                </c:pt>
                <c:pt idx="6">
                  <c:v>47</c:v>
                </c:pt>
                <c:pt idx="7">
                  <c:v>33</c:v>
                </c:pt>
                <c:pt idx="8">
                  <c:v>32</c:v>
                </c:pt>
                <c:pt idx="9">
                  <c:v>33</c:v>
                </c:pt>
                <c:pt idx="10">
                  <c:v>45</c:v>
                </c:pt>
                <c:pt idx="11">
                  <c:v>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Полож. закл. от ПД с авариями в 2015г.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38100" cap="flat" cmpd="sng" algn="ctr">
              <a:solidFill>
                <a:srgbClr val="00B0F0"/>
              </a:solidFill>
              <a:round/>
            </a:ln>
            <a:effectLst/>
            <a:sp3d contourW="38100">
              <a:contourClr>
                <a:srgbClr val="00B0F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71.400000000000006</c:v>
                </c:pt>
                <c:pt idx="1">
                  <c:v>50</c:v>
                </c:pt>
                <c:pt idx="2">
                  <c:v>68.900000000000006</c:v>
                </c:pt>
                <c:pt idx="3">
                  <c:v>50</c:v>
                </c:pt>
                <c:pt idx="4">
                  <c:v>75</c:v>
                </c:pt>
                <c:pt idx="5">
                  <c:v>66.599999999999994</c:v>
                </c:pt>
                <c:pt idx="6">
                  <c:v>82.6</c:v>
                </c:pt>
                <c:pt idx="7">
                  <c:v>64.3</c:v>
                </c:pt>
                <c:pt idx="8">
                  <c:v>55</c:v>
                </c:pt>
                <c:pt idx="9">
                  <c:v>73.599999999999994</c:v>
                </c:pt>
                <c:pt idx="10">
                  <c:v>50</c:v>
                </c:pt>
                <c:pt idx="11">
                  <c:v>69.7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% Полож. закл. От ПД с авариями в 2016г.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57.1</c:v>
                </c:pt>
                <c:pt idx="1">
                  <c:v>78.900000000000006</c:v>
                </c:pt>
                <c:pt idx="2">
                  <c:v>84.6</c:v>
                </c:pt>
                <c:pt idx="3">
                  <c:v>78.5</c:v>
                </c:pt>
                <c:pt idx="4">
                  <c:v>80</c:v>
                </c:pt>
                <c:pt idx="5">
                  <c:v>87.5</c:v>
                </c:pt>
                <c:pt idx="6">
                  <c:v>80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379"/>
        <c:axId val="53786496"/>
        <c:axId val="53784960"/>
        <c:axId val="54699776"/>
      </c:line3DChart>
      <c:valAx>
        <c:axId val="53784960"/>
        <c:scaling>
          <c:orientation val="minMax"/>
        </c:scaling>
        <c:delete val="0"/>
        <c:axPos val="r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86496"/>
        <c:crosses val="max"/>
        <c:crossBetween val="between"/>
      </c:valAx>
      <c:dateAx>
        <c:axId val="537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84960"/>
        <c:crosses val="autoZero"/>
        <c:auto val="0"/>
        <c:lblOffset val="100"/>
        <c:baseTimeUnit val="days"/>
      </c:dateAx>
      <c:serAx>
        <c:axId val="54699776"/>
        <c:scaling>
          <c:orientation val="minMax"/>
        </c:scaling>
        <c:delete val="1"/>
        <c:axPos val="b"/>
        <c:minorGridlines>
          <c:spPr>
            <a:ln>
              <a:solidFill>
                <a:schemeClr val="bg1"/>
              </a:solidFill>
            </a:ln>
            <a:effectLst/>
          </c:spPr>
        </c:minorGridlines>
        <c:majorTickMark val="out"/>
        <c:minorTickMark val="none"/>
        <c:tickLblPos val="nextTo"/>
        <c:crossAx val="53784960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969270386062326E-2"/>
          <c:y val="0.79561805134765484"/>
          <c:w val="0.93990968476314651"/>
          <c:h val="0.10582268756122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078E-A9EB-4943-BC5F-0F14740E2752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4089-21AD-4CB2-AE8E-F2E16B0B9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5" y="248913"/>
            <a:ext cx="1440160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4894008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5" y="248913"/>
            <a:ext cx="1440160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546525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10" y="4894008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864095" cy="815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043608" y="339502"/>
            <a:ext cx="2520280" cy="47435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012160" y="4245936"/>
            <a:ext cx="2880320" cy="564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Главный специалист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Отдела организационного развития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 smtClean="0"/>
              <a:t>Тюленева Ольга Владимировна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33468"/>
            <a:ext cx="9077082" cy="502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864095" cy="815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061812" y="307502"/>
            <a:ext cx="2520279" cy="47435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949545" y="4383303"/>
            <a:ext cx="4942936" cy="564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Заместитель начальника 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latin typeface="Bookman Old Style" panose="02050604050505020204" pitchFamily="18" charset="0"/>
              </a:rPr>
              <a:t>Вернигор Владимир Михайлович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1059582"/>
            <a:ext cx="6400800" cy="25438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Bookman Old Style" panose="02050604050505020204" pitchFamily="18" charset="0"/>
              </a:rPr>
              <a:t>Ошибки в </a:t>
            </a:r>
            <a:r>
              <a:rPr lang="ru-RU" dirty="0" smtClean="0">
                <a:latin typeface="Bookman Old Style" panose="02050604050505020204" pitchFamily="18" charset="0"/>
              </a:rPr>
              <a:t>проектировании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Основные подходы 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к применению обоснования </a:t>
            </a:r>
            <a:r>
              <a:rPr lang="ru-RU" dirty="0">
                <a:latin typeface="Bookman Old Style" panose="02050604050505020204" pitchFamily="18" charset="0"/>
              </a:rPr>
              <a:t>б</a:t>
            </a:r>
            <a:r>
              <a:rPr lang="ru-RU" dirty="0" smtClean="0">
                <a:latin typeface="Bookman Old Style" panose="02050604050505020204" pitchFamily="18" charset="0"/>
              </a:rPr>
              <a:t>езопасности опасного производственного объекта при проектировании 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4611652"/>
            <a:ext cx="2520280" cy="282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Москва,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27543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2.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861D1A"/>
                </a:solidFill>
                <a:latin typeface="Century Gothic" panose="020B0502020202020204" pitchFamily="34" charset="0"/>
              </a:rPr>
              <a:t>ФНиП</a:t>
            </a:r>
            <a:r>
              <a:rPr lang="ru-RU" sz="2000" b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«Правила безопасности в угольных шахтах» </a:t>
            </a:r>
            <a:r>
              <a:rPr lang="ru-RU" sz="20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(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утв. приказом </a:t>
            </a:r>
            <a:r>
              <a:rPr lang="ru-RU" sz="1200" i="1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Ростехнадзором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19.11.2013 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№96, с изм. от 26.11.2015, </a:t>
            </a:r>
            <a:r>
              <a:rPr lang="ru-RU" sz="1200" i="1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зарегистр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. Минюстом России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от 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18.02.2016 №41130). </a:t>
            </a:r>
            <a:r>
              <a:rPr lang="ru-RU" sz="20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В п. </a:t>
            </a:r>
            <a:r>
              <a:rPr lang="ru-RU" sz="20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478 раздела </a:t>
            </a:r>
            <a:r>
              <a:rPr lang="en-US" sz="20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X </a:t>
            </a:r>
            <a:r>
              <a:rPr lang="ru-RU" sz="20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</a:t>
            </a:r>
            <a:r>
              <a:rPr lang="ru-RU" sz="2000" dirty="0">
                <a:solidFill>
                  <a:srgbClr val="861D1A"/>
                </a:solidFill>
                <a:latin typeface="Century Gothic" panose="020B0502020202020204" pitchFamily="34" charset="0"/>
              </a:rPr>
              <a:t>LVI. Предупреждение подземных эндогенных </a:t>
            </a:r>
            <a:r>
              <a:rPr lang="ru-RU" sz="20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пожаров»</a:t>
            </a:r>
            <a:r>
              <a:rPr lang="ru-RU" sz="20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данного </a:t>
            </a:r>
            <a:r>
              <a:rPr lang="ru-RU" sz="2000" i="1" dirty="0" err="1" smtClean="0">
                <a:solidFill>
                  <a:srgbClr val="861D1A"/>
                </a:solidFill>
                <a:latin typeface="Century Gothic" panose="020B0502020202020204" pitchFamily="34" charset="0"/>
              </a:rPr>
              <a:t>ФНиП</a:t>
            </a:r>
            <a:r>
              <a:rPr lang="ru-RU" sz="20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, предусмотрено</a:t>
            </a:r>
            <a:r>
              <a:rPr lang="ru-RU" sz="20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Вскрытие и подготовку пластов угля, склонных к самовозгоранию, осуществляют горными выработками, пройденными по породам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Вскрывающие горные выработки в местах пересечения пластов угля, склонного </a:t>
            </a:r>
            <a:r>
              <a:rPr lang="ru-RU" sz="1400" dirty="0" smtClean="0"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к </a:t>
            </a:r>
            <a:r>
              <a:rPr lang="ru-RU" sz="1400" dirty="0">
                <a:latin typeface="Century Gothic" panose="020B0502020202020204" pitchFamily="34" charset="0"/>
              </a:rPr>
              <a:t>самовозгоранию, и на расстоянии 5 м в обе стороны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от этого пересечения обрабатывают герметизирующим инертным материалом, исключающим проникновение воздуха к угольному массиву.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10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7864" y="-92546"/>
            <a:ext cx="5544616" cy="486054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Обоснование безопасности опасного производственного объекта</a:t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3555931"/>
            <a:ext cx="2947447" cy="1176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555931"/>
            <a:ext cx="2947447" cy="11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92546"/>
            <a:ext cx="6048672" cy="387070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Обоснование безопасности опасного производственного объекта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81840"/>
            <a:ext cx="8640960" cy="9721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Следует отметить, что </a:t>
            </a:r>
            <a:r>
              <a:rPr lang="ru-RU" sz="1600" b="1" dirty="0" smtClean="0">
                <a:latin typeface="Century Gothic" panose="020B0502020202020204" pitchFamily="34" charset="0"/>
              </a:rPr>
              <a:t>имеются противоречия между </a:t>
            </a:r>
            <a:r>
              <a:rPr lang="ru-RU" sz="1600" b="1" dirty="0">
                <a:latin typeface="Century Gothic" panose="020B0502020202020204" pitchFamily="34" charset="0"/>
              </a:rPr>
              <a:t>законодательством о промышленной </a:t>
            </a:r>
            <a:r>
              <a:rPr lang="ru-RU" sz="1600" b="1" dirty="0" smtClean="0">
                <a:latin typeface="Century Gothic" panose="020B0502020202020204" pitchFamily="34" charset="0"/>
              </a:rPr>
              <a:t>безопасности, </a:t>
            </a:r>
            <a:r>
              <a:rPr lang="ru-RU" sz="1600" b="1" dirty="0">
                <a:latin typeface="Century Gothic" panose="020B0502020202020204" pitchFamily="34" charset="0"/>
              </a:rPr>
              <a:t>законодательством о техническом регулировании и градостроительной </a:t>
            </a:r>
            <a:r>
              <a:rPr lang="ru-RU" sz="1600" b="1" dirty="0" smtClean="0">
                <a:latin typeface="Century Gothic" panose="020B0502020202020204" pitchFamily="34" charset="0"/>
              </a:rPr>
              <a:t>деятельности</a:t>
            </a:r>
            <a:r>
              <a:rPr lang="ru-RU" sz="1600" dirty="0" smtClean="0">
                <a:latin typeface="Century Gothic" panose="020B0502020202020204" pitchFamily="34" charset="0"/>
              </a:rPr>
              <a:t>, поэтому обоснование </a:t>
            </a:r>
            <a:r>
              <a:rPr lang="ru-RU" sz="1600" dirty="0">
                <a:latin typeface="Century Gothic" panose="020B0502020202020204" pitchFamily="34" charset="0"/>
              </a:rPr>
              <a:t>безопасности </a:t>
            </a:r>
            <a:r>
              <a:rPr lang="ru-RU" sz="1600" dirty="0" smtClean="0">
                <a:latin typeface="Century Gothic" panose="020B0502020202020204" pitchFamily="34" charset="0"/>
              </a:rPr>
              <a:t>ОПО не </a:t>
            </a:r>
            <a:r>
              <a:rPr lang="ru-RU" sz="1600" dirty="0">
                <a:latin typeface="Century Gothic" panose="020B0502020202020204" pitchFamily="34" charset="0"/>
              </a:rPr>
              <a:t>может быть нормой для проектирования, строительства и реконструкции опасного производственного объекта. </a:t>
            </a:r>
          </a:p>
          <a:p>
            <a:pPr marL="0" indent="0" algn="just">
              <a:buNone/>
            </a:pPr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11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4573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В действующей редакции ФЗ-116 «О промышленной безопасности опасных производственных объектов» обоснование безопасности ОПО </a:t>
            </a:r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является, </a:t>
            </a:r>
            <a:r>
              <a:rPr lang="ru-RU" sz="16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6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6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сути, нормой проектирования </a:t>
            </a:r>
            <a:r>
              <a:rPr lang="ru-RU" sz="16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опасного производственного объекта, </a:t>
            </a:r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находящегося на объекте капитального строительства</a:t>
            </a:r>
            <a:r>
              <a:rPr lang="ru-RU" sz="16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222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565757"/>
                </a:solidFill>
                <a:latin typeface="Century Gothic" panose="020B0502020202020204" pitchFamily="34" charset="0"/>
              </a:rPr>
              <a:t>Данным законом федеральному органу исполнительной власти в области промышленной безопасности не установлена обязанность по согласованию обоснования безопасности опасного производственного объекта и утверждению эксплуатирующей организацией, т.е. </a:t>
            </a:r>
            <a:r>
              <a:rPr lang="ru-RU" sz="1400" b="1" i="1" dirty="0">
                <a:solidFill>
                  <a:srgbClr val="565757"/>
                </a:solidFill>
                <a:latin typeface="Century Gothic" panose="020B0502020202020204" pitchFamily="34" charset="0"/>
              </a:rPr>
              <a:t>отсутствует правовой механизм согласования и утверждения данной нормы</a:t>
            </a:r>
            <a:r>
              <a:rPr lang="ru-RU" sz="1400" i="1" dirty="0">
                <a:solidFill>
                  <a:srgbClr val="565757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8323"/>
          <a:stretch/>
        </p:blipFill>
        <p:spPr>
          <a:xfrm>
            <a:off x="6939742" y="872694"/>
            <a:ext cx="2060812" cy="12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41883"/>
            <a:ext cx="4320480" cy="4227983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7534"/>
            <a:ext cx="4320480" cy="4227983"/>
          </a:xfrm>
          <a:prstGeom prst="rect">
            <a:avLst/>
          </a:prstGeom>
          <a:gradFill flip="none" rotWithShape="1">
            <a:gsLst>
              <a:gs pos="0">
                <a:srgbClr val="861D1A">
                  <a:tint val="66000"/>
                  <a:satMod val="160000"/>
                </a:srgbClr>
              </a:gs>
              <a:gs pos="50000">
                <a:srgbClr val="861D1A">
                  <a:tint val="44500"/>
                  <a:satMod val="160000"/>
                </a:srgbClr>
              </a:gs>
              <a:gs pos="100000">
                <a:srgbClr val="861D1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66025"/>
            <a:ext cx="2952328" cy="1797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-9254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Обоснование безопасности опасного производственного объекта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8840" y="1353648"/>
            <a:ext cx="193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Обоснование </a:t>
            </a:r>
            <a:r>
              <a:rPr lang="ru-RU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безопасности </a:t>
            </a:r>
            <a:br>
              <a:rPr lang="ru-RU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ОПО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555" y="627535"/>
            <a:ext cx="31223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Обоснование ОПО </a:t>
            </a:r>
            <a:r>
              <a:rPr lang="ru-RU" sz="1400" b="1" dirty="0">
                <a:latin typeface="Century Gothic" panose="020B0502020202020204" pitchFamily="34" charset="0"/>
              </a:rPr>
              <a:t>не может быть </a:t>
            </a:r>
            <a:r>
              <a:rPr lang="ru-RU" sz="1400" b="1" dirty="0" smtClean="0">
                <a:latin typeface="Century Gothic" panose="020B0502020202020204" pitchFamily="34" charset="0"/>
              </a:rPr>
              <a:t>применено, </a:t>
            </a:r>
            <a:r>
              <a:rPr lang="ru-RU" sz="1400" b="1" dirty="0">
                <a:latin typeface="Century Gothic" panose="020B0502020202020204" pitchFamily="34" charset="0"/>
              </a:rPr>
              <a:t>при проведении государственной экспертизы </a:t>
            </a:r>
            <a:r>
              <a:rPr lang="ru-RU" sz="1400" dirty="0">
                <a:latin typeface="Century Gothic" panose="020B0502020202020204" pitchFamily="34" charset="0"/>
              </a:rPr>
              <a:t>проектной документации на строительство и реконструкцию объектов капитального строительства,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в </a:t>
            </a:r>
            <a:r>
              <a:rPr lang="ru-RU" sz="1400" b="1" dirty="0">
                <a:latin typeface="Century Gothic" panose="020B0502020202020204" pitchFamily="34" charset="0"/>
              </a:rPr>
              <a:t>силу положений </a:t>
            </a:r>
            <a:r>
              <a:rPr lang="ru-RU" sz="1400" b="1" dirty="0" smtClean="0">
                <a:latin typeface="Century Gothic" panose="020B0502020202020204" pitchFamily="34" charset="0"/>
              </a:rPr>
              <a:t>законодательных </a:t>
            </a:r>
            <a:r>
              <a:rPr lang="ru-RU" sz="1400" b="1" dirty="0">
                <a:latin typeface="Century Gothic" panose="020B0502020202020204" pitchFamily="34" charset="0"/>
              </a:rPr>
              <a:t>и нормативно-правовых </a:t>
            </a:r>
            <a:r>
              <a:rPr lang="ru-RU" sz="1400" b="1" dirty="0" smtClean="0">
                <a:latin typeface="Century Gothic" panose="020B0502020202020204" pitchFamily="34" charset="0"/>
              </a:rPr>
              <a:t>актов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algn="ctr"/>
            <a:endParaRPr lang="ru-RU" sz="14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0057" y="681540"/>
            <a:ext cx="3291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рамках действующего законодательства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ФАУ </a:t>
            </a:r>
            <a:r>
              <a:rPr lang="ru-RU" sz="14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«Главгосэкспертиза России»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не </a:t>
            </a:r>
            <a:r>
              <a:rPr lang="ru-RU" sz="14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вправе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осуществлять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</a:t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оценку проектной документации на соответствие требованиям,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содержащихся </a:t>
            </a:r>
            <a:b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обосновании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безопасности ОПО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859782"/>
            <a:ext cx="86409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соответствии с Градостроительным кодексом Российской Федерации (ч.5 ст.49), Федеральным законом от 27.12.2002 г. № 184-ФЗ «О техническом регулировании» (ст.ст.4 и 5.1), Федеральным законом от 30.12. 2009 г. № 384-ФЗ «Технический регламент о безопасности зданий и сооружений» (ч.5 ст.3 и ч.2 ст.5)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предметом проводимой государственной экспертизы проектной документации является оценка ее соответствия требованиям пожарной, промышленной безопасности, требованиям технических регламентов, в том числе требованиям Технического регламента о безопасности зданий и сооружений, требованиям стандартов и сводов правил</a:t>
            </a:r>
            <a:r>
              <a:rPr lang="ru-RU" sz="1400" dirty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(их частей), включенных </a:t>
            </a: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перечни, утвержденные </a:t>
            </a:r>
            <a:r>
              <a:rPr lang="ru-RU" sz="1200" dirty="0" smtClean="0">
                <a:latin typeface="Century Gothic" panose="020B0502020202020204" pitchFamily="34" charset="0"/>
              </a:rPr>
              <a:t>постановлением Правительства </a:t>
            </a:r>
            <a:r>
              <a:rPr lang="ru-RU" sz="1200" dirty="0">
                <a:latin typeface="Century Gothic" panose="020B0502020202020204" pitchFamily="34" charset="0"/>
              </a:rPr>
              <a:t>Российской Федерации от 26.12.2014 г. № </a:t>
            </a:r>
            <a:r>
              <a:rPr lang="ru-RU" sz="1200" dirty="0" smtClean="0">
                <a:latin typeface="Century Gothic" panose="020B0502020202020204" pitchFamily="34" charset="0"/>
              </a:rPr>
              <a:t>1521 и </a:t>
            </a:r>
            <a:r>
              <a:rPr lang="ru-RU" sz="1200" dirty="0">
                <a:latin typeface="Century Gothic" panose="020B0502020202020204" pitchFamily="34" charset="0"/>
              </a:rPr>
              <a:t>приказом Федерального агентства по техническому регулированию и метрологии от 30.03.2015 г. №</a:t>
            </a:r>
            <a:r>
              <a:rPr lang="ru-RU" sz="1200" dirty="0" smtClean="0">
                <a:latin typeface="Century Gothic" panose="020B0502020202020204" pitchFamily="34" charset="0"/>
              </a:rPr>
              <a:t>365.</a:t>
            </a:r>
          </a:p>
          <a:p>
            <a:pPr algn="just"/>
            <a:endParaRPr lang="ru-RU" sz="1500" dirty="0">
              <a:ln w="10541" cmpd="sng">
                <a:noFill/>
                <a:prstDash val="solid"/>
              </a:ln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4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468"/>
            <a:ext cx="6984776" cy="432048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Законодательство о техническом регулировании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7534"/>
            <a:ext cx="856895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Федеральный </a:t>
            </a:r>
            <a:r>
              <a:rPr lang="ru-RU" sz="1600" dirty="0">
                <a:solidFill>
                  <a:srgbClr val="861D1A"/>
                </a:solidFill>
                <a:latin typeface="Century Gothic" panose="020B0502020202020204" pitchFamily="34" charset="0"/>
              </a:rPr>
              <a:t>закон «О техническом регулировании» не регулирует отношения, связанные с разработкой, принятием, применением и исполнением требований к осуществлению деятельности в области промышленной безопасности, безопасности технологических процессов на опасных производственных объектах   (часть 4 статьи 1</a:t>
            </a:r>
            <a:r>
              <a:rPr lang="ru-RU" sz="16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 algn="just">
              <a:buNone/>
            </a:pPr>
            <a:endParaRPr lang="ru-RU" sz="900" dirty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Согласно части 8 статьи 6 Технического регламента о безопасности зданий и сооружений установлено, что в случае, если для подготовки проектной документации требуется отступление от требований, установленных включенными в указанный в Перечень документов обязательного применения</a:t>
            </a:r>
            <a:r>
              <a:rPr lang="ru-RU" sz="1400" dirty="0">
                <a:latin typeface="Century Gothic" panose="020B0502020202020204" pitchFamily="34" charset="0"/>
              </a:rPr>
              <a:t> национальными стандартами и сводами правил, недостаточно </a:t>
            </a:r>
            <a:r>
              <a:rPr lang="ru-RU" sz="1400" dirty="0" smtClean="0">
                <a:latin typeface="Century Gothic" panose="020B0502020202020204" pitchFamily="34" charset="0"/>
              </a:rPr>
              <a:t>требований к </a:t>
            </a:r>
            <a:r>
              <a:rPr lang="ru-RU" sz="1400" dirty="0">
                <a:latin typeface="Century Gothic" panose="020B0502020202020204" pitchFamily="34" charset="0"/>
              </a:rPr>
              <a:t>надежности и безопасности, установленных указанными стандартами </a:t>
            </a:r>
            <a:r>
              <a:rPr lang="ru-RU" sz="1400" dirty="0" smtClean="0">
                <a:latin typeface="Century Gothic" panose="020B0502020202020204" pitchFamily="34" charset="0"/>
              </a:rPr>
              <a:t>и </a:t>
            </a:r>
            <a:r>
              <a:rPr lang="ru-RU" sz="1400" dirty="0">
                <a:latin typeface="Century Gothic" panose="020B0502020202020204" pitchFamily="34" charset="0"/>
              </a:rPr>
              <a:t>сводами правил, или такие требования не установлены</a:t>
            </a:r>
            <a:r>
              <a:rPr lang="ru-RU" sz="1400" b="1" dirty="0">
                <a:latin typeface="Century Gothic" panose="020B0502020202020204" pitchFamily="34" charset="0"/>
              </a:rPr>
              <a:t>, подготовка проектной документации и строительство здания или сооружения осуществляются в соответствии </a:t>
            </a:r>
            <a:r>
              <a:rPr lang="ru-RU" sz="14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со специальными техническими условиями</a:t>
            </a:r>
            <a:r>
              <a:rPr lang="ru-RU" sz="1400" b="1" dirty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разрабатываемыми и согласовываемыми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порядке, </a:t>
            </a:r>
            <a:r>
              <a:rPr lang="ru-RU" sz="1400" dirty="0">
                <a:latin typeface="Century Gothic" panose="020B0502020202020204" pitchFamily="34" charset="0"/>
              </a:rPr>
              <a:t>установленном уполномоченным федеральным органом исполнительной </a:t>
            </a:r>
            <a:r>
              <a:rPr lang="ru-RU" sz="1400" dirty="0" smtClean="0">
                <a:latin typeface="Century Gothic" panose="020B0502020202020204" pitchFamily="34" charset="0"/>
              </a:rPr>
              <a:t>власти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13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6"/>
          <a:stretch/>
        </p:blipFill>
        <p:spPr>
          <a:xfrm>
            <a:off x="6660232" y="3980644"/>
            <a:ext cx="1907704" cy="1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419" y="-92546"/>
            <a:ext cx="6048672" cy="486054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Применение обоснования безопасности опасного производственного объекта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1540"/>
            <a:ext cx="8640960" cy="264629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Century Gothic" panose="020B0502020202020204" pitchFamily="34" charset="0"/>
              </a:rPr>
              <a:t>В целях проведения государственной экспертизы проектной документации на строительство и реконструкцию опасных производственных объектов на федеральном уровне, с учетом обоснования безопасности опасного производственного объекта, </a:t>
            </a:r>
            <a:r>
              <a:rPr lang="ru-RU" sz="1400" dirty="0" smtClean="0">
                <a:latin typeface="Century Gothic" panose="020B0502020202020204" pitchFamily="34" charset="0"/>
              </a:rPr>
              <a:t>предлагаются следующие подходы к применению обоснования безопасности ОПО</a:t>
            </a:r>
            <a:endParaRPr lang="ru-RU" sz="1400" dirty="0" smtClean="0">
              <a:ln w="10541" cmpd="sng">
                <a:noFill/>
                <a:prstDash val="solid"/>
              </a:ln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800" dirty="0">
              <a:ln w="10541" cmpd="sng">
                <a:noFill/>
                <a:prstDash val="solid"/>
              </a:ln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При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проведении государственной экспертизы проектной документации предлагается учитывать выводы заключений экспертизы промышленной безопасности на обоснование безопасности ОПО в части, предусмотренной техническим заданием на разработку обоснования безопасности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ОПО</a:t>
            </a:r>
          </a:p>
          <a:p>
            <a:pPr marL="0" indent="0" algn="just">
              <a:buNone/>
            </a:pPr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Вопросы промышленной безопасности, не входящие в обоснование безопасности 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ОПО, </a:t>
            </a:r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рассматриваются при проведении государственной экспертизы в установленном законодательством порядке</a:t>
            </a:r>
          </a:p>
          <a:p>
            <a:pPr marL="0" indent="0" algn="just">
              <a:buNone/>
            </a:pPr>
            <a:endParaRPr lang="ru-RU" sz="1400" dirty="0">
              <a:ln w="10541" cmpd="sng">
                <a:noFill/>
                <a:prstDash val="solid"/>
              </a:ln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3167843" y="3277604"/>
            <a:ext cx="648072" cy="640521"/>
          </a:xfrm>
          <a:prstGeom prst="homePlate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21900"/>
            <a:ext cx="648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э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то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позволит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разделить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 ответственность государственных экспертов и экспертов в области промышленной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безопасности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14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3390532"/>
            <a:ext cx="1835049" cy="14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-9254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Внесение изменений в действующее законодательство</a:t>
            </a:r>
            <a:endParaRPr lang="ru-RU" sz="20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0198"/>
            <a:ext cx="2569468" cy="128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8" y="1182114"/>
            <a:ext cx="1080120" cy="111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566847"/>
            <a:ext cx="58326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ч.12 ст. 48 Градостроительного кодекса Российской Федерации; </a:t>
            </a:r>
            <a:endParaRPr lang="ru-RU" sz="1100" dirty="0" smtClean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  <a:p>
            <a:pPr lvl="0" algn="just"/>
            <a:endParaRPr lang="ru-RU" sz="11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  <a:p>
            <a:pPr lvl="0" algn="just"/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п.4 ст. 3 Федерального закона №116-ФЗ «О промышленной безопасности опасных производственных объектов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»;</a:t>
            </a:r>
          </a:p>
          <a:p>
            <a:pPr lvl="0" algn="just"/>
            <a:endParaRPr lang="ru-RU" sz="11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  <a:p>
            <a:pPr lvl="0" algn="just"/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пункт 13 Постановления Правительства Российской Федерации 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05.03.2007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145  «Положения об организации и проведении государственной экспертизы проектной документации и результатов инженерных изысканий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»;</a:t>
            </a:r>
          </a:p>
          <a:p>
            <a:pPr lvl="0" algn="just"/>
            <a:endParaRPr lang="ru-RU" sz="11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  <a:p>
            <a:pPr lvl="0" algn="just"/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п. 10 Постановления Правительства Российской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Федерации</a:t>
            </a:r>
            <a:b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16.02.2008 № 87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«О составе разделов проектной документации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требованиях к их содержанию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</a:t>
            </a:r>
            <a:endParaRPr lang="ru-RU" sz="11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0" y="2859782"/>
            <a:ext cx="9144000" cy="378042"/>
          </a:xfrm>
          <a:prstGeom prst="downArrowCallou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61D1A"/>
                </a:solidFill>
              </a:rPr>
              <a:t>Ц Е Л Ь</a:t>
            </a:r>
            <a:endParaRPr lang="ru-RU" b="1" dirty="0">
              <a:solidFill>
                <a:srgbClr val="861D1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191947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ополнить </a:t>
            </a:r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состав проектной документации следующими материалами: </a:t>
            </a:r>
          </a:p>
          <a:p>
            <a:pPr algn="ctr"/>
            <a:endParaRPr lang="ru-RU" sz="80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обоснование безопасности опасного производственного объекта;</a:t>
            </a:r>
          </a:p>
          <a:p>
            <a:pPr algn="ctr"/>
            <a:endParaRPr lang="ru-RU" sz="80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положительное заключение экспертизы промышленной безопасности 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обоснование безопасности опасного производственного объекта;</a:t>
            </a:r>
          </a:p>
          <a:p>
            <a:pPr algn="ctr"/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ru-RU" sz="1400" dirty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- выписка из Реестра заключений экспертизы промышленной 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безопасности</a:t>
            </a:r>
            <a:endParaRPr lang="ru-RU" sz="140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15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8964488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95158"/>
            <a:ext cx="2880320" cy="23727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51570"/>
            <a:ext cx="9144000" cy="378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63246" y="26749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Ошибки в проектировании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3862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0" y="996664"/>
            <a:ext cx="3031316" cy="162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7984" y="95157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ФАУ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Главгосэкспертиза России» ежегодно устраняются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десятки </a:t>
            </a:r>
            <a:r>
              <a:rPr lang="ru-RU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тысяч ошибок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при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проектировании,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которые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могли привести к </a:t>
            </a:r>
            <a:r>
              <a:rPr lang="ru-RU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сотням аварий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с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тяжелыми и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катастрофическими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последствиями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78470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 том числе по опасным и технически сложным объектам: электроэнергетика, металлургия,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обустройство месторождений углеводородов,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магистральные </a:t>
            </a:r>
            <a:r>
              <a:rPr lang="ru-RU" sz="1600" dirty="0" err="1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газонефтепродуктопроводы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нефтегазопереработка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нефтегазохимия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ведение горных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 и обогащение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полезных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ископаемых</a:t>
            </a:r>
            <a:endParaRPr lang="ru-RU" sz="16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A3862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68" y="1788176"/>
            <a:ext cx="3031316" cy="162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8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463246" y="-1156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Проектные ошибки по особо опасным и технически сложным объектам (2013-2016 </a:t>
            </a:r>
            <a:r>
              <a:rPr lang="ru-RU" sz="2000" dirty="0" err="1" smtClean="0">
                <a:latin typeface="Bookman Old Style" panose="02050604050505020204" pitchFamily="18" charset="0"/>
              </a:rPr>
              <a:t>г.г</a:t>
            </a:r>
            <a:r>
              <a:rPr lang="ru-RU" sz="2000" dirty="0" smtClean="0">
                <a:latin typeface="Bookman Old Style" panose="02050604050505020204" pitchFamily="18" charset="0"/>
              </a:rPr>
              <a:t>.)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20371"/>
              </p:ext>
            </p:extLst>
          </p:nvPr>
        </p:nvGraphicFramePr>
        <p:xfrm>
          <a:off x="323528" y="1221600"/>
          <a:ext cx="8568952" cy="3564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1520"/>
                <a:gridCol w="2824322"/>
                <a:gridCol w="1796555"/>
                <a:gridCol w="1796555"/>
              </a:tblGrid>
              <a:tr h="10586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Период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756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Рассмотрено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проектной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документации</a:t>
                      </a:r>
                      <a:b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за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период, 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756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проектной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документации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с ошибками, которые могли привести к авариям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756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Кол-во, ед.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756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75656"/>
                    </a:solidFill>
                  </a:tcPr>
                </a:tc>
              </a:tr>
              <a:tr h="45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2013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756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990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836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</a:tr>
              <a:tr h="45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ctr">
                    <a:solidFill>
                      <a:srgbClr val="5756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817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1508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31,3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</a:tr>
              <a:tr h="45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>
                    <a:solidFill>
                      <a:srgbClr val="5756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987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921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29,8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>
                        <a:alpha val="40000"/>
                      </a:srgbClr>
                    </a:solidFill>
                  </a:tcPr>
                </a:tc>
              </a:tr>
              <a:tr h="45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2016 (6 мес.)</a:t>
                      </a:r>
                    </a:p>
                  </a:txBody>
                  <a:tcPr marL="68580" marR="68580" marT="0" marB="0" anchor="ctr">
                    <a:solidFill>
                      <a:srgbClr val="5756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1100" b="1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475</a:t>
                      </a:r>
                      <a:endParaRPr lang="ru-RU" sz="1100" b="1" kern="12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28,9</a:t>
                      </a:r>
                      <a:endParaRPr lang="ru-RU" sz="1100" b="1" kern="12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3862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-20538"/>
            <a:ext cx="6984776" cy="3870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latin typeface="Bookman Old Style" panose="02050604050505020204" pitchFamily="18" charset="0"/>
              </a:rPr>
              <a:t>Количество проектной документации с ошибками, которые могли бы привести к аварийным ситуациям, по отраслям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67594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861D1A">
                  <a:tint val="66000"/>
                  <a:satMod val="160000"/>
                </a:srgbClr>
              </a:gs>
              <a:gs pos="50000">
                <a:srgbClr val="861D1A">
                  <a:tint val="44500"/>
                  <a:satMod val="160000"/>
                </a:srgbClr>
              </a:gs>
              <a:gs pos="100000">
                <a:srgbClr val="861D1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" y="2463738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861D1A">
                  <a:tint val="66000"/>
                  <a:satMod val="160000"/>
                </a:srgbClr>
              </a:gs>
              <a:gs pos="50000">
                <a:srgbClr val="861D1A">
                  <a:tint val="44500"/>
                  <a:satMod val="160000"/>
                </a:srgbClr>
              </a:gs>
              <a:gs pos="100000">
                <a:srgbClr val="861D1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07704" y="192127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Магистральные </a:t>
            </a:r>
            <a:r>
              <a:rPr lang="ru-RU" b="1" i="1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газонефтепродуктопроводы</a:t>
            </a:r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17796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53</a:t>
            </a:r>
            <a:endParaRPr lang="ru-RU" sz="3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1329612"/>
            <a:ext cx="592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Обустройство месторождений углеводородов</a:t>
            </a:r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0362" y="1131590"/>
            <a:ext cx="106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168</a:t>
            </a:r>
            <a:endParaRPr lang="ru-RU" sz="3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0711" y="2519050"/>
            <a:ext cx="592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Объекты ведения горных работ </a:t>
            </a:r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(</a:t>
            </a:r>
            <a:r>
              <a:rPr lang="ru-RU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шахты, рудники, карьеры, разрезы)</a:t>
            </a:r>
          </a:p>
          <a:p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30362" y="2519050"/>
            <a:ext cx="106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48</a:t>
            </a:r>
            <a:endParaRPr lang="ru-RU" sz="3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751660"/>
            <a:ext cx="413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 первое полугодие 2016 года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59218"/>
              </p:ext>
            </p:extLst>
          </p:nvPr>
        </p:nvGraphicFramePr>
        <p:xfrm>
          <a:off x="-1" y="3111811"/>
          <a:ext cx="9144001" cy="1783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82630"/>
                <a:gridCol w="527791"/>
                <a:gridCol w="3792692"/>
                <a:gridCol w="740888"/>
              </a:tblGrid>
              <a:tr h="39702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Строительство скважин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Тепловые электростанции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93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ru-RU" sz="1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Нефтеперерабатывающие заводы</a:t>
                      </a:r>
                      <a:endParaRPr lang="ru-RU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Нефтегазохимия</a:t>
                      </a:r>
                    </a:p>
                  </a:txBody>
                  <a:tcPr marT="34290" marB="3429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176213" indent="0"/>
                      <a:r>
                        <a:rPr lang="ru-RU" sz="120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Газоперерабатывающие заводы</a:t>
                      </a:r>
                      <a:endParaRPr lang="ru-RU" sz="1200" kern="1200" dirty="0">
                        <a:ln w="10541" cmpd="sng">
                          <a:noFill/>
                          <a:prstDash val="solid"/>
                        </a:ln>
                        <a:solidFill>
                          <a:srgbClr val="57565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Металлургическое    производство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Нефтебазы</a:t>
                      </a:r>
                    </a:p>
                  </a:txBody>
                  <a:tcPr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20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Подземные хранилища газа</a:t>
                      </a:r>
                      <a:endParaRPr lang="ru-RU" sz="1200" kern="1200" dirty="0">
                        <a:ln w="10541" cmpd="sng">
                          <a:noFill/>
                          <a:prstDash val="solid"/>
                        </a:ln>
                        <a:solidFill>
                          <a:srgbClr val="57565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B>
                      <a:noFill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Линии электропередач</a:t>
                      </a:r>
                      <a:endParaRPr lang="ru-RU" sz="1200" kern="1200" dirty="0" smtClean="0">
                        <a:ln w="10541" cmpd="sng">
                          <a:noFill/>
                          <a:prstDash val="solid"/>
                        </a:ln>
                        <a:solidFill>
                          <a:srgbClr val="57565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200" kern="1200" dirty="0">
                        <a:ln w="10541" cmpd="sng">
                          <a:noFill/>
                          <a:prstDash val="solid"/>
                        </a:ln>
                        <a:solidFill>
                          <a:srgbClr val="57565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Объекты обогащения полезных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57565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ископаемых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861D1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</a:t>
                      </a:r>
                      <a:endParaRPr lang="ru-RU" sz="1200" b="1" kern="1200" dirty="0">
                        <a:ln w="10541" cmpd="sng">
                          <a:noFill/>
                          <a:prstDash val="solid"/>
                        </a:ln>
                        <a:solidFill>
                          <a:srgbClr val="861D1A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D:\vernigor\Pictures\Карьер М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" y="2463738"/>
            <a:ext cx="15953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666"/>
            <a:ext cx="159796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594"/>
            <a:ext cx="1597966" cy="6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95486"/>
            <a:ext cx="758136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Доля положительных заключений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62753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после устранения замечаний в проектной документации с ошибками по </a:t>
            </a:r>
            <a:r>
              <a:rPr lang="ru-RU" sz="1400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опасным </a:t>
            </a:r>
            <a:r>
              <a:rPr lang="ru-RU" sz="14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400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технически сложным </a:t>
            </a:r>
            <a:r>
              <a:rPr lang="ru-RU" sz="14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объектам  (по ЦА ФАУ «Главгосэкспертиза России»)</a:t>
            </a:r>
            <a:endParaRPr lang="ru-RU" sz="1400" i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3233233"/>
              </p:ext>
            </p:extLst>
          </p:nvPr>
        </p:nvGraphicFramePr>
        <p:xfrm>
          <a:off x="395536" y="1113589"/>
          <a:ext cx="8424935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95486"/>
            <a:ext cx="64807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Аварийные ситуации из-за ошибок в проектировании</a:t>
            </a:r>
            <a:endParaRPr lang="ru-RU" sz="17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67544" y="766951"/>
            <a:ext cx="228221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329612"/>
            <a:ext cx="228220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6951"/>
            <a:ext cx="2354218" cy="170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329612"/>
            <a:ext cx="228220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66" y="2301721"/>
            <a:ext cx="3536125" cy="169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399376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разрушение конструкций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с причинением вреда жизни и здоровью людей,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вывод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из строя технологического оборудования, уничтожение среды обитания объектов животного мира,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загрязнение подземных и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поверхностных вод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 и т.д.</a:t>
            </a:r>
            <a:endParaRPr lang="ru-RU" sz="1400" dirty="0">
              <a:solidFill>
                <a:srgbClr val="861D1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2609" y="767415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Последствия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аварий: 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3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-9254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Обоснование безопасности </a:t>
            </a:r>
            <a:r>
              <a:rPr lang="ru-RU" sz="20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опасного производственного </a:t>
            </a:r>
            <a:r>
              <a:rPr lang="ru-RU" sz="20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объекта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69672"/>
            <a:ext cx="88924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Century Gothic" panose="020B0502020202020204" pitchFamily="34" charset="0"/>
              </a:rPr>
              <a:t>Обоснование безопасности опасного производственного объекта включено </a:t>
            </a:r>
            <a:br>
              <a:rPr lang="ru-RU" sz="1500" b="1" i="1" dirty="0" smtClean="0">
                <a:latin typeface="Century Gothic" panose="020B0502020202020204" pitchFamily="34" charset="0"/>
              </a:rPr>
            </a:br>
            <a:r>
              <a:rPr lang="ru-RU" sz="1500" b="1" i="1" dirty="0" smtClean="0">
                <a:latin typeface="Century Gothic" panose="020B0502020202020204" pitchFamily="34" charset="0"/>
              </a:rPr>
              <a:t>в Федеральный закон «О промышленной безопасности опасных производственных объектов» с 15 марта 2013 года Федеральным законом от 4 марта 2013 года № 22-ФЗ. </a:t>
            </a:r>
            <a:endParaRPr lang="ru-RU" sz="15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027" y="681540"/>
            <a:ext cx="8755582" cy="1477328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Обоснование </a:t>
            </a:r>
            <a:r>
              <a:rPr lang="ru-RU" sz="15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безопасности опасного производственного </a:t>
            </a:r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объекта (ОПО) </a:t>
            </a:r>
            <a:r>
              <a:rPr lang="ru-RU" sz="1500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- документ, содержащий сведения о результатах оценки риска аварии на опасном производственном объекте и связанной с ней угрозы, условия безопасной эксплуатации опасного производственного объекта, требования к эксплуатации, капитальному ремонту, консервации и ликвидации опасного производственного объекта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7" y="2655148"/>
            <a:ext cx="4147413" cy="20768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2" y="2834591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5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4882" y="2679762"/>
            <a:ext cx="4442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Обоснование безопасности ОПО разрабатывается в случаях, предусмотренных пунктом 4 статьи 3 Федерального закона от 21 июля 1997 года №116-ФЗ «О промышленной безопасности опасных производственных объектов», </a:t>
            </a:r>
            <a:br>
              <a:rPr lang="ru-RU" sz="14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также в иных случаях, установленных законодательством Российской Федерации»</a:t>
            </a:r>
          </a:p>
          <a:p>
            <a:pPr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4487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17486"/>
          <a:stretch/>
        </p:blipFill>
        <p:spPr>
          <a:xfrm>
            <a:off x="7012144" y="3258908"/>
            <a:ext cx="1808328" cy="1617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2546"/>
            <a:ext cx="6480720" cy="486054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Обоснование безопасности опасного производственного объекта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7534"/>
            <a:ext cx="8712968" cy="26462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Обоснование </a:t>
            </a:r>
            <a:r>
              <a:rPr lang="ru-RU" sz="16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безопасности ОПО разрабатывается в случае, если:</a:t>
            </a:r>
            <a:endParaRPr lang="ru-RU" sz="1600" dirty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- </a:t>
            </a:r>
            <a:r>
              <a:rPr lang="ru-RU" sz="1400" b="1" dirty="0" smtClean="0">
                <a:latin typeface="Century Gothic" panose="020B0502020202020204" pitchFamily="34" charset="0"/>
              </a:rPr>
              <a:t>при </a:t>
            </a:r>
            <a:r>
              <a:rPr lang="ru-RU" sz="1400" b="1" dirty="0">
                <a:latin typeface="Century Gothic" panose="020B0502020202020204" pitchFamily="34" charset="0"/>
              </a:rPr>
              <a:t>эксплуатации, капитальном ремонте, консервации или ликвидации опасного производственного объекта </a:t>
            </a:r>
            <a:r>
              <a:rPr lang="ru-RU" sz="1400" b="1" u="sng" dirty="0">
                <a:latin typeface="Century Gothic" panose="020B0502020202020204" pitchFamily="34" charset="0"/>
              </a:rPr>
              <a:t>требуется отступление от требований промышленной безопасности,</a:t>
            </a:r>
            <a:r>
              <a:rPr lang="ru-RU" sz="1400" dirty="0">
                <a:latin typeface="Century Gothic" panose="020B0502020202020204" pitchFamily="34" charset="0"/>
              </a:rPr>
              <a:t> установленных федеральными </a:t>
            </a:r>
            <a:r>
              <a:rPr lang="ru-RU" sz="1400" dirty="0" smtClean="0">
                <a:latin typeface="Century Gothic" panose="020B0502020202020204" pitchFamily="34" charset="0"/>
              </a:rPr>
              <a:t>нормами и </a:t>
            </a:r>
            <a:r>
              <a:rPr lang="ru-RU" sz="1400" dirty="0">
                <a:latin typeface="Century Gothic" panose="020B0502020202020204" pitchFamily="34" charset="0"/>
              </a:rPr>
              <a:t>правилами в области промышленной безопасности, таких требований недостаточно и (или) они не установлены, </a:t>
            </a:r>
            <a:r>
              <a:rPr lang="ru-RU" sz="1400" b="1" dirty="0">
                <a:latin typeface="Century Gothic" panose="020B0502020202020204" pitchFamily="34" charset="0"/>
              </a:rPr>
              <a:t>лицом, осуществляющим подготовку проектной документации на строительство, реконструкцию опасного производственного объекта, могут быть установлены требования промышленной безопасности к его эксплуатации, капитальному ремонту, консервации и ликвидации в обосновании безопасности опасного производственного </a:t>
            </a:r>
            <a:r>
              <a:rPr lang="ru-RU" sz="1400" b="1" dirty="0" smtClean="0">
                <a:latin typeface="Century Gothic" panose="020B0502020202020204" pitchFamily="34" charset="0"/>
              </a:rPr>
              <a:t>объекта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Требования </a:t>
            </a:r>
            <a:r>
              <a:rPr lang="ru-RU" sz="1400" dirty="0">
                <a:solidFill>
                  <a:srgbClr val="861D1A"/>
                </a:solidFill>
                <a:latin typeface="Century Gothic" panose="020B0502020202020204" pitchFamily="34" charset="0"/>
              </a:rPr>
              <a:t>к обоснованию безопасности ОПО установлены в </a:t>
            </a:r>
            <a:r>
              <a:rPr lang="ru-RU" sz="1400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ФНиП</a:t>
            </a:r>
            <a:r>
              <a:rPr lang="ru-RU" sz="1400" dirty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</a:t>
            </a:r>
            <a:r>
              <a:rPr lang="ru-RU" sz="1400" dirty="0">
                <a:solidFill>
                  <a:srgbClr val="861D1A"/>
                </a:solidFill>
                <a:latin typeface="Century Gothic" panose="020B0502020202020204" pitchFamily="34" charset="0"/>
              </a:rPr>
              <a:t>Общие требования к обоснованию безопасности опасного производственного объекта» (утв. приказом </a:t>
            </a:r>
            <a:r>
              <a:rPr lang="ru-RU" sz="1400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Ростехнадзора</a:t>
            </a:r>
            <a:r>
              <a:rPr lang="ru-RU" sz="1400" dirty="0">
                <a:solidFill>
                  <a:srgbClr val="861D1A"/>
                </a:solidFill>
                <a:latin typeface="Century Gothic" panose="020B0502020202020204" pitchFamily="34" charset="0"/>
              </a:rPr>
              <a:t> от 15.07.2013 №306</a:t>
            </a:r>
            <a:r>
              <a:rPr lang="ru-RU" sz="14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).</a:t>
            </a:r>
          </a:p>
          <a:p>
            <a:pPr marL="0" indent="0" algn="just">
              <a:buNone/>
            </a:pPr>
            <a:endParaRPr lang="ru-RU" sz="1400" dirty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35846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Обоснование безопасности ОПО подлежит экспертизе промышленной безопасности с последующей регистрацией заключения экспертизы промышленной безопасности 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государственном реестре в федеральном органе исполнительной власти в области промышленной безопасности (</a:t>
            </a:r>
            <a:r>
              <a:rPr lang="ru-RU" sz="1400" dirty="0" err="1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Ростехнадзоре</a:t>
            </a:r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) в установленном порядке</a:t>
            </a:r>
          </a:p>
          <a:p>
            <a:endParaRPr lang="ru-RU" sz="16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8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92546"/>
            <a:ext cx="5544616" cy="486054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Обоснование безопасности опасного производственного объекта</a:t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1540"/>
            <a:ext cx="864096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 smtClean="0">
                <a:latin typeface="Century Gothic" panose="020B0502020202020204" pitchFamily="34" charset="0"/>
              </a:rPr>
              <a:t>В </a:t>
            </a:r>
            <a:r>
              <a:rPr lang="ru-RU" sz="1200" i="1" dirty="0">
                <a:latin typeface="Century Gothic" panose="020B0502020202020204" pitchFamily="34" charset="0"/>
              </a:rPr>
              <a:t>настоящее время применение обоснования безопасности является весьма актуальным вопросом, поскольку </a:t>
            </a:r>
            <a:r>
              <a:rPr lang="ru-RU" sz="1200" i="1" dirty="0" smtClean="0">
                <a:latin typeface="Century Gothic" panose="020B0502020202020204" pitchFamily="34" charset="0"/>
              </a:rPr>
              <a:t>проектная </a:t>
            </a:r>
            <a:r>
              <a:rPr lang="ru-RU" sz="1200" i="1" dirty="0">
                <a:latin typeface="Century Gothic" panose="020B0502020202020204" pitchFamily="34" charset="0"/>
              </a:rPr>
              <a:t>документация на строительство и реконструкцию </a:t>
            </a:r>
            <a:r>
              <a:rPr lang="ru-RU" sz="1200" i="1" dirty="0" smtClean="0">
                <a:latin typeface="Century Gothic" panose="020B0502020202020204" pitchFamily="34" charset="0"/>
              </a:rPr>
              <a:t>опасных производственных объектов,</a:t>
            </a:r>
            <a:r>
              <a:rPr lang="ru-RU" sz="1200" i="1" dirty="0">
                <a:latin typeface="Century Gothic" panose="020B0502020202020204" pitchFamily="34" charset="0"/>
              </a:rPr>
              <a:t> </a:t>
            </a:r>
            <a:r>
              <a:rPr lang="ru-RU" sz="1200" i="1" dirty="0" smtClean="0">
                <a:latin typeface="Century Gothic" panose="020B0502020202020204" pitchFamily="34" charset="0"/>
              </a:rPr>
              <a:t>представляемая на </a:t>
            </a:r>
            <a:r>
              <a:rPr lang="ru-RU" sz="1200" i="1" dirty="0">
                <a:latin typeface="Century Gothic" panose="020B0502020202020204" pitchFamily="34" charset="0"/>
              </a:rPr>
              <a:t>государственную экспертизу </a:t>
            </a:r>
            <a:r>
              <a:rPr lang="ru-RU" sz="1200" i="1" dirty="0" smtClean="0">
                <a:latin typeface="Century Gothic" panose="020B0502020202020204" pitchFamily="34" charset="0"/>
              </a:rPr>
              <a:t>содержит </a:t>
            </a:r>
            <a:r>
              <a:rPr lang="ru-RU" sz="1200" i="1" dirty="0">
                <a:latin typeface="Century Gothic" panose="020B0502020202020204" pitchFamily="34" charset="0"/>
              </a:rPr>
              <a:t>обоснование </a:t>
            </a:r>
            <a:r>
              <a:rPr lang="ru-RU" sz="1200" i="1" dirty="0" smtClean="0">
                <a:latin typeface="Century Gothic" panose="020B0502020202020204" pitchFamily="34" charset="0"/>
              </a:rPr>
              <a:t>безопасности опасного производственного объекта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solidFill>
                  <a:srgbClr val="861D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Наиболее распространенные отступления от </a:t>
            </a:r>
            <a:r>
              <a:rPr lang="ru-RU" sz="1400" i="1" dirty="0">
                <a:solidFill>
                  <a:srgbClr val="861D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требований промышленной </a:t>
            </a:r>
            <a:r>
              <a:rPr lang="ru-RU" sz="1400" i="1" dirty="0" smtClean="0">
                <a:solidFill>
                  <a:srgbClr val="861D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безопасности в обоснованиях безопасности ОПО касаются:</a:t>
            </a:r>
          </a:p>
          <a:p>
            <a:pPr algn="just">
              <a:buAutoNum type="arabicPeriod"/>
            </a:pPr>
            <a:r>
              <a:rPr lang="ru-RU" sz="1200" b="1" i="1" dirty="0" err="1" smtClean="0">
                <a:solidFill>
                  <a:srgbClr val="861D1A"/>
                </a:solidFill>
                <a:latin typeface="Century Gothic" panose="020B0502020202020204" pitchFamily="34" charset="0"/>
              </a:rPr>
              <a:t>ФНиП</a:t>
            </a:r>
            <a: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«Общие правила взрывобезопасности для взрывопожароопасных химических, нефтехимических и нефтеперерабатывающих производств»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(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утв. приказом </a:t>
            </a:r>
            <a:r>
              <a:rPr lang="ru-RU" sz="1200" i="1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Ростехнадзором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 11.03.2015 №96, с изм. от 26.11.2015, </a:t>
            </a:r>
            <a:r>
              <a:rPr lang="ru-RU" sz="1200" i="1" dirty="0" err="1">
                <a:solidFill>
                  <a:srgbClr val="861D1A"/>
                </a:solidFill>
                <a:latin typeface="Century Gothic" panose="020B0502020202020204" pitchFamily="34" charset="0"/>
              </a:rPr>
              <a:t>зарегистр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. Минюстом России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от </a:t>
            </a:r>
            <a:r>
              <a:rPr lang="ru-RU" sz="1200" i="1" dirty="0">
                <a:solidFill>
                  <a:srgbClr val="861D1A"/>
                </a:solidFill>
                <a:latin typeface="Century Gothic" panose="020B0502020202020204" pitchFamily="34" charset="0"/>
              </a:rPr>
              <a:t>18.02.2016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№ 41130). В п. 10.4 раздела </a:t>
            </a:r>
            <a:r>
              <a:rPr lang="en-US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X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</a:t>
            </a:r>
            <a:r>
              <a:rPr lang="ru-RU" sz="12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Защита </a:t>
            </a:r>
            <a:r>
              <a:rPr lang="ru-RU" sz="1200" dirty="0">
                <a:solidFill>
                  <a:srgbClr val="861D1A"/>
                </a:solidFill>
                <a:latin typeface="Century Gothic" panose="020B0502020202020204" pitchFamily="34" charset="0"/>
              </a:rPr>
              <a:t>персонала от </a:t>
            </a:r>
            <a:r>
              <a:rPr lang="ru-RU" sz="1200" dirty="0" err="1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травмирования</a:t>
            </a:r>
            <a:r>
              <a:rPr lang="ru-RU" sz="12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»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данного </a:t>
            </a:r>
            <a:r>
              <a:rPr lang="ru-RU" sz="1200" i="1" dirty="0" err="1" smtClean="0">
                <a:solidFill>
                  <a:srgbClr val="861D1A"/>
                </a:solidFill>
                <a:latin typeface="Century Gothic" panose="020B0502020202020204" pitchFamily="34" charset="0"/>
              </a:rPr>
              <a:t>ФНиП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, предусмотрено, что для проектируемых </a:t>
            </a:r>
            <a:r>
              <a:rPr lang="ru-RU" sz="12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объектов </a:t>
            </a:r>
            <a:r>
              <a:rPr lang="ru-RU" sz="1200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должны быть выполнены сл</a:t>
            </a:r>
            <a:r>
              <a:rPr lang="ru-RU" sz="12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едующие </a:t>
            </a:r>
            <a:r>
              <a:rPr lang="ru-RU" sz="1200" b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требования:</a:t>
            </a:r>
            <a:r>
              <a:rPr lang="ru-RU" sz="1200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861D1A"/>
                </a:solidFill>
                <a:latin typeface="Century Gothic" panose="020B0502020202020204" pitchFamily="34" charset="0"/>
              </a:rPr>
              <a:t> </a:t>
            </a:r>
            <a:endParaRPr lang="ru-RU" sz="1200" dirty="0" smtClean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marL="363538" indent="-1588" algn="just"/>
            <a:r>
              <a:rPr lang="ru-RU" sz="1200" dirty="0" smtClean="0">
                <a:latin typeface="Century Gothic" panose="020B0502020202020204" pitchFamily="34" charset="0"/>
              </a:rPr>
              <a:t>обеспечена защита персонала, постоянно находящегося в помещении управления (операторные), </a:t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от воздействия ударной волны (</a:t>
            </a:r>
            <a:r>
              <a:rPr lang="ru-RU" sz="1200" dirty="0" err="1" smtClean="0">
                <a:latin typeface="Century Gothic" panose="020B0502020202020204" pitchFamily="34" charset="0"/>
              </a:rPr>
              <a:t>травмирования</a:t>
            </a:r>
            <a:r>
              <a:rPr lang="ru-RU" sz="1200" dirty="0" smtClean="0">
                <a:latin typeface="Century Gothic" panose="020B0502020202020204" pitchFamily="34" charset="0"/>
              </a:rPr>
              <a:t>) при возможных аварийных взрывах на технологических объектах с учетом зон разрушения, а также от термического воздействия;</a:t>
            </a:r>
          </a:p>
          <a:p>
            <a:pPr marL="363538" indent="-1588" algn="just"/>
            <a:r>
              <a:rPr lang="ru-RU" sz="1200" dirty="0" smtClean="0">
                <a:latin typeface="Century Gothic" panose="020B0502020202020204" pitchFamily="34" charset="0"/>
              </a:rPr>
              <a:t>обеспечено</a:t>
            </a:r>
            <a:r>
              <a:rPr lang="ru-RU" sz="1200" dirty="0">
                <a:latin typeface="Century Gothic" panose="020B0502020202020204" pitchFamily="34" charset="0"/>
              </a:rPr>
              <a:t> бесперебойное функционирование автоматизированных систем контроля, управления, ПАЗ для перевода технологических </a:t>
            </a:r>
            <a:r>
              <a:rPr lang="ru-RU" sz="1200" dirty="0" smtClean="0">
                <a:latin typeface="Century Gothic" panose="020B0502020202020204" pitchFamily="34" charset="0"/>
              </a:rPr>
              <a:t>процессов в </a:t>
            </a:r>
            <a:r>
              <a:rPr lang="ru-RU" sz="1200" dirty="0">
                <a:latin typeface="Century Gothic" panose="020B0502020202020204" pitchFamily="34" charset="0"/>
              </a:rPr>
              <a:t>безопасное состояние и аварийного останова технологических объектов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1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860</Words>
  <Application>Microsoft Office PowerPoint</Application>
  <PresentationFormat>Экран (16:9)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Количество проектной документации с ошибками, которые могли бы привести к аварийным ситуациям, по отраслям </vt:lpstr>
      <vt:lpstr>Презентация PowerPoint</vt:lpstr>
      <vt:lpstr>Презентация PowerPoint</vt:lpstr>
      <vt:lpstr>Презентация PowerPoint</vt:lpstr>
      <vt:lpstr>Обоснование безопасности опасного производственного объекта </vt:lpstr>
      <vt:lpstr>Обоснование безопасности опасного производственного объекта </vt:lpstr>
      <vt:lpstr>Обоснование безопасности опасного производственного объекта </vt:lpstr>
      <vt:lpstr>Обоснование безопасности опасного производственного объекта</vt:lpstr>
      <vt:lpstr>Презентация PowerPoint</vt:lpstr>
      <vt:lpstr>Законодательство о техническом регулировании</vt:lpstr>
      <vt:lpstr>Применение обоснования безопасности опасного производственного объекта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Соколова О.В.</cp:lastModifiedBy>
  <cp:revision>262</cp:revision>
  <cp:lastPrinted>2016-07-04T12:40:53Z</cp:lastPrinted>
  <dcterms:created xsi:type="dcterms:W3CDTF">2016-05-30T07:30:37Z</dcterms:created>
  <dcterms:modified xsi:type="dcterms:W3CDTF">2016-08-10T06:24:18Z</dcterms:modified>
</cp:coreProperties>
</file>