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77" r:id="rId4"/>
    <p:sldId id="259" r:id="rId5"/>
    <p:sldId id="260" r:id="rId6"/>
    <p:sldId id="261" r:id="rId7"/>
    <p:sldId id="262" r:id="rId8"/>
    <p:sldId id="274" r:id="rId9"/>
    <p:sldId id="263" r:id="rId10"/>
    <p:sldId id="275" r:id="rId11"/>
    <p:sldId id="278" r:id="rId12"/>
    <p:sldId id="276" r:id="rId13"/>
    <p:sldId id="279" r:id="rId14"/>
    <p:sldId id="280" r:id="rId15"/>
    <p:sldId id="272" r:id="rId1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862F"/>
    <a:srgbClr val="575656"/>
    <a:srgbClr val="861D1A"/>
    <a:srgbClr val="E06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14" d="100"/>
          <a:sy n="114" d="100"/>
        </p:scale>
        <p:origin x="-834" y="-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30026456127308E-2"/>
          <c:y val="3.8336998317514012E-2"/>
          <c:w val="0.95889636984204896"/>
          <c:h val="0.8213553051058120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посещений </c:v>
                </c:pt>
              </c:strCache>
            </c:strRef>
          </c:tx>
          <c:marker>
            <c:symbol val="diamond"/>
            <c:size val="6"/>
            <c:spPr>
              <a:solidFill>
                <a:srgbClr val="A3862F"/>
              </a:solidFill>
            </c:spPr>
          </c:marker>
          <c:dLbls>
            <c:dLbl>
              <c:idx val="0"/>
              <c:layout>
                <c:manualLayout>
                  <c:x val="-4.2571616949306099E-2"/>
                  <c:y val="-4.4486698909735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3399339567769206E-3"/>
                  <c:y val="2.35517817757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8079207481323047E-3"/>
                  <c:y val="2.6168646417491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6335313150479978E-2"/>
                  <c:y val="-5.7571022118481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551815078975376E-2"/>
                  <c:y val="-4.710356355148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8719471654215365E-3"/>
                  <c:y val="2.6168646417491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3399339567769206E-3"/>
                  <c:y val="-1.8318052492244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8719471654215399E-3"/>
                  <c:y val="3.9252969626237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9083828287619994E-2"/>
                  <c:y val="-4.9720428193234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7.3399339567769197E-3"/>
                  <c:y val="3.1402375700989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6.3123432028281495E-2"/>
                  <c:y val="-4.1869834267986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7.6335313150479867E-2"/>
                  <c:y val="-1.8318052492244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0.10275907539487678"/>
                  <c:y val="-3.4019240342739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5.4315742459171368E-2"/>
                  <c:y val="4.186983426798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20199174598418E-2"/>
                  <c:y val="-3.9252969626237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Bookman Old Style" panose="0205060405050502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Лист1!$A$2:$A$17</c:f>
              <c:numCache>
                <c:formatCode>General</c:formatCode>
                <c:ptCount val="16"/>
                <c:pt idx="4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68</c:v>
                </c:pt>
                <c:pt idx="1">
                  <c:v>91</c:v>
                </c:pt>
                <c:pt idx="2">
                  <c:v>176</c:v>
                </c:pt>
                <c:pt idx="3">
                  <c:v>261</c:v>
                </c:pt>
                <c:pt idx="4">
                  <c:v>477</c:v>
                </c:pt>
                <c:pt idx="5">
                  <c:v>278</c:v>
                </c:pt>
                <c:pt idx="6">
                  <c:v>473</c:v>
                </c:pt>
                <c:pt idx="7">
                  <c:v>367</c:v>
                </c:pt>
                <c:pt idx="8">
                  <c:v>396</c:v>
                </c:pt>
                <c:pt idx="9">
                  <c:v>316</c:v>
                </c:pt>
                <c:pt idx="10">
                  <c:v>575</c:v>
                </c:pt>
                <c:pt idx="11">
                  <c:v>731</c:v>
                </c:pt>
                <c:pt idx="12">
                  <c:v>724</c:v>
                </c:pt>
                <c:pt idx="13">
                  <c:v>961</c:v>
                </c:pt>
                <c:pt idx="14">
                  <c:v>1215</c:v>
                </c:pt>
                <c:pt idx="15">
                  <c:v>1584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4825984"/>
        <c:axId val="84836352"/>
      </c:lineChart>
      <c:catAx>
        <c:axId val="84825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Bookman Old Style" panose="02050604050505020204" pitchFamily="18" charset="0"/>
              </a:defRPr>
            </a:pPr>
            <a:endParaRPr lang="ru-RU"/>
          </a:p>
        </c:txPr>
        <c:crossAx val="84836352"/>
        <c:crosses val="autoZero"/>
        <c:auto val="1"/>
        <c:lblAlgn val="ctr"/>
        <c:lblOffset val="390"/>
        <c:noMultiLvlLbl val="0"/>
      </c:catAx>
      <c:valAx>
        <c:axId val="84836352"/>
        <c:scaling>
          <c:orientation val="minMax"/>
          <c:max val="1600"/>
        </c:scaling>
        <c:delete val="0"/>
        <c:axPos val="l"/>
        <c:numFmt formatCode="General" sourceLinked="1"/>
        <c:majorTickMark val="out"/>
        <c:minorTickMark val="none"/>
        <c:tickLblPos val="nextTo"/>
        <c:crossAx val="8482598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 baseline="0">
          <a:solidFill>
            <a:srgbClr val="861D1A"/>
          </a:solidFill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0.63258</cdr:x>
      <cdr:y>0.92007</cdr:y>
    </cdr:from>
    <cdr:to>
      <cdr:x>0.63258</cdr:x>
      <cdr:y>0.99426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5472608" y="4465223"/>
          <a:ext cx="0" cy="36004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861D1A"/>
          </a:solidFill>
        </a:ln>
        <a:effectLst xmlns:a="http://schemas.openxmlformats.org/drawingml/2006/main">
          <a:innerShdw blurRad="63500" dist="50800" dir="5400000">
            <a:prstClr val="black">
              <a:alpha val="50000"/>
            </a:prstClr>
          </a:innerShdw>
        </a:effectLst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22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356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460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347864" y="87474"/>
            <a:ext cx="5544616" cy="387070"/>
          </a:xfrm>
          <a:prstGeom prst="rect">
            <a:avLst/>
          </a:prstGeom>
        </p:spPr>
        <p:txBody>
          <a:bodyPr/>
          <a:lstStyle>
            <a:lvl1pPr algn="r">
              <a:defRPr sz="2800" baseline="0">
                <a:solidFill>
                  <a:srgbClr val="861D1A"/>
                </a:solidFill>
                <a:latin typeface="HeliosC" pitchFamily="50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65757"/>
                </a:solidFill>
              </a:defRPr>
            </a:lvl1pPr>
            <a:lvl2pPr>
              <a:defRPr>
                <a:solidFill>
                  <a:srgbClr val="565757"/>
                </a:solidFill>
              </a:defRPr>
            </a:lvl2pPr>
            <a:lvl3pPr>
              <a:defRPr>
                <a:solidFill>
                  <a:srgbClr val="565757"/>
                </a:solidFill>
              </a:defRPr>
            </a:lvl3pPr>
            <a:lvl4pPr>
              <a:defRPr>
                <a:solidFill>
                  <a:srgbClr val="565757"/>
                </a:solidFill>
              </a:defRPr>
            </a:lvl4pPr>
            <a:lvl5pPr>
              <a:defRPr i="1">
                <a:solidFill>
                  <a:srgbClr val="565757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9512" y="87474"/>
            <a:ext cx="3888432" cy="918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4889339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41481"/>
            <a:ext cx="504055" cy="4650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5" t="24755" r="4241" b="35393"/>
          <a:stretch/>
        </p:blipFill>
        <p:spPr>
          <a:xfrm>
            <a:off x="827584" y="248913"/>
            <a:ext cx="1462531" cy="270609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 flipH="1">
            <a:off x="2483768" y="546525"/>
            <a:ext cx="6408712" cy="0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277809" y="141481"/>
            <a:ext cx="0" cy="465011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843808" y="4191930"/>
            <a:ext cx="6227068" cy="756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277809" y="4894008"/>
            <a:ext cx="7102503" cy="0"/>
          </a:xfrm>
          <a:prstGeom prst="line">
            <a:avLst/>
          </a:prstGeom>
          <a:ln w="28575">
            <a:solidFill>
              <a:srgbClr val="56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5536" y="4914546"/>
            <a:ext cx="8568952" cy="195486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rgbClr val="565757"/>
                </a:solidFill>
              </a:defRPr>
            </a:lvl1pPr>
          </a:lstStyle>
          <a:p>
            <a:r>
              <a:rPr lang="ru-RU" i="1" dirty="0" smtClean="0">
                <a:latin typeface="HeliosC" pitchFamily="50" charset="0"/>
              </a:rPr>
              <a:t>Модель развития региональной </a:t>
            </a:r>
            <a:r>
              <a:rPr lang="ru-RU" i="1" dirty="0" err="1" smtClean="0">
                <a:latin typeface="HeliosC" pitchFamily="50" charset="0"/>
              </a:rPr>
              <a:t>структруы</a:t>
            </a:r>
            <a:endParaRPr lang="ru-RU" i="1" dirty="0">
              <a:latin typeface="Helios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00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347864" y="87474"/>
            <a:ext cx="5544616" cy="387070"/>
          </a:xfrm>
          <a:prstGeom prst="rect">
            <a:avLst/>
          </a:prstGeom>
        </p:spPr>
        <p:txBody>
          <a:bodyPr/>
          <a:lstStyle>
            <a:lvl1pPr algn="r">
              <a:defRPr sz="2800" baseline="0">
                <a:solidFill>
                  <a:srgbClr val="861D1A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65757"/>
                </a:solidFill>
              </a:defRPr>
            </a:lvl1pPr>
            <a:lvl2pPr>
              <a:defRPr>
                <a:solidFill>
                  <a:srgbClr val="565757"/>
                </a:solidFill>
              </a:defRPr>
            </a:lvl2pPr>
            <a:lvl3pPr>
              <a:defRPr>
                <a:solidFill>
                  <a:srgbClr val="565757"/>
                </a:solidFill>
              </a:defRPr>
            </a:lvl3pPr>
            <a:lvl4pPr>
              <a:defRPr>
                <a:solidFill>
                  <a:srgbClr val="565757"/>
                </a:solidFill>
              </a:defRPr>
            </a:lvl4pPr>
            <a:lvl5pPr>
              <a:defRPr i="1">
                <a:solidFill>
                  <a:srgbClr val="565757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9512" y="87474"/>
            <a:ext cx="3888432" cy="918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4889339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41481"/>
            <a:ext cx="504055" cy="4650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5" t="24755" r="4241" b="35393"/>
          <a:stretch/>
        </p:blipFill>
        <p:spPr>
          <a:xfrm>
            <a:off x="827584" y="238681"/>
            <a:ext cx="1462531" cy="270609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 flipH="1">
            <a:off x="3829060" y="546525"/>
            <a:ext cx="5063420" cy="0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277809" y="141481"/>
            <a:ext cx="0" cy="465011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843808" y="4191930"/>
            <a:ext cx="6227068" cy="756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277810" y="4894008"/>
            <a:ext cx="4582223" cy="0"/>
          </a:xfrm>
          <a:prstGeom prst="line">
            <a:avLst/>
          </a:prstGeom>
          <a:ln w="28575">
            <a:solidFill>
              <a:srgbClr val="56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5536" y="4914546"/>
            <a:ext cx="8568952" cy="195486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rgbClr val="565757"/>
                </a:solidFill>
              </a:defRPr>
            </a:lvl1pPr>
          </a:lstStyle>
          <a:p>
            <a:r>
              <a:rPr lang="ru-RU" i="1" dirty="0" smtClean="0">
                <a:latin typeface="HeliosC" pitchFamily="50" charset="0"/>
              </a:rPr>
              <a:t>Модель развития региональной структуры</a:t>
            </a:r>
            <a:endParaRPr lang="ru-RU" i="1" dirty="0">
              <a:latin typeface="HeliosC" pitchFamily="50" charset="0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H="1">
            <a:off x="2483768" y="546525"/>
            <a:ext cx="6408712" cy="0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64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86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93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02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5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9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18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17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EBB32-BFFC-4623-BB9A-7F2F93E97009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89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EBB32-BFFC-4623-BB9A-7F2F93E97009}" type="datetimeFigureOut">
              <a:rPr lang="ru-RU" smtClean="0"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1FD4A-E273-4DA7-AEE1-654BFCC9F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17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37116"/>
            <a:ext cx="936103" cy="8151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5" t="24755" r="4241" b="35393"/>
          <a:stretch/>
        </p:blipFill>
        <p:spPr>
          <a:xfrm>
            <a:off x="1109227" y="307502"/>
            <a:ext cx="2598677" cy="474354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3131840" y="4894008"/>
            <a:ext cx="5760640" cy="0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41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gge.ru/category/news-archive/news/page/3/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918" y="33468"/>
            <a:ext cx="9077082" cy="5022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37116"/>
            <a:ext cx="864095" cy="70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5" t="24755" r="4241" b="35393"/>
          <a:stretch/>
        </p:blipFill>
        <p:spPr>
          <a:xfrm>
            <a:off x="1053997" y="307502"/>
            <a:ext cx="2232248" cy="393647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3131840" y="4894008"/>
            <a:ext cx="5760640" cy="0"/>
          </a:xfrm>
          <a:prstGeom prst="line">
            <a:avLst/>
          </a:prstGeom>
          <a:ln w="28575">
            <a:solidFill>
              <a:srgbClr val="861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бъект 2"/>
          <p:cNvSpPr txBox="1">
            <a:spLocks/>
          </p:cNvSpPr>
          <p:nvPr/>
        </p:nvSpPr>
        <p:spPr>
          <a:xfrm>
            <a:off x="3949545" y="4299942"/>
            <a:ext cx="4942936" cy="5647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i="1" dirty="0" smtClean="0">
                <a:latin typeface="Bookman Old Style" panose="02050604050505020204" pitchFamily="18" charset="0"/>
              </a:rPr>
              <a:t>Заместитель начальника ФАУ «Главгосэкспертиза России»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400" b="1" dirty="0" smtClean="0">
                <a:latin typeface="Bookman Old Style" panose="02050604050505020204" pitchFamily="18" charset="0"/>
              </a:rPr>
              <a:t>Андропов  Вадим Владимирович</a:t>
            </a:r>
            <a:endParaRPr lang="ru-RU" sz="1400" i="1" dirty="0">
              <a:latin typeface="Bookman Old Style" panose="020506040505050202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405059" y="987574"/>
            <a:ext cx="6400800" cy="254388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Об </a:t>
            </a:r>
            <a:r>
              <a:rPr lang="ru-RU" dirty="0">
                <a:latin typeface="Bookman Old Style" panose="02050604050505020204" pitchFamily="18" charset="0"/>
              </a:rPr>
              <a:t>основных требованиях </a:t>
            </a:r>
            <a:endParaRPr lang="ru-RU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к </a:t>
            </a:r>
            <a:r>
              <a:rPr lang="ru-RU" dirty="0">
                <a:latin typeface="Bookman Old Style" panose="02050604050505020204" pitchFamily="18" charset="0"/>
              </a:rPr>
              <a:t>осуществлению государственной экспертизы проектной документации </a:t>
            </a:r>
            <a:r>
              <a:rPr lang="ru-RU" dirty="0" smtClean="0">
                <a:latin typeface="Bookman Old Style" panose="02050604050505020204" pitchFamily="18" charset="0"/>
              </a:rPr>
              <a:t>и </a:t>
            </a:r>
            <a:r>
              <a:rPr lang="ru-RU" dirty="0">
                <a:latin typeface="Bookman Old Style" panose="02050604050505020204" pitchFamily="18" charset="0"/>
              </a:rPr>
              <a:t>(или) результатов инженерных изысканий </a:t>
            </a:r>
            <a:r>
              <a:rPr lang="ru-RU" dirty="0" smtClean="0">
                <a:latin typeface="Bookman Old Style" panose="02050604050505020204" pitchFamily="18" charset="0"/>
              </a:rPr>
              <a:t>в </a:t>
            </a:r>
            <a:r>
              <a:rPr lang="ru-RU" dirty="0">
                <a:latin typeface="Bookman Old Style" panose="02050604050505020204" pitchFamily="18" charset="0"/>
              </a:rPr>
              <a:t>электронной </a:t>
            </a:r>
            <a:r>
              <a:rPr lang="ru-RU" dirty="0" smtClean="0">
                <a:latin typeface="Bookman Old Style" panose="02050604050505020204" pitchFamily="18" charset="0"/>
              </a:rPr>
              <a:t>форме 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79512" y="4587974"/>
            <a:ext cx="2520280" cy="2823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5657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i="1" dirty="0" smtClean="0">
                <a:latin typeface="Bookman Old Style" panose="02050604050505020204" pitchFamily="18" charset="0"/>
              </a:rPr>
              <a:t>Москва,  2016 г.</a:t>
            </a:r>
            <a:endParaRPr lang="ru-RU" sz="14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28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checker/>
      </p:transition>
    </mc:Choice>
    <mc:Fallback xmlns="">
      <p:transition spd="slow" advClick="0" advTm="2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411760" y="-20538"/>
            <a:ext cx="6552728" cy="27905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500" dirty="0" smtClean="0">
                <a:latin typeface="Bookman Old Style" panose="02050604050505020204" pitchFamily="18" charset="0"/>
              </a:rPr>
              <a:t>Обеспечение готовности к осуществлению государственной экспертизы в электронной форме </a:t>
            </a:r>
            <a:endParaRPr lang="ru-RU" sz="1500" dirty="0" smtClean="0"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500" dirty="0" smtClean="0">
                <a:latin typeface="Bookman Old Style" panose="02050604050505020204" pitchFamily="18" charset="0"/>
              </a:rPr>
              <a:t>в </a:t>
            </a:r>
            <a:r>
              <a:rPr lang="ru-RU" sz="1500" dirty="0" smtClean="0">
                <a:latin typeface="Bookman Old Style" panose="02050604050505020204" pitchFamily="18" charset="0"/>
              </a:rPr>
              <a:t>ФАУ «Главгосэкспертиза России»</a:t>
            </a:r>
            <a:endParaRPr lang="ru-RU" sz="1500" dirty="0">
              <a:latin typeface="Bookman Old Style" panose="02050604050505020204" pitchFamily="18" charset="0"/>
            </a:endParaRPr>
          </a:p>
        </p:txBody>
      </p:sp>
      <p:cxnSp>
        <p:nvCxnSpPr>
          <p:cNvPr id="13" name="Прямая соединительная линия 12"/>
          <p:cNvCxnSpPr>
            <a:stCxn id="28" idx="1"/>
          </p:cNvCxnSpPr>
          <p:nvPr/>
        </p:nvCxnSpPr>
        <p:spPr>
          <a:xfrm>
            <a:off x="4572000" y="1048549"/>
            <a:ext cx="0" cy="3611434"/>
          </a:xfrm>
          <a:prstGeom prst="line">
            <a:avLst/>
          </a:prstGeom>
          <a:ln w="38100">
            <a:solidFill>
              <a:srgbClr val="A386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61175" y="555526"/>
            <a:ext cx="86409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2015 – 2016 гг.</a:t>
            </a:r>
            <a:endParaRPr lang="ru-RU" sz="1500" b="1" dirty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748" y="699542"/>
            <a:ext cx="457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Организационные и технические мероприятия</a:t>
            </a:r>
            <a:endParaRPr lang="ru-RU" sz="1500" b="1" dirty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0" y="771550"/>
            <a:ext cx="457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Мероприятия по взаимодействию </a:t>
            </a:r>
            <a:br>
              <a:rPr lang="ru-RU" sz="1500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</a:br>
            <a:r>
              <a:rPr lang="ru-RU" sz="1500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с заявителями</a:t>
            </a:r>
            <a:endParaRPr lang="ru-RU" sz="1500" b="1" dirty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1521" y="3221563"/>
            <a:ext cx="4091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spc="50" dirty="0" smtClean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Организован прием документов для осуществления государственной экспертизы </a:t>
            </a:r>
            <a:br>
              <a:rPr lang="ru-RU" sz="1200" spc="50" dirty="0" smtClean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1200" spc="50" dirty="0" smtClean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spc="50" dirty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электронном </a:t>
            </a:r>
            <a:r>
              <a:rPr lang="ru-RU" sz="1200" spc="50" dirty="0" smtClean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виде</a:t>
            </a:r>
            <a:endParaRPr lang="ru-RU" sz="1200" spc="50" dirty="0">
              <a:ln w="11430">
                <a:noFill/>
              </a:ln>
              <a:solidFill>
                <a:srgbClr val="8D1A14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1520" y="1203598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spc="50" dirty="0" smtClean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Разработана и внедрена система </a:t>
            </a:r>
            <a:r>
              <a:rPr lang="ru-RU" sz="1200" spc="50" dirty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интерактивного взаимодействия </a:t>
            </a:r>
            <a:r>
              <a:rPr lang="ru-RU" sz="1200" spc="50" dirty="0" smtClean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 </a:t>
            </a:r>
            <a:r>
              <a:rPr lang="ru-RU" sz="1200" spc="50" dirty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заявителем </a:t>
            </a:r>
            <a:r>
              <a:rPr lang="ru-RU" sz="1200" spc="50" dirty="0" smtClean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</a:t>
            </a:r>
            <a:r>
              <a:rPr lang="ru-RU" sz="1200" spc="50" dirty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СИВЗ) </a:t>
            </a:r>
            <a:endParaRPr lang="ru-RU" sz="1200" dirty="0">
              <a:solidFill>
                <a:srgbClr val="8D1A14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49816" y="2211710"/>
            <a:ext cx="410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spc="50" dirty="0" smtClean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Реализованы «пилотные» проекты по приему документов </a:t>
            </a:r>
            <a:r>
              <a:rPr lang="ru-RU" sz="1200" spc="50" dirty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через СИВЗ </a:t>
            </a:r>
            <a:endParaRPr lang="ru-RU" sz="1200" spc="50" dirty="0" smtClean="0">
              <a:ln w="11430">
                <a:noFill/>
              </a:ln>
              <a:solidFill>
                <a:srgbClr val="8D1A14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9817" y="2643758"/>
            <a:ext cx="4106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spc="50" dirty="0" smtClean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Организована </a:t>
            </a:r>
            <a:r>
              <a:rPr lang="ru-RU" sz="1200" spc="50" dirty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техническая поддержка </a:t>
            </a:r>
            <a:r>
              <a:rPr lang="ru-RU" sz="1200" spc="50" dirty="0" smtClean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пользователей </a:t>
            </a:r>
            <a:r>
              <a:rPr lang="ru-RU" sz="1200" spc="50" dirty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 вопросам </a:t>
            </a:r>
            <a:r>
              <a:rPr lang="ru-RU" sz="1200" spc="50" dirty="0" smtClean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работы</a:t>
            </a:r>
            <a:br>
              <a:rPr lang="ru-RU" sz="1200" spc="50" dirty="0" smtClean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1200" spc="50" dirty="0" smtClean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spc="50" dirty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СИВЗ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1779662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spc="50" dirty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Завершена интеграция СИВЗ с личным кабинетом юридического лица на  </a:t>
            </a:r>
            <a:r>
              <a:rPr lang="ru-RU" sz="1200" spc="50" dirty="0" smtClean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ЕПГУ </a:t>
            </a:r>
            <a:endParaRPr lang="ru-RU" sz="1200" spc="50" dirty="0">
              <a:ln w="11430">
                <a:noFill/>
              </a:ln>
              <a:solidFill>
                <a:srgbClr val="8D1A14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59832" y="4011910"/>
            <a:ext cx="1115010" cy="461665"/>
          </a:xfrm>
          <a:prstGeom prst="rect">
            <a:avLst/>
          </a:prstGeom>
          <a:noFill/>
          <a:ln w="9525">
            <a:solidFill>
              <a:srgbClr val="861D1A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  <a:ea typeface="+mj-ea"/>
                <a:cs typeface="Times New Roman" panose="02020603050405020304" pitchFamily="18" charset="0"/>
              </a:rPr>
              <a:t>100 %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+mj-ea"/>
                <a:cs typeface="Times New Roman" panose="02020603050405020304" pitchFamily="18" charset="0"/>
              </a:rPr>
              <a:t>готовность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608512" y="170939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spc="50" dirty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</a:t>
            </a:r>
            <a:r>
              <a:rPr lang="ru-RU" sz="1200" spc="50" dirty="0" smtClean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существления государственной экспертизы проектной </a:t>
            </a:r>
            <a:r>
              <a:rPr lang="ru-RU" sz="1200" spc="50" dirty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документации и (или) результатов инженерных изысканий </a:t>
            </a:r>
            <a:r>
              <a:rPr lang="ru-RU" sz="1200" spc="50" dirty="0" smtClean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spc="50" dirty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электронной </a:t>
            </a:r>
            <a:r>
              <a:rPr lang="ru-RU" sz="1200" spc="50" dirty="0" smtClean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форме</a:t>
            </a:r>
            <a:endParaRPr lang="ru-RU" sz="1200" spc="50" dirty="0">
              <a:ln w="11430">
                <a:noFill/>
              </a:ln>
              <a:solidFill>
                <a:srgbClr val="8D1A14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08512" y="1317997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spc="50" dirty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 регулярной основе проводятся семинары </a:t>
            </a:r>
            <a:r>
              <a:rPr lang="ru-RU" sz="1200" spc="50" dirty="0" smtClean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/>
            </a:r>
            <a:br>
              <a:rPr lang="ru-RU" sz="1200" spc="50" dirty="0" smtClean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1200" spc="50" dirty="0" smtClean="0">
                <a:ln w="11430">
                  <a:noFill/>
                </a:ln>
                <a:solidFill>
                  <a:srgbClr val="8D1A1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 вопросу </a:t>
            </a:r>
            <a:endParaRPr lang="ru-RU" sz="1200" spc="50" dirty="0">
              <a:ln w="11430">
                <a:noFill/>
              </a:ln>
              <a:solidFill>
                <a:srgbClr val="8D1A14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532440" y="324935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9512915" y="3839395"/>
            <a:ext cx="1490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6840252" y="4137924"/>
            <a:ext cx="19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9144000" y="338053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4680520" y="2378080"/>
            <a:ext cx="4427984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b="1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9</a:t>
            </a:r>
            <a:r>
              <a:rPr lang="ru-RU" sz="1300" b="1" i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 </a:t>
            </a:r>
            <a:r>
              <a:rPr lang="ru-RU" sz="1300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семинаров проведено;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b="1" i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более 1000 </a:t>
            </a:r>
            <a:r>
              <a:rPr lang="ru-RU" sz="1300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непосредственных участников;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b="1" i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более 1500 </a:t>
            </a:r>
            <a:r>
              <a:rPr lang="ru-RU" sz="1300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просмотров видеозаписи семинара, размещенной на официальном сайте ФАУ «Главгосэкспертиза России» в сети </a:t>
            </a:r>
            <a:r>
              <a:rPr lang="ru-RU" sz="1300" i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Интернет  (</a:t>
            </a:r>
            <a:r>
              <a:rPr lang="en-US" sz="1300" i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  <a:hlinkClick r:id="rId2"/>
              </a:rPr>
              <a:t>https</a:t>
            </a:r>
            <a:r>
              <a:rPr lang="en-US" sz="1300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  <a:hlinkClick r:id="rId2"/>
              </a:rPr>
              <a:t>://gge.ru/category/news-archive/news/page/3</a:t>
            </a:r>
            <a:r>
              <a:rPr lang="en-US" sz="1300" i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  <a:hlinkClick r:id="rId2"/>
              </a:rPr>
              <a:t>/</a:t>
            </a:r>
            <a:r>
              <a:rPr lang="ru-RU" sz="1300" i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) ;</a:t>
            </a:r>
            <a:endParaRPr lang="ru-RU" sz="1300" i="1" dirty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b="1" i="1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около 300 </a:t>
            </a:r>
            <a:r>
              <a:rPr lang="ru-RU" sz="1300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участников, просмотревших трансляцию </a:t>
            </a:r>
            <a:r>
              <a:rPr lang="ru-RU" sz="1300" i="1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в прямом эфире </a:t>
            </a:r>
            <a:r>
              <a:rPr lang="ru-RU" sz="1300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через </a:t>
            </a:r>
            <a:r>
              <a:rPr lang="ru-RU" sz="1300" i="1" dirty="0" err="1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YouTube</a:t>
            </a:r>
            <a:endParaRPr lang="ru-RU" sz="1300" i="1" dirty="0" smtClean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i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до </a:t>
            </a:r>
            <a:r>
              <a:rPr lang="ru-RU" sz="1300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сентября 2016 г. планируется провести </a:t>
            </a:r>
          </a:p>
          <a:p>
            <a:pPr marL="269875" algn="just"/>
            <a:r>
              <a:rPr lang="ru-RU" sz="1300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еще </a:t>
            </a:r>
            <a:r>
              <a:rPr lang="ru-RU" sz="1300" b="1" i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1</a:t>
            </a:r>
            <a:r>
              <a:rPr lang="ru-RU" sz="1300" b="1" i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 семинар</a:t>
            </a:r>
            <a:endParaRPr lang="ru-RU" sz="1300" b="1" i="1" dirty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3" y="3885896"/>
            <a:ext cx="2359633" cy="91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496" y="480399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10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9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208384" y="2211710"/>
            <a:ext cx="3816424" cy="1134126"/>
          </a:xfrm>
          <a:prstGeom prst="round2DiagRect">
            <a:avLst/>
          </a:prstGeom>
          <a:gradFill flip="none" rotWithShape="1">
            <a:gsLst>
              <a:gs pos="0">
                <a:srgbClr val="A3862F">
                  <a:tint val="66000"/>
                  <a:satMod val="160000"/>
                </a:srgbClr>
              </a:gs>
              <a:gs pos="50000">
                <a:srgbClr val="A3862F">
                  <a:tint val="44500"/>
                  <a:satMod val="160000"/>
                </a:srgbClr>
              </a:gs>
              <a:gs pos="100000">
                <a:srgbClr val="A3862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14518" y="123478"/>
            <a:ext cx="6552728" cy="27905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dirty="0" smtClean="0">
                <a:latin typeface="Bookman Old Style" panose="02050604050505020204" pitchFamily="18" charset="0"/>
              </a:rPr>
              <a:t>Организация взаимодействия с заявителями при  переходе </a:t>
            </a:r>
            <a:endParaRPr lang="ru-RU" sz="1400" dirty="0" smtClean="0"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Bookman Old Style" panose="02050604050505020204" pitchFamily="18" charset="0"/>
              </a:rPr>
              <a:t>к </a:t>
            </a:r>
            <a:r>
              <a:rPr lang="ru-RU" sz="1400" dirty="0" smtClean="0">
                <a:latin typeface="Bookman Old Style" panose="02050604050505020204" pitchFamily="18" charset="0"/>
              </a:rPr>
              <a:t>осуществлению государственной экспертизы в электронном виде 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555526"/>
            <a:ext cx="6912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ФАУ «Главгосэкспертиза России» осуществляется сбор </a:t>
            </a:r>
            <a:r>
              <a:rPr lang="ru-RU" sz="1400" b="1" dirty="0">
                <a:latin typeface="Century Gothic" panose="020B0502020202020204" pitchFamily="34" charset="0"/>
              </a:rPr>
              <a:t>и анализ информации о готовности заявителей подать документы </a:t>
            </a:r>
            <a:r>
              <a:rPr lang="ru-RU" sz="1400" b="1" dirty="0" smtClean="0">
                <a:latin typeface="Century Gothic" panose="020B0502020202020204" pitchFamily="34" charset="0"/>
              </a:rPr>
              <a:t/>
            </a:r>
            <a:br>
              <a:rPr lang="ru-RU" sz="1400" b="1" dirty="0" smtClean="0">
                <a:latin typeface="Century Gothic" panose="020B0502020202020204" pitchFamily="34" charset="0"/>
              </a:rPr>
            </a:br>
            <a:r>
              <a:rPr lang="ru-RU" sz="1400" b="1" dirty="0" smtClean="0">
                <a:latin typeface="Century Gothic" panose="020B0502020202020204" pitchFamily="34" charset="0"/>
              </a:rPr>
              <a:t>на </a:t>
            </a:r>
            <a:r>
              <a:rPr lang="ru-RU" sz="1400" b="1" dirty="0">
                <a:latin typeface="Century Gothic" panose="020B0502020202020204" pitchFamily="34" charset="0"/>
              </a:rPr>
              <a:t>государственную экспертизу в электронном виде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57595" y="1419622"/>
            <a:ext cx="4248472" cy="529791"/>
          </a:xfrm>
          <a:prstGeom prst="round2DiagRect">
            <a:avLst/>
          </a:prstGeom>
          <a:gradFill flip="none" rotWithShape="1">
            <a:gsLst>
              <a:gs pos="0">
                <a:srgbClr val="A3862F">
                  <a:tint val="66000"/>
                  <a:satMod val="160000"/>
                </a:srgbClr>
              </a:gs>
              <a:gs pos="50000">
                <a:srgbClr val="A3862F">
                  <a:tint val="44500"/>
                  <a:satMod val="160000"/>
                </a:srgbClr>
              </a:gs>
              <a:gs pos="100000">
                <a:srgbClr val="A3862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23528" y="1419622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Направлены анкеты </a:t>
            </a:r>
            <a:br>
              <a:rPr lang="ru-RU" sz="1400" b="1" dirty="0" smtClean="0">
                <a:latin typeface="Century Gothic" panose="020B0502020202020204" pitchFamily="34" charset="0"/>
              </a:rPr>
            </a:br>
            <a:r>
              <a:rPr lang="ru-RU" sz="1400" b="1" dirty="0" smtClean="0">
                <a:latin typeface="Century Gothic" panose="020B0502020202020204" pitchFamily="34" charset="0"/>
              </a:rPr>
              <a:t>более чем в 1000 организаций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6" r="-1"/>
          <a:stretch/>
        </p:blipFill>
        <p:spPr>
          <a:xfrm>
            <a:off x="6769238" y="3435846"/>
            <a:ext cx="1695940" cy="874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009" y="3818620"/>
            <a:ext cx="1621174" cy="874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0" t="6308" r="22086" b="5422"/>
          <a:stretch/>
        </p:blipFill>
        <p:spPr>
          <a:xfrm>
            <a:off x="899592" y="2211710"/>
            <a:ext cx="2276750" cy="20440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85449" y="2143184"/>
            <a:ext cx="39604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Высокая степень готовности заявителей  </a:t>
            </a:r>
          </a:p>
          <a:p>
            <a:pPr algn="ctr"/>
            <a:r>
              <a:rPr lang="ru-RU" sz="1400" i="1" dirty="0" smtClean="0"/>
              <a:t>(около 1000 из опрошенных заявителей обладают технической возможностью подачи документов через ЕПГУ)     </a:t>
            </a:r>
            <a:endParaRPr lang="ru-RU" sz="1400" i="1" dirty="0"/>
          </a:p>
        </p:txBody>
      </p:sp>
      <p:sp>
        <p:nvSpPr>
          <p:cNvPr id="7" name="Выгнутая вверх стрелка 6"/>
          <p:cNvSpPr/>
          <p:nvPr/>
        </p:nvSpPr>
        <p:spPr>
          <a:xfrm rot="1354296">
            <a:off x="4740834" y="1418535"/>
            <a:ext cx="1548419" cy="590633"/>
          </a:xfrm>
          <a:prstGeom prst="curvedDownArrow">
            <a:avLst/>
          </a:prstGeom>
          <a:noFill/>
          <a:ln w="6350">
            <a:solidFill>
              <a:srgbClr val="A386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496" y="480399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11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219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-1051" y="1508921"/>
            <a:ext cx="9144000" cy="540000"/>
          </a:xfrm>
          <a:prstGeom prst="rect">
            <a:avLst/>
          </a:prstGeom>
          <a:gradFill flip="none" rotWithShape="1">
            <a:gsLst>
              <a:gs pos="0">
                <a:srgbClr val="575656">
                  <a:tint val="66000"/>
                  <a:satMod val="160000"/>
                </a:srgbClr>
              </a:gs>
              <a:gs pos="50000">
                <a:srgbClr val="575656">
                  <a:tint val="44500"/>
                  <a:satMod val="160000"/>
                </a:srgbClr>
              </a:gs>
              <a:gs pos="100000">
                <a:srgbClr val="57565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-1051" y="2205250"/>
            <a:ext cx="9144000" cy="540000"/>
          </a:xfrm>
          <a:prstGeom prst="rect">
            <a:avLst/>
          </a:prstGeom>
          <a:gradFill flip="none" rotWithShape="1">
            <a:gsLst>
              <a:gs pos="0">
                <a:srgbClr val="575656">
                  <a:tint val="66000"/>
                  <a:satMod val="160000"/>
                </a:srgbClr>
              </a:gs>
              <a:gs pos="50000">
                <a:srgbClr val="575656">
                  <a:tint val="44500"/>
                  <a:satMod val="160000"/>
                </a:srgbClr>
              </a:gs>
              <a:gs pos="100000">
                <a:srgbClr val="57565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2895786"/>
            <a:ext cx="9144000" cy="540000"/>
          </a:xfrm>
          <a:prstGeom prst="rect">
            <a:avLst/>
          </a:prstGeom>
          <a:gradFill flip="none" rotWithShape="1">
            <a:gsLst>
              <a:gs pos="0">
                <a:srgbClr val="575656">
                  <a:tint val="66000"/>
                  <a:satMod val="160000"/>
                </a:srgbClr>
              </a:gs>
              <a:gs pos="50000">
                <a:srgbClr val="575656">
                  <a:tint val="44500"/>
                  <a:satMod val="160000"/>
                </a:srgbClr>
              </a:gs>
              <a:gs pos="100000">
                <a:srgbClr val="57565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3597864"/>
            <a:ext cx="9144000" cy="540000"/>
          </a:xfrm>
          <a:prstGeom prst="rect">
            <a:avLst/>
          </a:prstGeom>
          <a:gradFill flip="none" rotWithShape="1">
            <a:gsLst>
              <a:gs pos="0">
                <a:srgbClr val="575656">
                  <a:tint val="66000"/>
                  <a:satMod val="160000"/>
                </a:srgbClr>
              </a:gs>
              <a:gs pos="50000">
                <a:srgbClr val="575656">
                  <a:tint val="44500"/>
                  <a:satMod val="160000"/>
                </a:srgbClr>
              </a:gs>
              <a:gs pos="100000">
                <a:srgbClr val="57565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4300002"/>
            <a:ext cx="9144000" cy="540000"/>
          </a:xfrm>
          <a:prstGeom prst="rect">
            <a:avLst/>
          </a:prstGeom>
          <a:gradFill flip="none" rotWithShape="1">
            <a:gsLst>
              <a:gs pos="0">
                <a:srgbClr val="575656">
                  <a:tint val="66000"/>
                  <a:satMod val="160000"/>
                </a:srgbClr>
              </a:gs>
              <a:gs pos="50000">
                <a:srgbClr val="575656">
                  <a:tint val="44500"/>
                  <a:satMod val="160000"/>
                </a:srgbClr>
              </a:gs>
              <a:gs pos="100000">
                <a:srgbClr val="57565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789552"/>
            <a:ext cx="9144000" cy="540000"/>
          </a:xfrm>
          <a:prstGeom prst="rect">
            <a:avLst/>
          </a:prstGeom>
          <a:gradFill flip="none" rotWithShape="1">
            <a:gsLst>
              <a:gs pos="0">
                <a:srgbClr val="575656">
                  <a:tint val="66000"/>
                  <a:satMod val="160000"/>
                </a:srgbClr>
              </a:gs>
              <a:gs pos="50000">
                <a:srgbClr val="575656">
                  <a:tint val="44500"/>
                  <a:satMod val="160000"/>
                </a:srgbClr>
              </a:gs>
              <a:gs pos="100000">
                <a:srgbClr val="57565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51470"/>
            <a:ext cx="5976664" cy="387070"/>
          </a:xfrm>
        </p:spPr>
        <p:txBody>
          <a:bodyPr/>
          <a:lstStyle/>
          <a:p>
            <a:r>
              <a:rPr lang="ru-RU" sz="2600" dirty="0" smtClean="0">
                <a:latin typeface="Bookman Old Style" panose="02050604050505020204" pitchFamily="18" charset="0"/>
              </a:rPr>
              <a:t>Статистика за 2015 - 2016 гг.</a:t>
            </a:r>
            <a:endParaRPr lang="ru-RU" sz="2600" dirty="0"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789552"/>
            <a:ext cx="2124000" cy="540000"/>
          </a:xfrm>
          <a:prstGeom prst="roundRect">
            <a:avLst/>
          </a:prstGeom>
          <a:solidFill>
            <a:srgbClr val="861D1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anose="02050604050505020204" pitchFamily="18" charset="0"/>
              </a:rPr>
              <a:t>≈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anose="02050604050505020204" pitchFamily="18" charset="0"/>
              </a:rPr>
              <a:t>809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anose="02050604050505020204" pitchFamily="18" charset="0"/>
              </a:rPr>
              <a:t> 000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3597864"/>
            <a:ext cx="2124000" cy="540000"/>
          </a:xfrm>
          <a:prstGeom prst="roundRect">
            <a:avLst/>
          </a:prstGeom>
          <a:solidFill>
            <a:srgbClr val="861D1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anose="02050604050505020204" pitchFamily="18" charset="0"/>
              </a:rPr>
              <a:t>1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anose="02050604050505020204" pitchFamily="18" charset="0"/>
              </a:rPr>
              <a:t>38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1491630"/>
            <a:ext cx="2124000" cy="540000"/>
          </a:xfrm>
          <a:prstGeom prst="roundRect">
            <a:avLst/>
          </a:prstGeom>
          <a:solidFill>
            <a:srgbClr val="861D1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anose="02050604050505020204" pitchFamily="18" charset="0"/>
              </a:rPr>
              <a:t>8016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3784" y="4300002"/>
            <a:ext cx="2124000" cy="540000"/>
          </a:xfrm>
          <a:prstGeom prst="roundRect">
            <a:avLst/>
          </a:prstGeom>
          <a:solidFill>
            <a:srgbClr val="861D1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anose="02050604050505020204" pitchFamily="18" charset="0"/>
              </a:rPr>
              <a:t>104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7544" y="2895786"/>
            <a:ext cx="2124000" cy="540000"/>
          </a:xfrm>
          <a:prstGeom prst="roundRect">
            <a:avLst/>
          </a:prstGeom>
          <a:solidFill>
            <a:srgbClr val="861D1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anose="02050604050505020204" pitchFamily="18" charset="0"/>
              </a:rPr>
              <a:t>326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544" y="2193708"/>
            <a:ext cx="2124000" cy="540000"/>
          </a:xfrm>
          <a:prstGeom prst="roundRect">
            <a:avLst/>
          </a:prstGeom>
          <a:solidFill>
            <a:srgbClr val="861D1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anose="02050604050505020204" pitchFamily="18" charset="0"/>
              </a:rPr>
              <a:t>489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46834" y="843558"/>
            <a:ext cx="62163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75656"/>
                </a:solidFill>
                <a:latin typeface="Bookman Old Style" panose="02050604050505020204" pitchFamily="18" charset="0"/>
              </a:rPr>
              <a:t>Загружено</a:t>
            </a:r>
            <a:r>
              <a:rPr lang="ru-RU" sz="2000" b="1" dirty="0" smtClean="0">
                <a:solidFill>
                  <a:srgbClr val="575656"/>
                </a:solidFill>
              </a:rPr>
              <a:t> </a:t>
            </a:r>
            <a:r>
              <a:rPr lang="ru-RU" sz="2000" b="1" dirty="0" smtClean="0">
                <a:solidFill>
                  <a:srgbClr val="575656"/>
                </a:solidFill>
                <a:latin typeface="Bookman Old Style" panose="02050604050505020204" pitchFamily="18" charset="0"/>
              </a:rPr>
              <a:t>файлов документации</a:t>
            </a:r>
            <a:endParaRPr lang="ru-RU" sz="2000" b="1" dirty="0">
              <a:solidFill>
                <a:srgbClr val="575656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27784" y="1563638"/>
            <a:ext cx="62163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75656"/>
                </a:solidFill>
                <a:latin typeface="Bookman Old Style" panose="02050604050505020204" pitchFamily="18" charset="0"/>
              </a:rPr>
              <a:t>Посещений ресурса</a:t>
            </a:r>
            <a:endParaRPr lang="ru-RU" sz="2000" b="1" dirty="0">
              <a:solidFill>
                <a:srgbClr val="575656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24733" y="2283718"/>
            <a:ext cx="61972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75656"/>
                </a:solidFill>
                <a:latin typeface="Bookman Old Style" panose="02050604050505020204" pitchFamily="18" charset="0"/>
              </a:rPr>
              <a:t>Пользователей прошедших авторизацию</a:t>
            </a:r>
            <a:endParaRPr lang="ru-RU" sz="2000" b="1" dirty="0">
              <a:solidFill>
                <a:srgbClr val="575656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70448" y="2931790"/>
            <a:ext cx="6192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75656"/>
                </a:solidFill>
                <a:latin typeface="Bookman Old Style" panose="02050604050505020204" pitchFamily="18" charset="0"/>
              </a:rPr>
              <a:t>Зарегистрировано</a:t>
            </a:r>
            <a:r>
              <a:rPr lang="en-US" sz="2000" b="1" dirty="0">
                <a:solidFill>
                  <a:srgbClr val="575656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solidFill>
                  <a:srgbClr val="575656"/>
                </a:solidFill>
                <a:latin typeface="Bookman Old Style" panose="02050604050505020204" pitchFamily="18" charset="0"/>
              </a:rPr>
              <a:t>обращений в Системе</a:t>
            </a:r>
            <a:endParaRPr lang="ru-RU" sz="2000" b="1" dirty="0">
              <a:solidFill>
                <a:srgbClr val="575656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99792" y="4847956"/>
            <a:ext cx="6408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i="1" dirty="0" smtClean="0">
                <a:solidFill>
                  <a:srgbClr val="A3862F"/>
                </a:solidFill>
                <a:latin typeface="Bookman Old Style" panose="02050604050505020204" pitchFamily="18" charset="0"/>
              </a:rPr>
              <a:t>* Статистические данные приведены на </a:t>
            </a:r>
            <a:r>
              <a:rPr lang="en-US" sz="1400" b="1" i="1" dirty="0" smtClean="0">
                <a:solidFill>
                  <a:srgbClr val="A3862F"/>
                </a:solidFill>
                <a:latin typeface="Bookman Old Style" panose="02050604050505020204" pitchFamily="18" charset="0"/>
              </a:rPr>
              <a:t>04.08</a:t>
            </a:r>
            <a:r>
              <a:rPr lang="ru-RU" sz="1400" b="1" i="1" dirty="0" smtClean="0">
                <a:solidFill>
                  <a:srgbClr val="A3862F"/>
                </a:solidFill>
                <a:latin typeface="Bookman Old Style" panose="02050604050505020204" pitchFamily="18" charset="0"/>
              </a:rPr>
              <a:t>.2016 г.</a:t>
            </a:r>
            <a:endParaRPr lang="ru-RU" sz="1400" b="1" i="1" dirty="0">
              <a:solidFill>
                <a:srgbClr val="A3862F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99792" y="4331880"/>
            <a:ext cx="6192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575656"/>
                </a:solidFill>
                <a:latin typeface="Bookman Old Style" panose="02050604050505020204" pitchFamily="18" charset="0"/>
              </a:rPr>
              <a:t>Дел в рассмотрении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714206" y="3507854"/>
            <a:ext cx="64297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75656"/>
                </a:solidFill>
                <a:latin typeface="Bookman Old Style" panose="02050604050505020204" pitchFamily="18" charset="0"/>
              </a:rPr>
              <a:t>Количество заявлений, принятых в электронном виде</a:t>
            </a:r>
            <a:endParaRPr lang="ru-RU" sz="2000" b="1" dirty="0">
              <a:solidFill>
                <a:srgbClr val="57565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496" y="480399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12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21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ый треугольник 7"/>
          <p:cNvSpPr/>
          <p:nvPr/>
        </p:nvSpPr>
        <p:spPr>
          <a:xfrm flipH="1">
            <a:off x="899592" y="699542"/>
            <a:ext cx="7992888" cy="3312369"/>
          </a:xfrm>
          <a:prstGeom prst="rtTriangle">
            <a:avLst/>
          </a:prstGeom>
          <a:gradFill flip="none" rotWithShape="1">
            <a:gsLst>
              <a:gs pos="0">
                <a:srgbClr val="A3862F">
                  <a:tint val="66000"/>
                  <a:satMod val="160000"/>
                </a:srgbClr>
              </a:gs>
              <a:gs pos="50000">
                <a:srgbClr val="A3862F">
                  <a:tint val="44500"/>
                  <a:satMod val="160000"/>
                </a:srgbClr>
              </a:gs>
              <a:gs pos="100000">
                <a:srgbClr val="A3862F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377603"/>
              </p:ext>
            </p:extLst>
          </p:nvPr>
        </p:nvGraphicFramePr>
        <p:xfrm>
          <a:off x="266403" y="981813"/>
          <a:ext cx="8651304" cy="3597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55776" y="11418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861D1A"/>
                </a:solidFill>
                <a:latin typeface="Bookman Old Style" panose="02050604050505020204" pitchFamily="18" charset="0"/>
                <a:ea typeface="+mj-ea"/>
                <a:cs typeface="+mj-cs"/>
              </a:rPr>
              <a:t>Динамика количества посещений ресурса в месяц</a:t>
            </a:r>
            <a:endParaRPr lang="ru-RU" dirty="0">
              <a:solidFill>
                <a:srgbClr val="861D1A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496" y="480399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13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96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8964488" cy="681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GGE_Logo_Finish_col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563638"/>
            <a:ext cx="3024336" cy="2372737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951570"/>
            <a:ext cx="9144000" cy="3780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61D1A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Безопасность. Надежность. Эффективность.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861D1A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496" y="480399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14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11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496" y="480399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2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83768" y="132452"/>
            <a:ext cx="6501242" cy="27905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000" dirty="0" smtClean="0">
                <a:latin typeface="Bookman Old Style" panose="02050604050505020204" pitchFamily="18" charset="0"/>
              </a:rPr>
              <a:t>Правовые акты 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771550"/>
            <a:ext cx="2880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Концепция региональной </a:t>
            </a:r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информатизации утверждена </a:t>
            </a:r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распоряжением  Правительства Российской Федерации от 29.12.2014 2769-р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2558" y="3291830"/>
            <a:ext cx="324768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Требования к </a:t>
            </a:r>
            <a:r>
              <a:rPr lang="ru-RU" sz="11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региональным порталам </a:t>
            </a:r>
            <a:r>
              <a:rPr lang="ru-RU" sz="11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государственных и муниципальных услуг (функций), Положение о федеральной государственной информационной  системе «Единый портал государственных и муниципальных услуг (функций</a:t>
            </a:r>
            <a:r>
              <a:rPr lang="ru-RU" sz="11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)» утверждены </a:t>
            </a:r>
            <a:r>
              <a:rPr lang="ru-RU" sz="11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постановлением Правительства Российской Федерации от 24.10.2011 </a:t>
            </a:r>
            <a:r>
              <a:rPr lang="ru-RU" sz="11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№ 861</a:t>
            </a:r>
            <a:endParaRPr lang="ru-RU" sz="1100" dirty="0">
              <a:ln w="10541" cmpd="sng">
                <a:noFill/>
                <a:prstDash val="solid"/>
              </a:ln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2558" y="771550"/>
            <a:ext cx="3247682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Концепция развития механизмов предоставления государственных услуг в электронном </a:t>
            </a:r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виде </a:t>
            </a:r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утверждена распоряжением Правительства Российской Федерации от 25.12.2013 </a:t>
            </a:r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/>
            </a:r>
            <a:b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№ </a:t>
            </a:r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2516-р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2558" y="2674981"/>
            <a:ext cx="8641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План мероприятий </a:t>
            </a:r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(«дорожная карта») </a:t>
            </a:r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по реализации Концепции развития механизмов предоставления государственных и муниципальных услуг в электронном </a:t>
            </a:r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виде </a:t>
            </a:r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утвержден распоряжением Правительства Российской Федерации от 09.06.2014 № </a:t>
            </a:r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991-р</a:t>
            </a:r>
            <a:endParaRPr lang="ru-RU" sz="1200" dirty="0">
              <a:ln w="10541" cmpd="sng">
                <a:noFill/>
                <a:prstDash val="solid"/>
              </a:ln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2558" y="1923678"/>
            <a:ext cx="86599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Положение об инфраструктуре,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</a:t>
            </a:r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/>
            </a:r>
            <a:b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и </a:t>
            </a:r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исполнения государственных и муниципальных функций в электронной </a:t>
            </a:r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форме </a:t>
            </a:r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/>
            </a:r>
            <a:b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sz="12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утверждено постановлением  Правительства Российской Федерации от 08.06.2011 № 451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3291830"/>
            <a:ext cx="288032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Требования к </a:t>
            </a:r>
            <a:r>
              <a:rPr lang="ru-RU" sz="11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предоставлению </a:t>
            </a:r>
            <a:r>
              <a:rPr lang="ru-RU" sz="11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/>
            </a:r>
            <a:br>
              <a:rPr lang="ru-RU" sz="11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sz="11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в </a:t>
            </a:r>
            <a:r>
              <a:rPr lang="ru-RU" sz="11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электронной форме государственных </a:t>
            </a:r>
            <a:r>
              <a:rPr lang="ru-RU" sz="11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и </a:t>
            </a:r>
            <a:r>
              <a:rPr lang="ru-RU" sz="11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муниципальных </a:t>
            </a:r>
            <a:r>
              <a:rPr lang="ru-RU" sz="11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услуг утверждены постановлением </a:t>
            </a:r>
            <a:r>
              <a:rPr lang="ru-RU" sz="11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Правительства </a:t>
            </a:r>
            <a:r>
              <a:rPr lang="ru-RU" sz="11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Российской Федерации </a:t>
            </a:r>
            <a:br>
              <a:rPr lang="ru-RU" sz="11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sz="11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от </a:t>
            </a:r>
            <a:r>
              <a:rPr lang="ru-RU" sz="11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26.03.2016 </a:t>
            </a:r>
            <a:r>
              <a:rPr lang="ru-RU" sz="11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№ </a:t>
            </a:r>
            <a:r>
              <a:rPr lang="ru-RU" sz="110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236</a:t>
            </a:r>
          </a:p>
          <a:p>
            <a:pPr algn="ctr"/>
            <a:endParaRPr lang="ru-RU" sz="1200" dirty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444865"/>
            <a:ext cx="2160208" cy="1215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679" y="690690"/>
            <a:ext cx="2560949" cy="12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7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957" y="1779662"/>
            <a:ext cx="4434087" cy="1783520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403648" y="51470"/>
            <a:ext cx="7581362" cy="27905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800" dirty="0" smtClean="0">
                <a:latin typeface="Bookman Old Style" panose="02050604050505020204" pitchFamily="18" charset="0"/>
              </a:rPr>
              <a:t>Организация услуг органами государственной власти субъектов Российской Федерации в электронном виде</a:t>
            </a:r>
            <a:endParaRPr lang="ru-RU" sz="1800" dirty="0">
              <a:latin typeface="Bookman Old Style" panose="020506040505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1022" y="2355726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ОРГАНЫ ГОСУДАРСТВЕННОЙ ВЛАСТИ СУБЪЕКТОВ РОССИЙСКОЙ </a:t>
            </a:r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ФЕДЕРАЦИИ</a:t>
            </a:r>
            <a:endParaRPr lang="ru-RU" b="1" dirty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11760" y="856019"/>
            <a:ext cx="6477502" cy="761747"/>
          </a:xfrm>
          <a:prstGeom prst="rect">
            <a:avLst/>
          </a:prstGeom>
          <a:noFill/>
          <a:ln w="127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023490" y="3003798"/>
            <a:ext cx="1940998" cy="769441"/>
          </a:xfrm>
          <a:prstGeom prst="rect">
            <a:avLst/>
          </a:prstGeom>
          <a:noFill/>
          <a:ln w="127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Должны обеспечивать предоставление </a:t>
            </a:r>
            <a:r>
              <a:rPr lang="ru-RU" sz="110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государственных услуг </a:t>
            </a:r>
            <a:r>
              <a:rPr lang="ru-RU" sz="110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 посредством </a:t>
            </a:r>
            <a:r>
              <a:rPr lang="ru-RU" sz="1100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РПГУ</a:t>
            </a:r>
            <a:r>
              <a:rPr lang="ru-RU" sz="110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5218" y="627534"/>
            <a:ext cx="4314044" cy="1015663"/>
          </a:xfrm>
          <a:prstGeom prst="rect">
            <a:avLst/>
          </a:prstGeom>
          <a:noFill/>
          <a:ln w="127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Организуют доступ пользователей к получению услуг в электронной форме, в том числе путем размещения на </a:t>
            </a:r>
            <a:r>
              <a:rPr lang="ru-RU" sz="1200" b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ЕПГУ</a:t>
            </a:r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 гиперссылок, обеспечивающих бесплатную переадресацию</a:t>
            </a:r>
            <a:b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на РПГУ</a:t>
            </a:r>
            <a:endParaRPr lang="ru-RU" sz="1200" dirty="0">
              <a:ln w="10541" cmpd="sng">
                <a:noFill/>
                <a:prstDash val="solid"/>
              </a:ln>
              <a:latin typeface="Century Gothic" panose="020B0502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92280" y="3082628"/>
            <a:ext cx="1796982" cy="1770441"/>
          </a:xfrm>
          <a:prstGeom prst="rect">
            <a:avLst/>
          </a:prstGeom>
          <a:noFill/>
          <a:ln w="127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войная стрелка вверх/вниз 26"/>
          <p:cNvSpPr/>
          <p:nvPr/>
        </p:nvSpPr>
        <p:spPr>
          <a:xfrm>
            <a:off x="7092280" y="1653648"/>
            <a:ext cx="1796982" cy="1359731"/>
          </a:xfrm>
          <a:prstGeom prst="upDownArrow">
            <a:avLst>
              <a:gd name="adj1" fmla="val 61212"/>
              <a:gd name="adj2" fmla="val 1420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165897" y="1977684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Интеграция личных </a:t>
            </a:r>
            <a:r>
              <a:rPr lang="ru-RU" sz="12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/>
            </a:r>
            <a:br>
              <a:rPr lang="ru-RU" sz="12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</a:br>
            <a:r>
              <a:rPr lang="ru-RU" sz="12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кабинетов </a:t>
            </a:r>
            <a:r>
              <a:rPr lang="ru-RU" sz="12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заявителей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520" y="4108743"/>
            <a:ext cx="4392488" cy="769441"/>
          </a:xfrm>
          <a:prstGeom prst="rect">
            <a:avLst/>
          </a:prstGeom>
          <a:noFill/>
          <a:ln w="127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Должны обеспечивать возможность осуществления процедуры регистрации и авторизации заявителей с использованием федеральной государственной информационной системы </a:t>
            </a:r>
            <a:r>
              <a:rPr lang="ru-RU" sz="1100" b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ЕСИА</a:t>
            </a:r>
            <a:endParaRPr lang="ru-RU" sz="1100" b="1" dirty="0">
              <a:ln w="10541" cmpd="sng">
                <a:noFill/>
                <a:prstDash val="solid"/>
              </a:ln>
              <a:latin typeface="Century Gothic" panose="020B0502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60122" y="3980609"/>
            <a:ext cx="6832158" cy="880517"/>
          </a:xfrm>
          <a:prstGeom prst="rect">
            <a:avLst/>
          </a:prstGeom>
          <a:noFill/>
          <a:ln w="127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220072" y="3723878"/>
            <a:ext cx="3672408" cy="1061829"/>
          </a:xfrm>
          <a:prstGeom prst="rect">
            <a:avLst/>
          </a:prstGeom>
          <a:gradFill flip="none" rotWithShape="1">
            <a:gsLst>
              <a:gs pos="0">
                <a:srgbClr val="A3862F">
                  <a:tint val="66000"/>
                  <a:satMod val="160000"/>
                </a:srgbClr>
              </a:gs>
              <a:gs pos="50000">
                <a:srgbClr val="A3862F">
                  <a:tint val="44500"/>
                  <a:satMod val="160000"/>
                </a:srgbClr>
              </a:gs>
              <a:gs pos="100000">
                <a:srgbClr val="A3862F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Требования к региональным </a:t>
            </a:r>
            <a:br>
              <a:rPr lang="ru-RU" sz="13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3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порталам государственных и муниципальных услуг (функций),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1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утверждены постановлением Правительства Российской Федерации от 24.10.2011 861</a:t>
            </a:r>
            <a:endParaRPr lang="ru-RU" sz="11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122" y="1681520"/>
            <a:ext cx="1796982" cy="1754326"/>
          </a:xfrm>
          <a:prstGeom prst="rect">
            <a:avLst/>
          </a:prstGeom>
          <a:noFill/>
          <a:ln w="127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Должны утвердить планы перевода информационных систем на использование ЕСИА с конечным сроком реализации не позднее </a:t>
            </a:r>
            <a:br>
              <a:rPr lang="ru-RU" sz="120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sz="1200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1 января 2017 года</a:t>
            </a:r>
            <a:endParaRPr lang="ru-RU" sz="1200" b="1" dirty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0122" y="856019"/>
            <a:ext cx="1796982" cy="2226609"/>
          </a:xfrm>
          <a:prstGeom prst="rect">
            <a:avLst/>
          </a:prstGeom>
          <a:noFill/>
          <a:ln w="127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442834" y="3396648"/>
            <a:ext cx="1431558" cy="761747"/>
          </a:xfrm>
          <a:prstGeom prst="downArrow">
            <a:avLst>
              <a:gd name="adj1" fmla="val 73817"/>
              <a:gd name="adj2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699542"/>
            <a:ext cx="3672408" cy="1015663"/>
          </a:xfrm>
          <a:prstGeom prst="rect">
            <a:avLst/>
          </a:prstGeom>
          <a:gradFill flip="none" rotWithShape="1">
            <a:gsLst>
              <a:gs pos="0">
                <a:srgbClr val="A3862F">
                  <a:tint val="66000"/>
                  <a:satMod val="160000"/>
                </a:srgbClr>
              </a:gs>
              <a:gs pos="50000">
                <a:srgbClr val="A3862F">
                  <a:tint val="44500"/>
                  <a:satMod val="160000"/>
                </a:srgbClr>
              </a:gs>
              <a:gs pos="100000">
                <a:srgbClr val="A3862F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7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Концепция региональной информатизации,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утверждена распоряжением  Правительства Российской Федерации от 29.12.2014 2769-р</a:t>
            </a: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9978" y="3420130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Обеспечение использования </a:t>
            </a:r>
            <a:br>
              <a:rPr lang="ru-RU" sz="10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</a:br>
            <a:r>
              <a:rPr lang="ru-RU" sz="10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ЕСИА</a:t>
            </a:r>
            <a:endParaRPr lang="ru-RU" sz="1000" b="1" i="1" dirty="0">
              <a:solidFill>
                <a:srgbClr val="861D1A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27534"/>
            <a:ext cx="8637742" cy="4225535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8986" y="1779662"/>
            <a:ext cx="4874504" cy="1891286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496" y="480399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3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-20538"/>
            <a:ext cx="6552728" cy="38707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800" dirty="0">
                <a:latin typeface="Bookman Old Style" panose="02050604050505020204" pitchFamily="18" charset="0"/>
              </a:rPr>
              <a:t>Внесение изменений в постановление Правительства </a:t>
            </a:r>
            <a:r>
              <a:rPr lang="ru-RU" sz="1800" dirty="0" smtClean="0">
                <a:latin typeface="Bookman Old Style" panose="02050604050505020204" pitchFamily="18" charset="0"/>
              </a:rPr>
              <a:t>Российской </a:t>
            </a:r>
            <a:r>
              <a:rPr lang="ru-RU" sz="1800" dirty="0">
                <a:latin typeface="Bookman Old Style" panose="02050604050505020204" pitchFamily="18" charset="0"/>
              </a:rPr>
              <a:t>Федерации </a:t>
            </a:r>
            <a:r>
              <a:rPr lang="ru-RU" sz="1800" dirty="0" smtClean="0">
                <a:latin typeface="Bookman Old Style" panose="02050604050505020204" pitchFamily="18" charset="0"/>
              </a:rPr>
              <a:t>от 05.03.2007 № 145 </a:t>
            </a:r>
            <a:endParaRPr lang="ru-RU" sz="1800" dirty="0">
              <a:latin typeface="Bookman Old Style" panose="0205060405050502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2601" y="555526"/>
            <a:ext cx="8691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Постановление Правительства Российской Федерации </a:t>
            </a:r>
            <a:r>
              <a:rPr lang="ru-RU" sz="1200" b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/>
            </a:r>
            <a:br>
              <a:rPr lang="ru-RU" sz="1200" b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sz="1200" b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от 05 марта 2007 года № </a:t>
            </a:r>
            <a:r>
              <a:rPr lang="ru-RU" sz="1200" b="1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145</a:t>
            </a:r>
          </a:p>
          <a:p>
            <a:pPr algn="ctr"/>
            <a:r>
              <a:rPr lang="ru-RU" sz="1200" b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«О </a:t>
            </a:r>
            <a:r>
              <a:rPr lang="ru-RU" sz="1200" b="1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порядке организации и проведения государственной экспертизы проектной документации и результатов инженерных </a:t>
            </a:r>
            <a:r>
              <a:rPr lang="ru-RU" sz="1200" b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изысканий»</a:t>
            </a:r>
            <a:endParaRPr lang="ru-RU" sz="1200" b="1" dirty="0">
              <a:ln w="10541" cmpd="sng">
                <a:noFill/>
                <a:prstDash val="solid"/>
              </a:ln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3135979"/>
            <a:ext cx="892899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 smtClean="0">
                <a:ln w="10541" cmpd="sng">
                  <a:noFill/>
                  <a:prstDash val="solid"/>
                </a:ln>
                <a:solidFill>
                  <a:srgbClr val="861D1A"/>
                </a:solidFill>
                <a:latin typeface="Century Gothic" panose="020B0502020202020204" pitchFamily="34" charset="0"/>
              </a:rPr>
              <a:t>С </a:t>
            </a:r>
            <a:r>
              <a:rPr lang="ru-RU" sz="1050" b="1" dirty="0">
                <a:ln w="10541" cmpd="sng">
                  <a:noFill/>
                  <a:prstDash val="solid"/>
                </a:ln>
                <a:solidFill>
                  <a:srgbClr val="861D1A"/>
                </a:solidFill>
                <a:latin typeface="Century Gothic" panose="020B0502020202020204" pitchFamily="34" charset="0"/>
              </a:rPr>
              <a:t>1 сентября 2016 г. </a:t>
            </a:r>
            <a:r>
              <a:rPr lang="ru-RU" sz="1050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проектная документация и (или) результаты инженерных изысканий</a:t>
            </a:r>
            <a:r>
              <a:rPr lang="ru-RU" sz="105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, подготовленные в отношении объектов капитального строительства, строительство </a:t>
            </a:r>
            <a:r>
              <a:rPr lang="ru-RU" sz="105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или </a:t>
            </a:r>
            <a:r>
              <a:rPr lang="ru-RU" sz="105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реконструкция которых осуществляется полностью или </a:t>
            </a:r>
            <a:r>
              <a:rPr lang="ru-RU" sz="105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частично </a:t>
            </a:r>
            <a:r>
              <a:rPr lang="ru-RU" sz="1050" b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за </a:t>
            </a:r>
            <a:r>
              <a:rPr lang="ru-RU" sz="1050" b="1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счет средств</a:t>
            </a:r>
            <a:r>
              <a:rPr lang="ru-RU" sz="105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 </a:t>
            </a:r>
            <a:r>
              <a:rPr lang="ru-RU" sz="1050" b="1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федерального бюджета</a:t>
            </a:r>
            <a:r>
              <a:rPr lang="ru-RU" sz="105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, </a:t>
            </a:r>
            <a:r>
              <a:rPr lang="ru-RU" sz="1050" b="1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представляются</a:t>
            </a:r>
            <a:r>
              <a:rPr lang="ru-RU" sz="105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 в государственное учреждение, подведомственное Минстрою России, </a:t>
            </a:r>
            <a:r>
              <a:rPr lang="ru-RU" sz="1050" b="1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в электронной форме</a:t>
            </a:r>
            <a:r>
              <a:rPr lang="ru-RU" sz="105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, </a:t>
            </a:r>
            <a:r>
              <a:rPr lang="ru-RU" sz="105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за </a:t>
            </a:r>
            <a:r>
              <a:rPr lang="ru-RU" sz="105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исключением случаев, когда </a:t>
            </a:r>
            <a:r>
              <a:rPr lang="ru-RU" sz="105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указанные документы содержат </a:t>
            </a:r>
            <a:r>
              <a:rPr lang="ru-RU" sz="105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сведения, доступ </a:t>
            </a:r>
            <a:r>
              <a:rPr lang="ru-RU" sz="105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/>
            </a:r>
            <a:br>
              <a:rPr lang="ru-RU" sz="105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</a:br>
            <a:r>
              <a:rPr lang="ru-RU" sz="105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к </a:t>
            </a:r>
            <a:r>
              <a:rPr lang="ru-RU" sz="105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которым ограничен в соответствии с </a:t>
            </a:r>
            <a:r>
              <a:rPr lang="ru-RU" sz="105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законодательством РФ;</a:t>
            </a:r>
            <a:endParaRPr lang="ru-RU" sz="1050" dirty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050" b="1" dirty="0" smtClean="0">
                <a:ln w="10541" cmpd="sng">
                  <a:noFill/>
                  <a:prstDash val="solid"/>
                </a:ln>
                <a:solidFill>
                  <a:srgbClr val="861D1A"/>
                </a:solidFill>
                <a:latin typeface="Century Gothic" panose="020B0502020202020204" pitchFamily="34" charset="0"/>
              </a:rPr>
              <a:t>С </a:t>
            </a:r>
            <a:r>
              <a:rPr lang="ru-RU" sz="1050" b="1" dirty="0">
                <a:ln w="10541" cmpd="sng">
                  <a:noFill/>
                  <a:prstDash val="solid"/>
                </a:ln>
                <a:solidFill>
                  <a:srgbClr val="861D1A"/>
                </a:solidFill>
                <a:latin typeface="Century Gothic" panose="020B0502020202020204" pitchFamily="34" charset="0"/>
              </a:rPr>
              <a:t>1 января 2017 г. </a:t>
            </a:r>
            <a:r>
              <a:rPr lang="ru-RU" sz="1050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проектная документация и (или) результаты инженерных изысканий</a:t>
            </a:r>
            <a:r>
              <a:rPr lang="ru-RU" sz="105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, </a:t>
            </a:r>
            <a:r>
              <a:rPr lang="ru-RU" sz="1050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представляются</a:t>
            </a:r>
            <a:r>
              <a:rPr lang="ru-RU" sz="105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 в государственное учреждение, подведомственное </a:t>
            </a:r>
            <a:r>
              <a:rPr lang="ru-RU" sz="105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Минстрою России, </a:t>
            </a:r>
            <a:r>
              <a:rPr lang="ru-RU" sz="105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а также в уполномоченные на проведение такой государственной экспертизы органы исполнительной власти субъектов </a:t>
            </a:r>
            <a:r>
              <a:rPr lang="ru-RU" sz="105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РФ </a:t>
            </a:r>
            <a:r>
              <a:rPr lang="ru-RU" sz="105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или подведомственные этим органам государственные учреждения</a:t>
            </a:r>
            <a:r>
              <a:rPr lang="ru-RU" sz="105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 </a:t>
            </a:r>
            <a:r>
              <a:rPr lang="ru-RU" sz="1050" b="1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в электронной форме</a:t>
            </a:r>
            <a:r>
              <a:rPr lang="ru-RU" sz="105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, за исключением случаев, когда </a:t>
            </a:r>
            <a:r>
              <a:rPr lang="ru-RU" sz="105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указанные документы содержат </a:t>
            </a:r>
            <a:r>
              <a:rPr lang="ru-RU" sz="105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сведения, доступ к которым ограничен в соответствии </a:t>
            </a:r>
            <a:r>
              <a:rPr lang="ru-RU" sz="105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с </a:t>
            </a:r>
            <a:r>
              <a:rPr lang="ru-RU" sz="105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законодательством </a:t>
            </a:r>
            <a:r>
              <a:rPr lang="ru-RU" sz="105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РФ.</a:t>
            </a:r>
            <a:endParaRPr lang="ru-RU" sz="1050" dirty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2602" y="1563638"/>
            <a:ext cx="86198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Документы, для проведения государственной экспертизы, </a:t>
            </a:r>
            <a:r>
              <a:rPr lang="ru-RU" sz="105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представляются </a:t>
            </a:r>
            <a:r>
              <a:rPr lang="ru-RU" sz="105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/>
            </a:r>
            <a:br>
              <a:rPr lang="ru-RU" sz="105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</a:br>
            <a:r>
              <a:rPr lang="ru-RU" sz="105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на </a:t>
            </a:r>
            <a:r>
              <a:rPr lang="ru-RU" sz="105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бумажном носителе или </a:t>
            </a:r>
            <a:r>
              <a:rPr lang="ru-RU" sz="1050" b="1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в форме электронных документов с использованием </a:t>
            </a:r>
            <a:r>
              <a:rPr lang="ru-RU" sz="1050" b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/>
            </a:r>
            <a:br>
              <a:rPr lang="ru-RU" sz="1050" b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sz="1050" b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в </a:t>
            </a:r>
            <a:r>
              <a:rPr lang="ru-RU" sz="1050" b="1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том числе федеральной государственной информационной системы </a:t>
            </a:r>
            <a:r>
              <a:rPr lang="ru-RU" sz="1050" b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ЕПГУ </a:t>
            </a:r>
            <a:br>
              <a:rPr lang="ru-RU" sz="1050" b="1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</a:br>
            <a:r>
              <a:rPr lang="ru-RU" sz="1050" dirty="0" smtClean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(при </a:t>
            </a:r>
            <a:r>
              <a:rPr lang="ru-RU" sz="1050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наличии соответствующей технической возможности)</a:t>
            </a:r>
            <a:r>
              <a:rPr lang="ru-RU" sz="105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2602" y="2499742"/>
            <a:ext cx="86198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>
                <a:ln w="10541" cmpd="sng">
                  <a:noFill/>
                  <a:prstDash val="solid"/>
                </a:ln>
                <a:latin typeface="Century Gothic" panose="020B0502020202020204" pitchFamily="34" charset="0"/>
              </a:rPr>
              <a:t>Требования к формату электронных документов</a:t>
            </a:r>
            <a:r>
              <a:rPr lang="ru-RU" sz="105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, представляемых для проведения государственной </a:t>
            </a:r>
            <a:r>
              <a:rPr lang="ru-RU" sz="105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экспертизы, </a:t>
            </a:r>
            <a:r>
              <a:rPr lang="ru-RU" sz="105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утверждаются </a:t>
            </a:r>
            <a:r>
              <a:rPr lang="ru-RU" sz="1050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Минстроем России</a:t>
            </a:r>
            <a:endParaRPr lang="ru-RU" sz="1050" dirty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383618"/>
            <a:ext cx="9144000" cy="270030"/>
          </a:xfrm>
          <a:prstGeom prst="rect">
            <a:avLst/>
          </a:prstGeom>
          <a:gradFill flip="none" rotWithShape="1">
            <a:gsLst>
              <a:gs pos="0">
                <a:srgbClr val="575656">
                  <a:tint val="66000"/>
                  <a:satMod val="160000"/>
                </a:srgbClr>
              </a:gs>
              <a:gs pos="50000">
                <a:srgbClr val="575656">
                  <a:tint val="44500"/>
                  <a:satMod val="160000"/>
                </a:srgbClr>
              </a:gs>
              <a:gs pos="100000">
                <a:srgbClr val="57565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2312587"/>
            <a:ext cx="9144000" cy="270030"/>
          </a:xfrm>
          <a:prstGeom prst="rect">
            <a:avLst/>
          </a:prstGeom>
          <a:gradFill flip="none" rotWithShape="1">
            <a:gsLst>
              <a:gs pos="0">
                <a:srgbClr val="575656">
                  <a:tint val="66000"/>
                  <a:satMod val="160000"/>
                </a:srgbClr>
              </a:gs>
              <a:gs pos="50000">
                <a:srgbClr val="575656">
                  <a:tint val="44500"/>
                  <a:satMod val="160000"/>
                </a:srgbClr>
              </a:gs>
              <a:gs pos="100000">
                <a:srgbClr val="57565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61D1A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2895786"/>
            <a:ext cx="9144000" cy="270030"/>
          </a:xfrm>
          <a:prstGeom prst="rect">
            <a:avLst/>
          </a:prstGeom>
          <a:gradFill flip="none" rotWithShape="1">
            <a:gsLst>
              <a:gs pos="0">
                <a:srgbClr val="575656">
                  <a:tint val="66000"/>
                  <a:satMod val="160000"/>
                </a:srgbClr>
              </a:gs>
              <a:gs pos="50000">
                <a:srgbClr val="575656">
                  <a:tint val="44500"/>
                  <a:satMod val="160000"/>
                </a:srgbClr>
              </a:gs>
              <a:gs pos="100000">
                <a:srgbClr val="57565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717" y="1349356"/>
            <a:ext cx="91212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861D1A"/>
                </a:solidFill>
                <a:latin typeface="Century Gothic" panose="020B0502020202020204" pitchFamily="34" charset="0"/>
              </a:rPr>
              <a:t>31 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rgbClr val="861D1A"/>
                </a:solidFill>
                <a:latin typeface="Century Gothic" panose="020B0502020202020204" pitchFamily="34" charset="0"/>
              </a:rPr>
              <a:t>марта 2012 года </a:t>
            </a:r>
            <a:endParaRPr lang="en-US" sz="1600" b="1" dirty="0">
              <a:ln w="10541" cmpd="sng">
                <a:noFill/>
                <a:prstDash val="solid"/>
              </a:ln>
              <a:solidFill>
                <a:srgbClr val="861D1A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541" y="2244063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861D1A"/>
                </a:solidFill>
                <a:latin typeface="Century Gothic" panose="020B0502020202020204" pitchFamily="34" charset="0"/>
              </a:rPr>
              <a:t>25 сентября 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rgbClr val="861D1A"/>
                </a:solidFill>
                <a:latin typeface="Century Gothic" panose="020B0502020202020204" pitchFamily="34" charset="0"/>
              </a:rPr>
              <a:t> 2014 </a:t>
            </a: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861D1A"/>
                </a:solidFill>
                <a:latin typeface="Century Gothic" panose="020B0502020202020204" pitchFamily="34" charset="0"/>
              </a:rPr>
              <a:t>года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2859782"/>
            <a:ext cx="9143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861D1A"/>
                </a:solidFill>
                <a:latin typeface="Century Gothic" panose="020B0502020202020204" pitchFamily="34" charset="0"/>
              </a:rPr>
              <a:t>7 декабря 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rgbClr val="861D1A"/>
                </a:solidFill>
                <a:latin typeface="Century Gothic" panose="020B0502020202020204" pitchFamily="34" charset="0"/>
              </a:rPr>
              <a:t> 2015 </a:t>
            </a: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861D1A"/>
                </a:solidFill>
                <a:latin typeface="Century Gothic" panose="020B0502020202020204" pitchFamily="34" charset="0"/>
              </a:rPr>
              <a:t>года </a:t>
            </a: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496" y="480399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4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80842" y="652879"/>
            <a:ext cx="8611638" cy="189021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115616" y="664149"/>
            <a:ext cx="7128792" cy="738664"/>
          </a:xfrm>
          <a:prstGeom prst="rect">
            <a:avLst/>
          </a:prstGeom>
          <a:solidFill>
            <a:srgbClr val="A3862F">
              <a:alpha val="6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latin typeface="Century Gothic" panose="020B0502020202020204" pitchFamily="34" charset="0"/>
              </a:rPr>
              <a:t>Концепция развития механизмов предоставления государственных услуг </a:t>
            </a:r>
            <a:r>
              <a:rPr lang="ru-RU" sz="1400" b="1" i="1" dirty="0" smtClean="0">
                <a:latin typeface="Century Gothic" panose="020B0502020202020204" pitchFamily="34" charset="0"/>
              </a:rPr>
              <a:t/>
            </a:r>
            <a:br>
              <a:rPr lang="ru-RU" sz="1400" b="1" i="1" dirty="0" smtClean="0">
                <a:latin typeface="Century Gothic" panose="020B0502020202020204" pitchFamily="34" charset="0"/>
              </a:rPr>
            </a:br>
            <a:r>
              <a:rPr lang="ru-RU" sz="1400" b="1" i="1" dirty="0" smtClean="0">
                <a:latin typeface="Century Gothic" panose="020B0502020202020204" pitchFamily="34" charset="0"/>
              </a:rPr>
              <a:t>в </a:t>
            </a:r>
            <a:r>
              <a:rPr lang="ru-RU" sz="1400" b="1" i="1" dirty="0">
                <a:latin typeface="Century Gothic" panose="020B0502020202020204" pitchFamily="34" charset="0"/>
              </a:rPr>
              <a:t>электронном виде, утверждена распоряжением Правительства Российской Федерации от 25.12.2013 № 2516-р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03648" y="123478"/>
            <a:ext cx="7581362" cy="27905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400" dirty="0" smtClean="0">
                <a:latin typeface="Bookman Old Style" panose="02050604050505020204" pitchFamily="18" charset="0"/>
              </a:rPr>
              <a:t>Приоритетная услуга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35" y="2607754"/>
            <a:ext cx="2967141" cy="1188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679580"/>
            <a:ext cx="2448272" cy="1196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7176" y="2715766"/>
            <a:ext cx="50112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Прохождение государственной экспертизы проектной документации и (или) результатов инженерных изысканий по соответствующим объектам </a:t>
            </a:r>
            <a:endParaRPr lang="ru-RU" sz="1600" b="1" dirty="0" smtClean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600" b="1" dirty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600" b="1" dirty="0" smtClean="0">
              <a:ln w="10541" cmpd="sng">
                <a:noFill/>
                <a:prstDash val="solid"/>
              </a:ln>
              <a:solidFill>
                <a:srgbClr val="575656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необходимое условие </a:t>
            </a: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для выдачи разрешений на строительство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5616" y="1761660"/>
            <a:ext cx="7128792" cy="738664"/>
          </a:xfrm>
          <a:prstGeom prst="rect">
            <a:avLst/>
          </a:prstGeom>
          <a:solidFill>
            <a:srgbClr val="A3862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latin typeface="Century Gothic" panose="020B0502020202020204" pitchFamily="34" charset="0"/>
              </a:rPr>
              <a:t>Подготовка и выдача разрешения на строительство включены  </a:t>
            </a:r>
            <a:r>
              <a:rPr lang="ru-RU" sz="1400" b="1" i="1" dirty="0" smtClean="0">
                <a:latin typeface="Century Gothic" panose="020B0502020202020204" pitchFamily="34" charset="0"/>
              </a:rPr>
              <a:t/>
            </a:r>
            <a:br>
              <a:rPr lang="ru-RU" sz="1400" b="1" i="1" dirty="0" smtClean="0">
                <a:latin typeface="Century Gothic" panose="020B0502020202020204" pitchFamily="34" charset="0"/>
              </a:rPr>
            </a:br>
            <a:r>
              <a:rPr lang="ru-RU" sz="1400" b="1" i="1" dirty="0" smtClean="0">
                <a:latin typeface="Century Gothic" panose="020B0502020202020204" pitchFamily="34" charset="0"/>
              </a:rPr>
              <a:t>в </a:t>
            </a:r>
            <a:r>
              <a:rPr lang="ru-RU" sz="1400" b="1" i="1" dirty="0">
                <a:latin typeface="Century Gothic" panose="020B0502020202020204" pitchFamily="34" charset="0"/>
              </a:rPr>
              <a:t>приоритетный перечень государственных и муниципальных услуг, подлежащих первоочередной оптимизации  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4428387" y="1401620"/>
            <a:ext cx="287227" cy="37804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2661285" y="3790709"/>
            <a:ext cx="287227" cy="23163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496" y="480399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5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464"/>
            <a:ext cx="741682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50" dirty="0">
                <a:solidFill>
                  <a:srgbClr val="861D1A"/>
                </a:solidFill>
                <a:latin typeface="Bookman Old Style" panose="02050604050505020204" pitchFamily="18" charset="0"/>
                <a:ea typeface="+mj-ea"/>
                <a:cs typeface="+mj-cs"/>
              </a:rPr>
              <a:t>План мероприятий ("</a:t>
            </a:r>
            <a:r>
              <a:rPr lang="ru-RU" sz="1250" dirty="0" smtClean="0">
                <a:solidFill>
                  <a:srgbClr val="861D1A"/>
                </a:solidFill>
                <a:latin typeface="Bookman Old Style" panose="02050604050505020204" pitchFamily="18" charset="0"/>
                <a:ea typeface="+mj-ea"/>
                <a:cs typeface="+mj-cs"/>
              </a:rPr>
              <a:t>дорожная карта") </a:t>
            </a:r>
            <a:r>
              <a:rPr lang="ru-RU" sz="1250" dirty="0">
                <a:solidFill>
                  <a:srgbClr val="861D1A"/>
                </a:solidFill>
                <a:latin typeface="Bookman Old Style" panose="02050604050505020204" pitchFamily="18" charset="0"/>
                <a:ea typeface="+mj-ea"/>
                <a:cs typeface="+mj-cs"/>
              </a:rPr>
              <a:t>по реализации Концепции развития механизмов предоставления государственных и муниципальных услуг </a:t>
            </a:r>
            <a:r>
              <a:rPr lang="ru-RU" sz="1250" dirty="0" smtClean="0">
                <a:solidFill>
                  <a:srgbClr val="861D1A"/>
                </a:solidFill>
                <a:latin typeface="Bookman Old Style" panose="02050604050505020204" pitchFamily="18" charset="0"/>
                <a:ea typeface="+mj-ea"/>
                <a:cs typeface="+mj-cs"/>
              </a:rPr>
              <a:t>в электронном </a:t>
            </a:r>
            <a:r>
              <a:rPr lang="ru-RU" sz="1250" dirty="0" smtClean="0">
                <a:solidFill>
                  <a:srgbClr val="861D1A"/>
                </a:solidFill>
                <a:latin typeface="Bookman Old Style" panose="02050604050505020204" pitchFamily="18" charset="0"/>
                <a:ea typeface="+mj-ea"/>
                <a:cs typeface="+mj-cs"/>
              </a:rPr>
              <a:t>виде*</a:t>
            </a:r>
            <a:endParaRPr lang="ru-RU" sz="1250" dirty="0">
              <a:solidFill>
                <a:srgbClr val="861D1A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703532"/>
            <a:ext cx="1944216" cy="402061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195736" y="1707654"/>
            <a:ext cx="6696744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95736" y="2301720"/>
            <a:ext cx="6696744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195736" y="2787774"/>
            <a:ext cx="6696744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195736" y="3219822"/>
            <a:ext cx="6696744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1520" y="3813888"/>
            <a:ext cx="864096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51520" y="4443958"/>
            <a:ext cx="864096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41834" y="1113588"/>
            <a:ext cx="8650646" cy="1306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3528" y="699542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IV</a:t>
            </a:r>
            <a:r>
              <a:rPr lang="ru-RU" sz="14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 квартал 2014 г.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3528" y="3867894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II</a:t>
            </a:r>
            <a:r>
              <a:rPr lang="ru-RU" sz="14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квартал </a:t>
            </a:r>
            <a:r>
              <a:rPr lang="ru-RU" sz="14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2015 </a:t>
            </a:r>
            <a:r>
              <a:rPr lang="ru-RU" sz="14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г.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95736" y="627534"/>
            <a:ext cx="6696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i="1" dirty="0"/>
              <a:t>Разработка и утверждение методических рекомендаций, определяющих требования </a:t>
            </a:r>
            <a:r>
              <a:rPr lang="ru-RU" sz="1100" i="1" dirty="0" smtClean="0"/>
              <a:t/>
            </a:r>
            <a:br>
              <a:rPr lang="ru-RU" sz="1100" i="1" dirty="0" smtClean="0"/>
            </a:br>
            <a:r>
              <a:rPr lang="ru-RU" sz="1100" i="1" dirty="0" smtClean="0"/>
              <a:t>к </a:t>
            </a:r>
            <a:r>
              <a:rPr lang="ru-RU" sz="1100" i="1" dirty="0"/>
              <a:t>предоставлению государственных и муниципальных услуг в электронном виде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95736" y="3771786"/>
            <a:ext cx="66967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i="1" dirty="0" smtClean="0"/>
              <a:t>Разработка и одобрение планов-графиков мероприятий по переходу на предоставление приоритетных услуг в электронном виде органами исполнительной власти субъектов </a:t>
            </a:r>
            <a:br>
              <a:rPr lang="ru-RU" sz="1100" i="1" dirty="0" smtClean="0"/>
            </a:br>
            <a:r>
              <a:rPr lang="ru-RU" sz="1100" i="1" dirty="0" smtClean="0"/>
              <a:t>РФ и органами местного самоуправления</a:t>
            </a:r>
            <a:endParaRPr lang="ru-RU" sz="11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2195736" y="1059582"/>
            <a:ext cx="66967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i="1" dirty="0" smtClean="0"/>
              <a:t>Разработка типовых административных регламентов в отношении предоставления приоритетных услуг, направление их в органы исполнительной власти РФ и органы местного самоуправления для </a:t>
            </a:r>
            <a:r>
              <a:rPr lang="ru-RU" sz="1100" i="1" dirty="0" smtClean="0"/>
              <a:t>использования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3528" y="228371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I</a:t>
            </a:r>
            <a:r>
              <a:rPr lang="ru-RU" sz="14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квартал </a:t>
            </a:r>
            <a:r>
              <a:rPr lang="ru-RU" sz="14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2015 </a:t>
            </a:r>
            <a:r>
              <a:rPr lang="ru-RU" sz="14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г.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95736" y="1635646"/>
            <a:ext cx="66967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i="1" dirty="0" smtClean="0"/>
              <a:t>Актуализация методических рекомендаций, регулирующих порядок проектирования (организации) межведомственного информационного взаимодействия ФОИВ, государственных внебюджетных фондов, органов исполнительной власти субъектов РФ и органов местного самоуправления </a:t>
            </a:r>
            <a:endParaRPr lang="ru-RU" sz="1100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2195736" y="2283718"/>
            <a:ext cx="6696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i="1" dirty="0" smtClean="0"/>
              <a:t>Обеспечение интеграции официальных сайтов и РПГУ органов исполнительной власти субъектов РФ, используемых в процессе предоставления приоритетных услуг, </a:t>
            </a:r>
            <a:r>
              <a:rPr lang="ru-RU" sz="1100" i="1" dirty="0" smtClean="0"/>
              <a:t>с </a:t>
            </a:r>
            <a:r>
              <a:rPr lang="ru-RU" sz="1100" i="1" dirty="0" smtClean="0"/>
              <a:t>ЕСИА</a:t>
            </a:r>
            <a:endParaRPr lang="ru-RU" sz="11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2195736" y="2715766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/>
              <a:t>Определение порядка взаимодействия официальных сайтов и РПГУ с подсистемой личного кабинета ЕПГУ</a:t>
            </a:r>
            <a:endParaRPr lang="ru-RU" sz="12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2195736" y="3195722"/>
            <a:ext cx="66967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i="1" dirty="0" smtClean="0"/>
              <a:t>Обеспечение методологической и организационной поддержки деятельности ведомств, связанной с формированием электронного  правительства в части, касающейся проведения разъяснительной работы (разработка программ и планов обучения)</a:t>
            </a:r>
            <a:endParaRPr lang="ru-RU" sz="1100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287524" y="4352205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IV</a:t>
            </a:r>
            <a:r>
              <a:rPr lang="ru-RU" sz="14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квартал </a:t>
            </a:r>
            <a:r>
              <a:rPr lang="ru-RU" sz="1400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2015 </a:t>
            </a:r>
            <a:r>
              <a:rPr lang="ru-RU" sz="1400" b="1" i="1" dirty="0">
                <a:solidFill>
                  <a:srgbClr val="861D1A"/>
                </a:solidFill>
                <a:latin typeface="Century Gothic" panose="020B0502020202020204" pitchFamily="34" charset="0"/>
              </a:rPr>
              <a:t>г.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95736" y="4373111"/>
            <a:ext cx="6696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i="1" dirty="0" smtClean="0"/>
              <a:t>Техническое обеспечение интеграции официальных сайтов и РПГУ с подсистемой единого личного кабинета ЕПГУ </a:t>
            </a:r>
            <a:endParaRPr lang="ru-RU" sz="1100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8028384" y="843558"/>
            <a:ext cx="864096" cy="2462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i="1" dirty="0"/>
              <a:t>пункт 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028384" y="4629785"/>
            <a:ext cx="864096" cy="2462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i="1" dirty="0"/>
              <a:t>пункт </a:t>
            </a:r>
            <a:r>
              <a:rPr lang="ru-RU" sz="1000" b="1" i="1" dirty="0" smtClean="0"/>
              <a:t>33</a:t>
            </a:r>
            <a:endParaRPr lang="ru-RU" sz="1000" b="1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8028384" y="2931790"/>
            <a:ext cx="864096" cy="2462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i="1" dirty="0"/>
              <a:t>пункт </a:t>
            </a:r>
            <a:r>
              <a:rPr lang="ru-RU" sz="1000" b="1" i="1" dirty="0" smtClean="0"/>
              <a:t>32</a:t>
            </a:r>
            <a:endParaRPr lang="ru-RU" sz="1000" b="1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8028384" y="2499742"/>
            <a:ext cx="864096" cy="2462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i="1" dirty="0"/>
              <a:t>пункт </a:t>
            </a:r>
            <a:r>
              <a:rPr lang="ru-RU" sz="1000" b="1" i="1" dirty="0" smtClean="0"/>
              <a:t>29</a:t>
            </a:r>
            <a:endParaRPr lang="ru-RU" sz="1000" b="1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8028384" y="1995686"/>
            <a:ext cx="864096" cy="2462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i="1" dirty="0"/>
              <a:t>пункт </a:t>
            </a:r>
            <a:r>
              <a:rPr lang="ru-RU" sz="1000" b="1" i="1" dirty="0" smtClean="0"/>
              <a:t>9</a:t>
            </a:r>
            <a:endParaRPr lang="ru-RU" sz="1000" b="1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8028384" y="1437624"/>
            <a:ext cx="864096" cy="2462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i="1" dirty="0"/>
              <a:t>пункт </a:t>
            </a:r>
            <a:r>
              <a:rPr lang="ru-RU" sz="1000" b="1" i="1" dirty="0" smtClean="0"/>
              <a:t>8</a:t>
            </a:r>
            <a:endParaRPr lang="ru-RU" sz="1000" b="1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8028384" y="4146199"/>
            <a:ext cx="864096" cy="2462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i="1" dirty="0"/>
              <a:t>пункт </a:t>
            </a:r>
            <a:r>
              <a:rPr lang="ru-RU" sz="1000" b="1" i="1" dirty="0" smtClean="0"/>
              <a:t>4</a:t>
            </a:r>
            <a:endParaRPr lang="ru-RU" sz="1000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8028384" y="3549665"/>
            <a:ext cx="864096" cy="2462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i="1" dirty="0"/>
              <a:t>пункт </a:t>
            </a:r>
            <a:r>
              <a:rPr lang="ru-RU" sz="1000" b="1" i="1" dirty="0" smtClean="0"/>
              <a:t>62</a:t>
            </a:r>
            <a:endParaRPr lang="ru-RU" sz="1000" b="1" i="1" dirty="0"/>
          </a:p>
        </p:txBody>
      </p:sp>
      <p:sp>
        <p:nvSpPr>
          <p:cNvPr id="54" name="TextBox 53"/>
          <p:cNvSpPr txBox="1"/>
          <p:nvPr/>
        </p:nvSpPr>
        <p:spPr>
          <a:xfrm>
            <a:off x="241834" y="4696276"/>
            <a:ext cx="54726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* утвержден распоряжением Правительства Российской Федерации от 09.06.2014 № 991-р</a:t>
            </a:r>
          </a:p>
        </p:txBody>
      </p:sp>
      <p:sp>
        <p:nvSpPr>
          <p:cNvPr id="3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496" y="480399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6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83768" y="-20538"/>
            <a:ext cx="64807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700" dirty="0" smtClean="0">
                <a:solidFill>
                  <a:srgbClr val="861D1A"/>
                </a:solidFill>
                <a:latin typeface="Bookman Old Style" panose="02050604050505020204" pitchFamily="18" charset="0"/>
                <a:ea typeface="+mj-ea"/>
                <a:cs typeface="+mj-cs"/>
              </a:rPr>
              <a:t>Требования к предоставлению в электронной форме государственных и муниципальных услуг</a:t>
            </a:r>
            <a:endParaRPr lang="ru-RU" sz="1700" dirty="0">
              <a:solidFill>
                <a:srgbClr val="861D1A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555526"/>
            <a:ext cx="86409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Постановлением Правительства Российской Федерации от 26.03.2016 № 236</a:t>
            </a:r>
            <a:r>
              <a:rPr lang="ru-RU" dirty="0" smtClean="0"/>
              <a:t> </a:t>
            </a:r>
            <a:r>
              <a:rPr lang="ru-RU" sz="1200" i="1" dirty="0" smtClean="0"/>
              <a:t>утверждены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1600" b="1" dirty="0" smtClean="0"/>
              <a:t>Требования к предоставлению в электронной форме государственных и муниципальных услуг</a:t>
            </a:r>
            <a:endParaRPr lang="ru-RU" sz="1600" b="1" dirty="0"/>
          </a:p>
        </p:txBody>
      </p:sp>
      <p:sp>
        <p:nvSpPr>
          <p:cNvPr id="3" name="Пятиугольник 2"/>
          <p:cNvSpPr/>
          <p:nvPr/>
        </p:nvSpPr>
        <p:spPr>
          <a:xfrm rot="5400000">
            <a:off x="6084168" y="1023580"/>
            <a:ext cx="324037" cy="612068"/>
          </a:xfrm>
          <a:prstGeom prst="homePlate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635897" y="1491630"/>
            <a:ext cx="5328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при предоставлении услуг в электронной форме посредством ЕПГУ, порталов государственных и муниципальных услуг субъектов Российской Федерации, официальных сайтов органов государственной власти и органов местного самоуправления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290756" y="2418442"/>
            <a:ext cx="456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861D1A"/>
                </a:solidFill>
              </a:rPr>
              <a:t>Заявителю обеспечивается: </a:t>
            </a:r>
            <a:endParaRPr lang="ru-RU" b="1" i="1" dirty="0">
              <a:solidFill>
                <a:srgbClr val="861D1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2836406"/>
            <a:ext cx="8496944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50" dirty="0"/>
              <a:t>п</a:t>
            </a:r>
            <a:r>
              <a:rPr lang="ru-RU" sz="1250" dirty="0" smtClean="0"/>
              <a:t>олучение информации о порядке и сроках предоставления услуги;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50" dirty="0"/>
              <a:t>з</a:t>
            </a:r>
            <a:r>
              <a:rPr lang="ru-RU" sz="1250" dirty="0" smtClean="0"/>
              <a:t>апись на прием в орган (организацию), многофункциональный центр  для подачи запроса о предоставлении услуги;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50" dirty="0"/>
              <a:t>ф</a:t>
            </a:r>
            <a:r>
              <a:rPr lang="ru-RU" sz="1250" dirty="0" smtClean="0"/>
              <a:t>ормирование запроса;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50" dirty="0"/>
              <a:t>п</a:t>
            </a:r>
            <a:r>
              <a:rPr lang="ru-RU" sz="1250" dirty="0" smtClean="0"/>
              <a:t>рием и регистрация органом  (организацией) запроса и иных документов, необходимых для предоставления услуги;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50" dirty="0"/>
              <a:t>п</a:t>
            </a:r>
            <a:r>
              <a:rPr lang="ru-RU" sz="1250" dirty="0" smtClean="0"/>
              <a:t>олучение результата предоставления услуги;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50" dirty="0"/>
              <a:t>п</a:t>
            </a:r>
            <a:r>
              <a:rPr lang="ru-RU" sz="1250" dirty="0" smtClean="0"/>
              <a:t>олучение сведений о ходе выполнения запроса;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50" dirty="0" smtClean="0"/>
              <a:t>осуществление оценки качества предоставления услуги;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50" dirty="0"/>
              <a:t>д</a:t>
            </a:r>
            <a:r>
              <a:rPr lang="ru-RU" sz="1250" dirty="0" smtClean="0"/>
              <a:t>осудебное (внесудебное) обжалование решений и действий (бездействия) органа (организации), должностного лица органа (организации) либо государственного или муниципального </a:t>
            </a:r>
            <a:r>
              <a:rPr lang="ru-RU" sz="1250" dirty="0" smtClean="0"/>
              <a:t>служащего.</a:t>
            </a:r>
            <a:endParaRPr lang="ru-RU" sz="125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03598"/>
            <a:ext cx="2892731" cy="1060107"/>
          </a:xfrm>
          <a:prstGeom prst="rect">
            <a:avLst/>
          </a:prstGeom>
        </p:spPr>
      </p:pic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496" y="480399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7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10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право 9"/>
          <p:cNvSpPr/>
          <p:nvPr/>
        </p:nvSpPr>
        <p:spPr>
          <a:xfrm>
            <a:off x="3491880" y="951571"/>
            <a:ext cx="2376264" cy="670778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83126" y="-20538"/>
            <a:ext cx="7581362" cy="27905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000" dirty="0" smtClean="0">
                <a:latin typeface="Bookman Old Style" panose="02050604050505020204" pitchFamily="18" charset="0"/>
              </a:rPr>
              <a:t>Единый портал государственных </a:t>
            </a:r>
            <a:br>
              <a:rPr lang="ru-RU" sz="2000" dirty="0" smtClean="0">
                <a:latin typeface="Bookman Old Style" panose="02050604050505020204" pitchFamily="18" charset="0"/>
              </a:rPr>
            </a:br>
            <a:r>
              <a:rPr lang="ru-RU" sz="2000" dirty="0" smtClean="0">
                <a:latin typeface="Bookman Old Style" panose="02050604050505020204" pitchFamily="18" charset="0"/>
              </a:rPr>
              <a:t>и муниципальных услуг (функций) 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111358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861D1A"/>
                </a:solidFill>
                <a:latin typeface="Century Gothic" panose="020B0502020202020204" pitchFamily="34" charset="0"/>
              </a:rPr>
              <a:t>оператор</a:t>
            </a:r>
            <a:endParaRPr lang="ru-RU" b="1" i="1" dirty="0">
              <a:solidFill>
                <a:srgbClr val="861D1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627534"/>
            <a:ext cx="1917263" cy="11982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1779662"/>
            <a:ext cx="8609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координирует </a:t>
            </a:r>
            <a:r>
              <a:rPr lang="ru-RU" sz="1200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работы по подключению информационных </a:t>
            </a: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систем, </a:t>
            </a:r>
            <a:r>
              <a:rPr lang="ru-RU" sz="1200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используемых для предоставления государственных и муниципальных услуг, к инфраструктуре, обеспечивающей информационно-технологическое взаимодействие информационных систем , используемых для предоставления государственных и муниципальных услуг и </a:t>
            </a: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исполнения </a:t>
            </a:r>
            <a:r>
              <a:rPr lang="ru-RU" sz="1200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государственных </a:t>
            </a: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sz="1200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муниципальных функций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143" y="3327834"/>
            <a:ext cx="8609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С 2014 года законодательно закреплена необходимость </a:t>
            </a:r>
            <a:r>
              <a:rPr lang="ru-RU" sz="1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обеспечения </a:t>
            </a:r>
            <a:r>
              <a:rPr lang="ru-RU" sz="1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для </a:t>
            </a:r>
            <a:r>
              <a:rPr lang="ru-RU" sz="1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заявителей возможности получения услуг в области проведения государственной </a:t>
            </a:r>
            <a:r>
              <a:rPr lang="ru-RU" sz="1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экспертизы в электронном виде</a:t>
            </a:r>
            <a:endParaRPr lang="ru-RU" sz="16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50" y="996432"/>
            <a:ext cx="874936" cy="6562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03648" y="1035993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10541" cmpd="sng">
                  <a:noFill/>
                  <a:prstDash val="solid"/>
                </a:ln>
                <a:solidFill>
                  <a:srgbClr val="575656"/>
                </a:solidFill>
                <a:latin typeface="Century Gothic" panose="020B0502020202020204" pitchFamily="34" charset="0"/>
              </a:rPr>
              <a:t>ЕПГУ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7183" y="2733769"/>
            <a:ext cx="8609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о</a:t>
            </a: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существляет мониторинг и </a:t>
            </a:r>
            <a:r>
              <a:rPr lang="ru-RU" sz="1200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контроль </a:t>
            </a: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реализации Плана мероприятий («дорожная карта») </a:t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по </a:t>
            </a:r>
            <a:r>
              <a:rPr lang="ru-RU" sz="1200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реализации Концепции развития механизмов предоставления государственных </a:t>
            </a: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sz="120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sz="1200" dirty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муниципальных услуг в электронном виде </a:t>
            </a:r>
            <a:r>
              <a:rPr lang="ru-RU" sz="1200" dirty="0" smtClean="0">
                <a:ln w="10541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 </a:t>
            </a:r>
            <a:endParaRPr lang="ru-RU" sz="1200" dirty="0">
              <a:ln w="10541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143" y="4083918"/>
            <a:ext cx="8591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До </a:t>
            </a:r>
            <a:r>
              <a:rPr lang="ru-RU" sz="1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конца 2015 </a:t>
            </a:r>
            <a:r>
              <a:rPr lang="ru-RU" sz="1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года должно быть завершено</a:t>
            </a:r>
            <a:endParaRPr lang="ru-RU" sz="16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т</a:t>
            </a:r>
            <a:r>
              <a:rPr lang="ru-RU" sz="1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ехническое </a:t>
            </a:r>
            <a:r>
              <a:rPr lang="ru-RU" sz="1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обеспечение интеграции официальных сайтов </a:t>
            </a:r>
            <a:r>
              <a:rPr lang="ru-RU" sz="1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РПГУ с подсистемой единого личного кабинета </a:t>
            </a:r>
            <a:r>
              <a:rPr lang="ru-RU" sz="1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ЕПГУ</a:t>
            </a:r>
            <a:endParaRPr lang="ru-RU" sz="16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496" y="480399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8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30" y="1249595"/>
            <a:ext cx="6792219" cy="2908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414518" y="-20538"/>
            <a:ext cx="6552728" cy="27905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861D1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500" dirty="0" smtClean="0">
                <a:latin typeface="Bookman Old Style" panose="02050604050505020204" pitchFamily="18" charset="0"/>
              </a:rPr>
              <a:t>Взаимодействие с региональными экспертными организациями при  переходе к осуществлению государственной экспертизы </a:t>
            </a:r>
            <a:endParaRPr lang="ru-RU" sz="1500" dirty="0" smtClean="0"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500" dirty="0" smtClean="0">
                <a:latin typeface="Bookman Old Style" panose="02050604050505020204" pitchFamily="18" charset="0"/>
              </a:rPr>
              <a:t>в </a:t>
            </a:r>
            <a:r>
              <a:rPr lang="ru-RU" sz="1500" dirty="0" smtClean="0">
                <a:latin typeface="Bookman Old Style" panose="02050604050505020204" pitchFamily="18" charset="0"/>
              </a:rPr>
              <a:t>электронном виде </a:t>
            </a:r>
            <a:endParaRPr lang="ru-RU" sz="1500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56"/>
          <a:stretch/>
        </p:blipFill>
        <p:spPr>
          <a:xfrm>
            <a:off x="239894" y="3826187"/>
            <a:ext cx="1667810" cy="891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636244"/>
            <a:ext cx="86409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ФАУ «Главгосэкспертиза России» оказывается методическая помощь  региональным экспертным организациям по вопросам, связанным с переходом к осуществлению государственной экспертизы в электронной форме</a:t>
            </a:r>
            <a:endParaRPr lang="ru-RU" sz="1300" dirty="0"/>
          </a:p>
        </p:txBody>
      </p:sp>
      <p:sp>
        <p:nvSpPr>
          <p:cNvPr id="8" name="Выноска 2 (без границы) 7"/>
          <p:cNvSpPr/>
          <p:nvPr/>
        </p:nvSpPr>
        <p:spPr>
          <a:xfrm flipH="1">
            <a:off x="452389" y="2625756"/>
            <a:ext cx="1152128" cy="270030"/>
          </a:xfrm>
          <a:prstGeom prst="callout2">
            <a:avLst>
              <a:gd name="adj1" fmla="val 18750"/>
              <a:gd name="adj2" fmla="val -8333"/>
              <a:gd name="adj3" fmla="val 25376"/>
              <a:gd name="adj4" fmla="val -37053"/>
              <a:gd name="adj5" fmla="val 50308"/>
              <a:gd name="adj6" fmla="val -65283"/>
            </a:avLst>
          </a:prstGeom>
          <a:solidFill>
            <a:srgbClr val="861D1A"/>
          </a:solidFill>
          <a:ln w="9525">
            <a:solidFill>
              <a:srgbClr val="861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/>
              <a:t>Белгородская область</a:t>
            </a:r>
          </a:p>
        </p:txBody>
      </p:sp>
      <p:sp>
        <p:nvSpPr>
          <p:cNvPr id="25" name="Выноска 2 (без границы) 24"/>
          <p:cNvSpPr/>
          <p:nvPr/>
        </p:nvSpPr>
        <p:spPr>
          <a:xfrm flipH="1">
            <a:off x="442532" y="1956521"/>
            <a:ext cx="1152128" cy="270030"/>
          </a:xfrm>
          <a:prstGeom prst="callout2">
            <a:avLst>
              <a:gd name="adj1" fmla="val 18750"/>
              <a:gd name="adj2" fmla="val -8333"/>
              <a:gd name="adj3" fmla="val 25376"/>
              <a:gd name="adj4" fmla="val -37053"/>
              <a:gd name="adj5" fmla="val 234339"/>
              <a:gd name="adj6" fmla="val -103222"/>
            </a:avLst>
          </a:prstGeom>
          <a:solidFill>
            <a:srgbClr val="861D1A"/>
          </a:solidFill>
          <a:ln w="9525">
            <a:solidFill>
              <a:srgbClr val="861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i="1" dirty="0"/>
          </a:p>
          <a:p>
            <a:pPr algn="ctr"/>
            <a:r>
              <a:rPr lang="ru-RU" sz="1000" i="1" dirty="0" smtClean="0"/>
              <a:t>Владимирская </a:t>
            </a:r>
            <a:r>
              <a:rPr lang="ru-RU" sz="1000" i="1" dirty="0"/>
              <a:t>область</a:t>
            </a:r>
          </a:p>
          <a:p>
            <a:pPr algn="ctr"/>
            <a:endParaRPr lang="ru-RU" sz="1000" i="1" dirty="0"/>
          </a:p>
        </p:txBody>
      </p:sp>
      <p:sp>
        <p:nvSpPr>
          <p:cNvPr id="26" name="Выноска 2 (без границы) 25"/>
          <p:cNvSpPr/>
          <p:nvPr/>
        </p:nvSpPr>
        <p:spPr>
          <a:xfrm flipH="1">
            <a:off x="4056210" y="1179010"/>
            <a:ext cx="1152128" cy="421028"/>
          </a:xfrm>
          <a:prstGeom prst="callout2">
            <a:avLst>
              <a:gd name="adj1" fmla="val 18750"/>
              <a:gd name="adj2" fmla="val -8333"/>
              <a:gd name="adj3" fmla="val 25376"/>
              <a:gd name="adj4" fmla="val -37053"/>
              <a:gd name="adj5" fmla="val 268127"/>
              <a:gd name="adj6" fmla="val 97626"/>
            </a:avLst>
          </a:prstGeom>
          <a:solidFill>
            <a:srgbClr val="861D1A"/>
          </a:solidFill>
          <a:ln w="9525">
            <a:solidFill>
              <a:srgbClr val="861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i="1" dirty="0" smtClean="0"/>
          </a:p>
          <a:p>
            <a:pPr algn="ctr"/>
            <a:r>
              <a:rPr lang="ru-RU" sz="1000" i="1" dirty="0" smtClean="0"/>
              <a:t>Ненецкий </a:t>
            </a:r>
            <a:r>
              <a:rPr lang="ru-RU" sz="1000" i="1" dirty="0"/>
              <a:t>автономный округ</a:t>
            </a:r>
          </a:p>
          <a:p>
            <a:pPr algn="ctr"/>
            <a:endParaRPr lang="ru-RU" sz="1000" i="1" dirty="0"/>
          </a:p>
        </p:txBody>
      </p:sp>
      <p:sp>
        <p:nvSpPr>
          <p:cNvPr id="27" name="Выноска 2 (без границы) 26"/>
          <p:cNvSpPr/>
          <p:nvPr/>
        </p:nvSpPr>
        <p:spPr>
          <a:xfrm flipH="1">
            <a:off x="2208273" y="1174345"/>
            <a:ext cx="1285799" cy="270030"/>
          </a:xfrm>
          <a:prstGeom prst="callout2">
            <a:avLst>
              <a:gd name="adj1" fmla="val 18750"/>
              <a:gd name="adj2" fmla="val -8333"/>
              <a:gd name="adj3" fmla="val 25376"/>
              <a:gd name="adj4" fmla="val -37053"/>
              <a:gd name="adj5" fmla="val 388557"/>
              <a:gd name="adj6" fmla="val 53270"/>
            </a:avLst>
          </a:prstGeom>
          <a:solidFill>
            <a:srgbClr val="861D1A"/>
          </a:solidFill>
          <a:ln w="9525">
            <a:solidFill>
              <a:srgbClr val="861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i="1" dirty="0"/>
          </a:p>
          <a:p>
            <a:pPr algn="ctr"/>
            <a:r>
              <a:rPr lang="ru-RU" sz="1000" i="1" dirty="0" smtClean="0"/>
              <a:t>Ленинградская </a:t>
            </a:r>
            <a:r>
              <a:rPr lang="ru-RU" sz="1000" i="1" dirty="0"/>
              <a:t>область</a:t>
            </a:r>
          </a:p>
          <a:p>
            <a:pPr algn="ctr"/>
            <a:endParaRPr lang="ru-RU" sz="1000" i="1" dirty="0"/>
          </a:p>
        </p:txBody>
      </p:sp>
      <p:sp>
        <p:nvSpPr>
          <p:cNvPr id="28" name="Выноска 2 (без границы) 27"/>
          <p:cNvSpPr/>
          <p:nvPr/>
        </p:nvSpPr>
        <p:spPr>
          <a:xfrm flipH="1">
            <a:off x="6204717" y="4177772"/>
            <a:ext cx="1152128" cy="270030"/>
          </a:xfrm>
          <a:prstGeom prst="callout2">
            <a:avLst>
              <a:gd name="adj1" fmla="val 18750"/>
              <a:gd name="adj2" fmla="val -8333"/>
              <a:gd name="adj3" fmla="val 25376"/>
              <a:gd name="adj4" fmla="val -37053"/>
              <a:gd name="adj5" fmla="val -399860"/>
              <a:gd name="adj6" fmla="val 176301"/>
            </a:avLst>
          </a:prstGeom>
          <a:solidFill>
            <a:srgbClr val="861D1A"/>
          </a:solidFill>
          <a:ln w="9525">
            <a:solidFill>
              <a:srgbClr val="861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i="1" dirty="0"/>
          </a:p>
          <a:p>
            <a:pPr algn="ctr"/>
            <a:r>
              <a:rPr lang="ru-RU" sz="1000" i="1" dirty="0" smtClean="0"/>
              <a:t>Красноярский </a:t>
            </a:r>
            <a:r>
              <a:rPr lang="ru-RU" sz="1000" i="1" dirty="0"/>
              <a:t>край</a:t>
            </a:r>
          </a:p>
          <a:p>
            <a:pPr algn="ctr"/>
            <a:endParaRPr lang="ru-RU" sz="1000" i="1" dirty="0"/>
          </a:p>
        </p:txBody>
      </p:sp>
      <p:sp>
        <p:nvSpPr>
          <p:cNvPr id="29" name="Выноска 2 (без границы) 28"/>
          <p:cNvSpPr/>
          <p:nvPr/>
        </p:nvSpPr>
        <p:spPr>
          <a:xfrm flipH="1">
            <a:off x="442532" y="1600037"/>
            <a:ext cx="1152128" cy="270030"/>
          </a:xfrm>
          <a:prstGeom prst="callout2">
            <a:avLst>
              <a:gd name="adj1" fmla="val 18750"/>
              <a:gd name="adj2" fmla="val -8333"/>
              <a:gd name="adj3" fmla="val 25376"/>
              <a:gd name="adj4" fmla="val -37053"/>
              <a:gd name="adj5" fmla="val 355974"/>
              <a:gd name="adj6" fmla="val -112902"/>
            </a:avLst>
          </a:prstGeom>
          <a:solidFill>
            <a:srgbClr val="861D1A"/>
          </a:solidFill>
          <a:ln w="9525">
            <a:solidFill>
              <a:srgbClr val="861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i="1" dirty="0"/>
          </a:p>
          <a:p>
            <a:pPr algn="ctr"/>
            <a:r>
              <a:rPr lang="ru-RU" sz="1000" i="1" dirty="0" smtClean="0"/>
              <a:t>Ивановская </a:t>
            </a:r>
            <a:r>
              <a:rPr lang="ru-RU" sz="1000" i="1" dirty="0"/>
              <a:t>область</a:t>
            </a:r>
          </a:p>
          <a:p>
            <a:pPr algn="ctr"/>
            <a:endParaRPr lang="ru-RU" sz="1000" i="1" dirty="0"/>
          </a:p>
        </p:txBody>
      </p:sp>
      <p:sp>
        <p:nvSpPr>
          <p:cNvPr id="30" name="Выноска 2 (без границы) 29"/>
          <p:cNvSpPr/>
          <p:nvPr/>
        </p:nvSpPr>
        <p:spPr>
          <a:xfrm>
            <a:off x="6609139" y="1167594"/>
            <a:ext cx="1440160" cy="453063"/>
          </a:xfrm>
          <a:prstGeom prst="callout2">
            <a:avLst>
              <a:gd name="adj1" fmla="val 18750"/>
              <a:gd name="adj2" fmla="val -8333"/>
              <a:gd name="adj3" fmla="val 25376"/>
              <a:gd name="adj4" fmla="val -37053"/>
              <a:gd name="adj5" fmla="val 300246"/>
              <a:gd name="adj6" fmla="val -132239"/>
            </a:avLst>
          </a:prstGeom>
          <a:solidFill>
            <a:srgbClr val="861D1A"/>
          </a:solidFill>
          <a:ln w="9525">
            <a:solidFill>
              <a:srgbClr val="861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i="1" dirty="0" smtClean="0"/>
          </a:p>
          <a:p>
            <a:pPr algn="ctr"/>
            <a:r>
              <a:rPr lang="ru-RU" sz="1000" i="1" dirty="0" smtClean="0"/>
              <a:t>Ямало-Ненецкий </a:t>
            </a:r>
            <a:r>
              <a:rPr lang="ru-RU" sz="1000" i="1" dirty="0"/>
              <a:t>автономный округ</a:t>
            </a:r>
          </a:p>
          <a:p>
            <a:pPr algn="ctr"/>
            <a:endParaRPr lang="ru-RU" sz="1000" i="1" dirty="0"/>
          </a:p>
        </p:txBody>
      </p:sp>
      <p:sp>
        <p:nvSpPr>
          <p:cNvPr id="31" name="Выноска 2 (без границы) 30"/>
          <p:cNvSpPr/>
          <p:nvPr/>
        </p:nvSpPr>
        <p:spPr>
          <a:xfrm flipH="1">
            <a:off x="452389" y="2301720"/>
            <a:ext cx="1152128" cy="270030"/>
          </a:xfrm>
          <a:prstGeom prst="callout2">
            <a:avLst>
              <a:gd name="adj1" fmla="val 18750"/>
              <a:gd name="adj2" fmla="val -8333"/>
              <a:gd name="adj3" fmla="val 25376"/>
              <a:gd name="adj4" fmla="val -37053"/>
              <a:gd name="adj5" fmla="val 97416"/>
              <a:gd name="adj6" fmla="val -90198"/>
            </a:avLst>
          </a:prstGeom>
          <a:solidFill>
            <a:srgbClr val="861D1A"/>
          </a:solidFill>
          <a:ln w="9525">
            <a:solidFill>
              <a:srgbClr val="861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i="1" dirty="0" smtClean="0"/>
          </a:p>
          <a:p>
            <a:pPr algn="ctr"/>
            <a:r>
              <a:rPr lang="ru-RU" sz="1000" i="1" dirty="0" smtClean="0"/>
              <a:t>Московская</a:t>
            </a:r>
            <a:r>
              <a:rPr lang="ru-RU" sz="1100" i="1" dirty="0" smtClean="0"/>
              <a:t> </a:t>
            </a:r>
            <a:r>
              <a:rPr lang="ru-RU" sz="1000" i="1" dirty="0" smtClean="0"/>
              <a:t>область</a:t>
            </a:r>
            <a:endParaRPr lang="ru-RU" sz="1000" i="1" dirty="0" smtClean="0"/>
          </a:p>
          <a:p>
            <a:pPr algn="ctr"/>
            <a:endParaRPr lang="ru-RU" sz="1200" i="1" dirty="0"/>
          </a:p>
        </p:txBody>
      </p:sp>
      <p:sp>
        <p:nvSpPr>
          <p:cNvPr id="32" name="Выноска 2 (без границы) 31"/>
          <p:cNvSpPr/>
          <p:nvPr/>
        </p:nvSpPr>
        <p:spPr>
          <a:xfrm flipH="1">
            <a:off x="4188493" y="3975906"/>
            <a:ext cx="1513060" cy="473778"/>
          </a:xfrm>
          <a:prstGeom prst="callout2">
            <a:avLst>
              <a:gd name="adj1" fmla="val 18750"/>
              <a:gd name="adj2" fmla="val -8333"/>
              <a:gd name="adj3" fmla="val 25376"/>
              <a:gd name="adj4" fmla="val -37053"/>
              <a:gd name="adj5" fmla="val -239926"/>
              <a:gd name="adj6" fmla="val 92963"/>
            </a:avLst>
          </a:prstGeom>
          <a:solidFill>
            <a:srgbClr val="861D1A"/>
          </a:solidFill>
          <a:ln w="9525">
            <a:solidFill>
              <a:srgbClr val="861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i="1" dirty="0" smtClean="0"/>
          </a:p>
          <a:p>
            <a:pPr algn="ctr"/>
            <a:r>
              <a:rPr lang="ru-RU" sz="1000" i="1" dirty="0" smtClean="0"/>
              <a:t>Ханты-Мансийский </a:t>
            </a:r>
            <a:r>
              <a:rPr lang="ru-RU" sz="1000" i="1" dirty="0"/>
              <a:t>автономный округ - Югра</a:t>
            </a:r>
          </a:p>
          <a:p>
            <a:pPr algn="ctr"/>
            <a:endParaRPr lang="ru-RU" sz="1000" i="1" dirty="0"/>
          </a:p>
        </p:txBody>
      </p:sp>
      <p:sp>
        <p:nvSpPr>
          <p:cNvPr id="33" name="Выноска 2 (без границы) 32"/>
          <p:cNvSpPr/>
          <p:nvPr/>
        </p:nvSpPr>
        <p:spPr>
          <a:xfrm flipH="1">
            <a:off x="2123728" y="3839009"/>
            <a:ext cx="1152128" cy="270030"/>
          </a:xfrm>
          <a:prstGeom prst="callout2">
            <a:avLst>
              <a:gd name="adj1" fmla="val 18750"/>
              <a:gd name="adj2" fmla="val -8333"/>
              <a:gd name="adj3" fmla="val 25376"/>
              <a:gd name="adj4" fmla="val -37053"/>
              <a:gd name="adj5" fmla="val -320356"/>
              <a:gd name="adj6" fmla="val 20329"/>
            </a:avLst>
          </a:prstGeom>
          <a:solidFill>
            <a:srgbClr val="861D1A"/>
          </a:solidFill>
          <a:ln w="9525">
            <a:solidFill>
              <a:srgbClr val="861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i="1" dirty="0"/>
          </a:p>
          <a:p>
            <a:pPr algn="ctr"/>
            <a:r>
              <a:rPr lang="ru-RU" sz="1000" i="1" dirty="0" smtClean="0"/>
              <a:t>Самарская </a:t>
            </a:r>
            <a:r>
              <a:rPr lang="ru-RU" sz="1000" i="1" dirty="0"/>
              <a:t>область</a:t>
            </a:r>
          </a:p>
          <a:p>
            <a:pPr algn="ctr"/>
            <a:endParaRPr lang="ru-RU" sz="1000" i="1" dirty="0"/>
          </a:p>
        </p:txBody>
      </p:sp>
      <p:sp>
        <p:nvSpPr>
          <p:cNvPr id="34" name="Выноска 2 (без границы) 33"/>
          <p:cNvSpPr/>
          <p:nvPr/>
        </p:nvSpPr>
        <p:spPr>
          <a:xfrm flipH="1">
            <a:off x="2119226" y="4177772"/>
            <a:ext cx="1152128" cy="270030"/>
          </a:xfrm>
          <a:prstGeom prst="callout2">
            <a:avLst>
              <a:gd name="adj1" fmla="val 18750"/>
              <a:gd name="adj2" fmla="val -8333"/>
              <a:gd name="adj3" fmla="val 25376"/>
              <a:gd name="adj4" fmla="val -37053"/>
              <a:gd name="adj5" fmla="val -561076"/>
              <a:gd name="adj6" fmla="val 49316"/>
            </a:avLst>
          </a:prstGeom>
          <a:solidFill>
            <a:srgbClr val="861D1A"/>
          </a:solidFill>
          <a:ln w="9525">
            <a:solidFill>
              <a:srgbClr val="861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i="1" dirty="0"/>
          </a:p>
          <a:p>
            <a:pPr algn="ctr"/>
            <a:r>
              <a:rPr lang="ru-RU" sz="1000" i="1" dirty="0" smtClean="0"/>
              <a:t>Рязанская </a:t>
            </a:r>
            <a:r>
              <a:rPr lang="ru-RU" sz="1000" i="1" dirty="0"/>
              <a:t>область</a:t>
            </a:r>
          </a:p>
          <a:p>
            <a:pPr algn="ctr"/>
            <a:endParaRPr lang="ru-RU" sz="1000" i="1" dirty="0"/>
          </a:p>
        </p:txBody>
      </p:sp>
      <p:sp>
        <p:nvSpPr>
          <p:cNvPr id="35" name="Выноска 2 (без границы) 34"/>
          <p:cNvSpPr/>
          <p:nvPr/>
        </p:nvSpPr>
        <p:spPr>
          <a:xfrm flipH="1">
            <a:off x="452389" y="2949792"/>
            <a:ext cx="1152128" cy="270030"/>
          </a:xfrm>
          <a:prstGeom prst="callout2">
            <a:avLst>
              <a:gd name="adj1" fmla="val 18750"/>
              <a:gd name="adj2" fmla="val -8333"/>
              <a:gd name="adj3" fmla="val 25376"/>
              <a:gd name="adj4" fmla="val -37053"/>
              <a:gd name="adj5" fmla="val -18322"/>
              <a:gd name="adj6" fmla="val -24529"/>
            </a:avLst>
          </a:prstGeom>
          <a:solidFill>
            <a:srgbClr val="861D1A"/>
          </a:solidFill>
          <a:ln w="9525">
            <a:solidFill>
              <a:srgbClr val="861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i="1" dirty="0"/>
          </a:p>
          <a:p>
            <a:pPr algn="ctr"/>
            <a:r>
              <a:rPr lang="ru-RU" sz="1000" i="1" dirty="0" smtClean="0"/>
              <a:t>Республика </a:t>
            </a:r>
            <a:r>
              <a:rPr lang="ru-RU" sz="1000" i="1" dirty="0"/>
              <a:t>Крым</a:t>
            </a:r>
          </a:p>
          <a:p>
            <a:pPr algn="ctr"/>
            <a:endParaRPr lang="ru-RU" sz="10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346996" y="2139702"/>
            <a:ext cx="4121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Осуществляется взаимодействие </a:t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региональными экспертными организациями следующих субъектов Российской Федерации: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Выноска 2 (без границы) 20"/>
          <p:cNvSpPr/>
          <p:nvPr/>
        </p:nvSpPr>
        <p:spPr>
          <a:xfrm>
            <a:off x="6609139" y="1651787"/>
            <a:ext cx="1440160" cy="453063"/>
          </a:xfrm>
          <a:prstGeom prst="callout2">
            <a:avLst>
              <a:gd name="adj1" fmla="val 18750"/>
              <a:gd name="adj2" fmla="val -8333"/>
              <a:gd name="adj3" fmla="val 25376"/>
              <a:gd name="adj4" fmla="val -37053"/>
              <a:gd name="adj5" fmla="val 142462"/>
              <a:gd name="adj6" fmla="val -29467"/>
            </a:avLst>
          </a:prstGeom>
          <a:solidFill>
            <a:srgbClr val="861D1A"/>
          </a:solidFill>
          <a:ln w="9525">
            <a:solidFill>
              <a:srgbClr val="861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/>
              <a:t>Республика Саха (Якутия)</a:t>
            </a:r>
            <a:endParaRPr lang="ru-RU" sz="1200" i="1" dirty="0"/>
          </a:p>
        </p:txBody>
      </p:sp>
      <p:sp>
        <p:nvSpPr>
          <p:cNvPr id="23" name="Выноска 2 (без границы) 22"/>
          <p:cNvSpPr/>
          <p:nvPr/>
        </p:nvSpPr>
        <p:spPr>
          <a:xfrm flipH="1">
            <a:off x="442532" y="1259111"/>
            <a:ext cx="1152128" cy="270030"/>
          </a:xfrm>
          <a:prstGeom prst="callout2">
            <a:avLst>
              <a:gd name="adj1" fmla="val 18750"/>
              <a:gd name="adj2" fmla="val -8333"/>
              <a:gd name="adj3" fmla="val 25376"/>
              <a:gd name="adj4" fmla="val -37053"/>
              <a:gd name="adj5" fmla="val 332504"/>
              <a:gd name="adj6" fmla="val -81700"/>
            </a:avLst>
          </a:prstGeom>
          <a:solidFill>
            <a:srgbClr val="861D1A"/>
          </a:solidFill>
          <a:ln w="9525">
            <a:solidFill>
              <a:srgbClr val="861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 smtClean="0"/>
              <a:t>Псковская область</a:t>
            </a:r>
            <a:endParaRPr lang="ru-RU" sz="1000" i="1" dirty="0"/>
          </a:p>
        </p:txBody>
      </p:sp>
      <p:sp>
        <p:nvSpPr>
          <p:cNvPr id="36" name="Выноска 2 (без границы) 35"/>
          <p:cNvSpPr/>
          <p:nvPr/>
        </p:nvSpPr>
        <p:spPr>
          <a:xfrm flipH="1">
            <a:off x="452389" y="3273828"/>
            <a:ext cx="1152128" cy="270030"/>
          </a:xfrm>
          <a:prstGeom prst="callout2">
            <a:avLst>
              <a:gd name="adj1" fmla="val 18750"/>
              <a:gd name="adj2" fmla="val -8333"/>
              <a:gd name="adj3" fmla="val 25376"/>
              <a:gd name="adj4" fmla="val -37053"/>
              <a:gd name="adj5" fmla="val -87196"/>
              <a:gd name="adj6" fmla="val -47397"/>
            </a:avLst>
          </a:prstGeom>
          <a:solidFill>
            <a:srgbClr val="861D1A"/>
          </a:solidFill>
          <a:ln w="9525">
            <a:solidFill>
              <a:srgbClr val="861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i="1" dirty="0"/>
          </a:p>
          <a:p>
            <a:pPr algn="ctr"/>
            <a:r>
              <a:rPr lang="ru-RU" sz="1000" i="1" dirty="0" smtClean="0"/>
              <a:t>Краснодарский край</a:t>
            </a:r>
            <a:endParaRPr lang="ru-RU" sz="1000" i="1" dirty="0"/>
          </a:p>
          <a:p>
            <a:pPr algn="ctr"/>
            <a:endParaRPr lang="ru-RU" sz="1000" i="1" dirty="0"/>
          </a:p>
        </p:txBody>
      </p:sp>
      <p:sp>
        <p:nvSpPr>
          <p:cNvPr id="3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496" y="4803998"/>
            <a:ext cx="576064" cy="254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65757"/>
                </a:solidFill>
              </a:defRPr>
            </a:lvl1pPr>
          </a:lstStyle>
          <a:p>
            <a:fld id="{2C8CBAF9-96BF-4046-A2D2-9CC782DD0265}" type="slidenum">
              <a:rPr lang="ru-RU" smtClean="0">
                <a:latin typeface="Century Gothic" panose="020B0502020202020204" pitchFamily="34" charset="0"/>
              </a:rPr>
              <a:pPr/>
              <a:t>9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</TotalTime>
  <Words>1170</Words>
  <Application>Microsoft Office PowerPoint</Application>
  <PresentationFormat>Экран (16:9)</PresentationFormat>
  <Paragraphs>181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Внесение изменений в постановление Правительства Российской Федерации от 05.03.2007 № 145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Статистика за 2015 - 2016 гг.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Соколова О.В.</dc:creator>
  <cp:lastModifiedBy>Башкирова Юлия Николаевна</cp:lastModifiedBy>
  <cp:revision>157</cp:revision>
  <cp:lastPrinted>2016-08-08T11:40:47Z</cp:lastPrinted>
  <dcterms:created xsi:type="dcterms:W3CDTF">2016-05-30T07:30:37Z</dcterms:created>
  <dcterms:modified xsi:type="dcterms:W3CDTF">2016-08-10T06:50:11Z</dcterms:modified>
</cp:coreProperties>
</file>