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862F"/>
    <a:srgbClr val="575656"/>
    <a:srgbClr val="861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 showGuides="1">
      <p:cViewPr>
        <p:scale>
          <a:sx n="110" d="100"/>
          <a:sy n="110" d="100"/>
        </p:scale>
        <p:origin x="-1560" y="-9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3976-829E-4796-94B6-8B4E74B255C5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A56B-B5BF-4EE8-94D0-F6DA70DAD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00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3976-829E-4796-94B6-8B4E74B255C5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A56B-B5BF-4EE8-94D0-F6DA70DAD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3976-829E-4796-94B6-8B4E74B255C5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A56B-B5BF-4EE8-94D0-F6DA70DAD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19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79512" y="87474"/>
            <a:ext cx="388843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89339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481"/>
            <a:ext cx="504055" cy="4650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827584" y="248913"/>
            <a:ext cx="1534539" cy="27060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2483768" y="546525"/>
            <a:ext cx="6408712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277809" y="141481"/>
            <a:ext cx="0" cy="465011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43808" y="4191930"/>
            <a:ext cx="6227068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536" y="4914546"/>
            <a:ext cx="8568952" cy="195486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i="1" dirty="0" smtClean="0">
                <a:latin typeface="HeliosC" pitchFamily="50" charset="0"/>
              </a:rPr>
              <a:t>Модель развития региональной </a:t>
            </a:r>
            <a:r>
              <a:rPr lang="ru-RU" i="1" dirty="0" err="1" smtClean="0">
                <a:latin typeface="HeliosC" pitchFamily="50" charset="0"/>
              </a:rPr>
              <a:t>структруы</a:t>
            </a:r>
            <a:endParaRPr lang="ru-RU" i="1" dirty="0">
              <a:latin typeface="HeliosC" pitchFamily="50" charset="0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277810" y="4803998"/>
            <a:ext cx="4582223" cy="0"/>
          </a:xfrm>
          <a:prstGeom prst="line">
            <a:avLst/>
          </a:prstGeom>
          <a:ln w="28575">
            <a:solidFill>
              <a:srgbClr val="56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65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79512" y="87474"/>
            <a:ext cx="388843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3786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3829060" y="546525"/>
            <a:ext cx="506342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277809" y="141481"/>
            <a:ext cx="0" cy="465011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43808" y="4191930"/>
            <a:ext cx="6227068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77810" y="4803998"/>
            <a:ext cx="4582223" cy="0"/>
          </a:xfrm>
          <a:prstGeom prst="line">
            <a:avLst/>
          </a:prstGeom>
          <a:ln w="28575">
            <a:solidFill>
              <a:srgbClr val="56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536" y="4914546"/>
            <a:ext cx="8568952" cy="195486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i="1" dirty="0" smtClean="0">
                <a:latin typeface="HeliosC" pitchFamily="50" charset="0"/>
              </a:rPr>
              <a:t>Модель развития региональной структуры</a:t>
            </a:r>
            <a:endParaRPr lang="ru-RU" i="1" dirty="0">
              <a:latin typeface="HeliosC" pitchFamily="50" charset="0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2483768" y="546525"/>
            <a:ext cx="6408712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481"/>
            <a:ext cx="504055" cy="4650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827584" y="248913"/>
            <a:ext cx="1534539" cy="2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4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3976-829E-4796-94B6-8B4E74B255C5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A56B-B5BF-4EE8-94D0-F6DA70DAD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9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3976-829E-4796-94B6-8B4E74B255C5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A56B-B5BF-4EE8-94D0-F6DA70DAD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1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3976-829E-4796-94B6-8B4E74B255C5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A56B-B5BF-4EE8-94D0-F6DA70DAD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9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3976-829E-4796-94B6-8B4E74B255C5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A56B-B5BF-4EE8-94D0-F6DA70DAD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7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3976-829E-4796-94B6-8B4E74B255C5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A56B-B5BF-4EE8-94D0-F6DA70DAD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3976-829E-4796-94B6-8B4E74B255C5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A56B-B5BF-4EE8-94D0-F6DA70DAD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1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3976-829E-4796-94B6-8B4E74B255C5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A56B-B5BF-4EE8-94D0-F6DA70DAD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7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3976-829E-4796-94B6-8B4E74B255C5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A56B-B5BF-4EE8-94D0-F6DA70DAD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9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A3976-829E-4796-94B6-8B4E74B255C5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8A56B-B5BF-4EE8-94D0-F6DA70DAD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7116"/>
            <a:ext cx="936103" cy="815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1115617" y="307502"/>
            <a:ext cx="2376263" cy="47435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3131840" y="4894008"/>
            <a:ext cx="576064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75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918" y="33468"/>
            <a:ext cx="9077082" cy="502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7116"/>
            <a:ext cx="864095" cy="8151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1043608" y="307502"/>
            <a:ext cx="2689913" cy="47435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3131840" y="4894008"/>
            <a:ext cx="576064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439652" y="1707654"/>
            <a:ext cx="6400800" cy="118813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Актуальные вопросы проектирования </a:t>
            </a:r>
            <a:br>
              <a:rPr lang="ru-RU" sz="2400" dirty="0" smtClean="0">
                <a:latin typeface="Bookman Old Style" panose="02050604050505020204" pitchFamily="18" charset="0"/>
              </a:rPr>
            </a:br>
            <a:r>
              <a:rPr lang="ru-RU" sz="2400" dirty="0" smtClean="0">
                <a:latin typeface="Bookman Old Style" panose="02050604050505020204" pitchFamily="18" charset="0"/>
              </a:rPr>
              <a:t>в условиях необходимости применения новой нормативной базы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79512" y="4611652"/>
            <a:ext cx="2520280" cy="2823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 smtClean="0">
                <a:latin typeface="Bookman Old Style" panose="02050604050505020204" pitchFamily="18" charset="0"/>
              </a:rPr>
              <a:t>Москва,  2016 г.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131841" y="3291831"/>
            <a:ext cx="5760641" cy="15121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i="1" dirty="0" smtClean="0">
                <a:latin typeface="Bookman Old Style" panose="02050604050505020204" pitchFamily="18" charset="0"/>
              </a:rPr>
              <a:t>Начальник Управления строительных решений </a:t>
            </a:r>
            <a:br>
              <a:rPr lang="ru-RU" sz="1100" i="1" dirty="0" smtClean="0">
                <a:latin typeface="Bookman Old Style" panose="02050604050505020204" pitchFamily="18" charset="0"/>
              </a:rPr>
            </a:br>
            <a:r>
              <a:rPr lang="ru-RU" sz="1100" i="1" dirty="0" smtClean="0">
                <a:latin typeface="Bookman Old Style" panose="02050604050505020204" pitchFamily="18" charset="0"/>
              </a:rPr>
              <a:t>ФАУ «Главгосэкспертиза России»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100" b="1" dirty="0" smtClean="0">
                <a:latin typeface="Bookman Old Style" panose="02050604050505020204" pitchFamily="18" charset="0"/>
              </a:rPr>
              <a:t>Ильичев Борис Васильевич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100" i="1" dirty="0">
                <a:latin typeface="Bookman Old Style" panose="02050604050505020204" pitchFamily="18" charset="0"/>
              </a:rPr>
              <a:t>Заместитель начальника  управления - начальник Отдела конструктивной надежности и безопасности объектов  Управления строительных решений </a:t>
            </a:r>
            <a:r>
              <a:rPr lang="ru-RU" sz="1100" i="1" dirty="0" smtClean="0">
                <a:latin typeface="Bookman Old Style" panose="02050604050505020204" pitchFamily="18" charset="0"/>
              </a:rPr>
              <a:t/>
            </a:r>
            <a:br>
              <a:rPr lang="ru-RU" sz="1100" i="1" dirty="0" smtClean="0">
                <a:latin typeface="Bookman Old Style" panose="02050604050505020204" pitchFamily="18" charset="0"/>
              </a:rPr>
            </a:br>
            <a:r>
              <a:rPr lang="ru-RU" sz="1100" i="1" dirty="0" smtClean="0">
                <a:latin typeface="Bookman Old Style" panose="02050604050505020204" pitchFamily="18" charset="0"/>
              </a:rPr>
              <a:t>ФАУ  «</a:t>
            </a:r>
            <a:r>
              <a:rPr lang="ru-RU" sz="1100" i="1" dirty="0">
                <a:latin typeface="Bookman Old Style" panose="02050604050505020204" pitchFamily="18" charset="0"/>
              </a:rPr>
              <a:t>Главгосэкспертиза России» </a:t>
            </a:r>
            <a:endParaRPr lang="ru-RU" sz="1100" i="1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100" b="1" dirty="0">
                <a:latin typeface="Bookman Old Style" panose="02050604050505020204" pitchFamily="18" charset="0"/>
              </a:rPr>
              <a:t>Леонтьев Евгений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24771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checker/>
      </p:transition>
    </mc:Choice>
    <mc:Fallback xmlns="">
      <p:transition spd="slow" advClick="0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63246" y="123478"/>
            <a:ext cx="650124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Техническое регулирование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85167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требований Федерального 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закона от 30.12.2009 № 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384-ФЗ</a:t>
            </a:r>
          </a:p>
          <a:p>
            <a:pPr algn="ctr"/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«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Технический регламент 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о 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безопасности зданий и сооружений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»</a:t>
            </a:r>
            <a:endParaRPr lang="ru-RU" sz="1400" b="1" i="1" dirty="0">
              <a:solidFill>
                <a:srgbClr val="861D1A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852" y="699542"/>
            <a:ext cx="5027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Century Gothic" panose="020B0502020202020204" pitchFamily="34" charset="0"/>
              </a:rPr>
              <a:t>Безопасность зданий и сооружений, а также связанных со зданиями </a:t>
            </a:r>
            <a:r>
              <a:rPr lang="ru-RU" sz="1600" dirty="0" smtClean="0">
                <a:latin typeface="Century Gothic" panose="020B0502020202020204" pitchFamily="34" charset="0"/>
              </a:rPr>
              <a:t>и </a:t>
            </a:r>
            <a:r>
              <a:rPr lang="ru-RU" sz="1600" dirty="0">
                <a:latin typeface="Century Gothic" panose="020B0502020202020204" pitchFamily="34" charset="0"/>
              </a:rPr>
              <a:t>с сооружениями процессов проектирования (включая изыскания</a:t>
            </a:r>
            <a:r>
              <a:rPr lang="ru-RU" sz="1600" dirty="0" smtClean="0">
                <a:latin typeface="Century Gothic" panose="020B0502020202020204" pitchFamily="34" charset="0"/>
              </a:rPr>
              <a:t>), </a:t>
            </a:r>
            <a:r>
              <a:rPr lang="ru-RU" sz="1600" b="1" dirty="0" smtClean="0">
                <a:latin typeface="Century Gothic" panose="020B0502020202020204" pitchFamily="34" charset="0"/>
              </a:rPr>
              <a:t>обеспечивается </a:t>
            </a:r>
            <a:r>
              <a:rPr lang="ru-RU" sz="1600" b="1" dirty="0">
                <a:latin typeface="Century Gothic" panose="020B0502020202020204" pitchFamily="34" charset="0"/>
              </a:rPr>
              <a:t>посредством </a:t>
            </a:r>
            <a:r>
              <a:rPr lang="ru-RU" sz="1600" b="1" dirty="0" smtClean="0">
                <a:latin typeface="Century Gothic" panose="020B0502020202020204" pitchFamily="34" charset="0"/>
              </a:rPr>
              <a:t>соблюдения</a:t>
            </a:r>
            <a:r>
              <a:rPr lang="ru-RU" sz="1600" dirty="0" smtClean="0">
                <a:latin typeface="Century Gothic" panose="020B0502020202020204" pitchFamily="34" charset="0"/>
              </a:rPr>
              <a:t>: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02830"/>
            <a:ext cx="3168352" cy="128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249974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требований стандартов и сводов правил, включенных в перечни </a:t>
            </a:r>
          </a:p>
          <a:p>
            <a:pPr algn="ctr"/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обязательного и добровольного применения</a:t>
            </a:r>
            <a:endParaRPr lang="ru-RU" sz="1400" b="1" i="1" dirty="0">
              <a:solidFill>
                <a:srgbClr val="861D1A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28371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требований специальных технических условий</a:t>
            </a:r>
            <a:endParaRPr lang="ru-RU" sz="1400" b="1" i="1" dirty="0">
              <a:solidFill>
                <a:srgbClr val="861D1A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475656" y="3111810"/>
            <a:ext cx="792088" cy="3780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804248" y="3111810"/>
            <a:ext cx="792088" cy="3780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58012" y="3030801"/>
            <a:ext cx="3744416" cy="554867"/>
          </a:xfrm>
          <a:prstGeom prst="rec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(действуют </a:t>
            </a:r>
            <a:r>
              <a:rPr lang="ru-RU" sz="1600" b="1" i="1" dirty="0" smtClean="0">
                <a:solidFill>
                  <a:schemeClr val="tx1"/>
                </a:solidFill>
              </a:rPr>
              <a:t>одновременно два </a:t>
            </a:r>
            <a:r>
              <a:rPr lang="ru-RU" sz="1600" b="1" i="1" dirty="0">
                <a:solidFill>
                  <a:schemeClr val="tx1"/>
                </a:solidFill>
              </a:rPr>
              <a:t>перечня </a:t>
            </a:r>
            <a:r>
              <a:rPr lang="ru-RU" sz="1600" b="1" i="1" dirty="0" smtClean="0">
                <a:solidFill>
                  <a:schemeClr val="tx1"/>
                </a:solidFill>
              </a:rPr>
              <a:t>обязательного </a:t>
            </a:r>
            <a:r>
              <a:rPr lang="ru-RU" sz="1600" b="1" i="1" dirty="0">
                <a:solidFill>
                  <a:schemeClr val="tx1"/>
                </a:solidFill>
              </a:rPr>
              <a:t>применения)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3" y="3507854"/>
            <a:ext cx="34430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Перечень, утвержденный распоряжением Правительства Российской Федерации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/>
            </a:r>
            <a:b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от 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21 июня 2010 года № 1047-р, содержащий ГОСТы и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СНиПы</a:t>
            </a:r>
          </a:p>
          <a:p>
            <a:pPr algn="ctr"/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(далее – Перечень 1047)</a:t>
            </a:r>
            <a:endParaRPr lang="ru-RU" sz="13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3583344"/>
            <a:ext cx="38351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Перечень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 утвержденный постановлением Правительства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Российской Федерации </a:t>
            </a:r>
            <a:b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от </a:t>
            </a:r>
            <a:r>
              <a:rPr lang="ru-RU" sz="13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26.12.2014 № 1521, который содержит ГОСТы и Своды правил - актуализированные редакции </a:t>
            </a:r>
            <a:r>
              <a:rPr lang="ru-RU" sz="13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СНиПов (далее – Перечень 1521)</a:t>
            </a:r>
            <a:endParaRPr lang="ru-RU" sz="13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низ 7"/>
          <p:cNvSpPr/>
          <p:nvPr/>
        </p:nvSpPr>
        <p:spPr>
          <a:xfrm>
            <a:off x="2463246" y="789552"/>
            <a:ext cx="4124978" cy="540060"/>
          </a:xfrm>
          <a:prstGeom prst="downArrowCallou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i="1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63246" y="123478"/>
            <a:ext cx="650124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Каким перечнем руководствоваться?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895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Критерий </a:t>
            </a:r>
            <a:r>
              <a:rPr lang="ru-RU" b="1" i="1" dirty="0"/>
              <a:t>для выбора </a:t>
            </a:r>
            <a:r>
              <a:rPr lang="ru-RU" b="1" i="1" dirty="0" smtClean="0"/>
              <a:t>перечня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34761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дата начала разработки проектной документации – 1 июля 2015 года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7" y="1633321"/>
            <a:ext cx="1504027" cy="15300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32" y="1563638"/>
            <a:ext cx="1566394" cy="15661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86000" y="20676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что считать датой начала разработки документации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4265192" y="-921413"/>
            <a:ext cx="397593" cy="8136904"/>
          </a:xfrm>
          <a:prstGeom prst="rightBrace">
            <a:avLst>
              <a:gd name="adj1" fmla="val 87654"/>
              <a:gd name="adj2" fmla="val 50877"/>
            </a:avLst>
          </a:prstGeom>
          <a:ln w="19050">
            <a:solidFill>
              <a:srgbClr val="A386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3435846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принимается во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внимание</a:t>
            </a:r>
            <a:b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и учитывается дата утверждения задания на проектирование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3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63246" y="-20538"/>
            <a:ext cx="6501242" cy="506592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Включение в перечни отдельных частей одного и того же нормативного документа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3" y="648072"/>
            <a:ext cx="2463422" cy="15456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31840" y="627534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Разделение одного и того же нормативного документа на части обязательного и добровольного применения нарушает целостность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документа,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что значительно усложняет работу инженера-проектировщика.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8272" y="1977684"/>
            <a:ext cx="8640960" cy="0"/>
          </a:xfrm>
          <a:prstGeom prst="line">
            <a:avLst/>
          </a:prstGeom>
          <a:ln w="19050">
            <a:solidFill>
              <a:srgbClr val="A386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65020" y="1977684"/>
            <a:ext cx="0" cy="1798186"/>
          </a:xfrm>
          <a:prstGeom prst="line">
            <a:avLst/>
          </a:prstGeom>
          <a:ln w="19050">
            <a:solidFill>
              <a:srgbClr val="A386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9662" y="192367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Перечень обязательного применения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32746" y="193668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Перечень добровольного применения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2427734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A3862F"/>
                </a:solidFill>
                <a:latin typeface="Century Gothic" panose="020B0502020202020204" pitchFamily="34" charset="0"/>
              </a:rPr>
              <a:t>Национальные стандарты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b="1" dirty="0">
              <a:ln w="10541" cmpd="sng">
                <a:noFill/>
                <a:prstDash val="solid"/>
              </a:ln>
              <a:solidFill>
                <a:srgbClr val="A3862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A3862F"/>
                </a:solidFill>
                <a:latin typeface="Century Gothic" panose="020B0502020202020204" pitchFamily="34" charset="0"/>
              </a:rPr>
              <a:t>Строительные нормы и правила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b="1" dirty="0">
              <a:ln w="10541" cmpd="sng">
                <a:noFill/>
                <a:prstDash val="solid"/>
              </a:ln>
              <a:solidFill>
                <a:srgbClr val="A3862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A3862F"/>
                </a:solidFill>
                <a:latin typeface="Century Gothic" panose="020B0502020202020204" pitchFamily="34" charset="0"/>
              </a:rPr>
              <a:t>Своды правил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80800" y="2483046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A3862F"/>
                </a:solidFill>
                <a:latin typeface="Century Gothic" panose="020B0502020202020204" pitchFamily="34" charset="0"/>
              </a:rPr>
              <a:t>нормативные документы, разработанные в развитие </a:t>
            </a:r>
            <a:br>
              <a:rPr lang="ru-RU" sz="1600" b="1" dirty="0">
                <a:ln w="10541" cmpd="sng">
                  <a:noFill/>
                  <a:prstDash val="solid"/>
                </a:ln>
                <a:solidFill>
                  <a:srgbClr val="A3862F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A3862F"/>
                </a:solidFill>
                <a:latin typeface="Century Gothic" panose="020B0502020202020204" pitchFamily="34" charset="0"/>
              </a:rPr>
              <a:t>и не противоречащие требованиям обязательных нормативных документов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4768" y="3723878"/>
            <a:ext cx="8617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статья 5 Технического регламента о безопасности зданий и сооружений» для подтверждения безопасности зданий и сооружений на разных стадиях его жизненного цикла требует соблюдать требования двух перечней – обязательного и добровольного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4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64065"/>
            <a:ext cx="2054002" cy="1016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-11564"/>
            <a:ext cx="7344816" cy="567090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latin typeface="Bookman Old Style" panose="02050604050505020204" pitchFamily="18" charset="0"/>
              </a:rPr>
              <a:t>Изменение состава нормативных документов </a:t>
            </a:r>
            <a:br>
              <a:rPr lang="ru-RU" sz="1400" dirty="0" smtClean="0">
                <a:latin typeface="Bookman Old Style" panose="02050604050505020204" pitchFamily="18" charset="0"/>
              </a:rPr>
            </a:br>
            <a:r>
              <a:rPr lang="ru-RU" sz="1400" dirty="0" smtClean="0">
                <a:latin typeface="Bookman Old Style" panose="02050604050505020204" pitchFamily="18" charset="0"/>
              </a:rPr>
              <a:t>в Перечне 1521, несоответствие требований нормативных документов, входящих в Перечень 1521 требованиям Технического регламента 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7264" y="789553"/>
            <a:ext cx="7715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ГОСТ Р 21.1101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«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СПДС. Основные требования к проектной и рабочей документации»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27534"/>
            <a:ext cx="854825" cy="659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20359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Несоответствия</a:t>
            </a:r>
            <a:r>
              <a:rPr lang="ru-RU" sz="2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3425" y="1503824"/>
            <a:ext cx="8639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solidFill>
                  <a:srgbClr val="575656"/>
                </a:solidFill>
              </a:rPr>
              <a:t>пункт 5.2.6 ГОСТ 27751-2014, который требует выполнения расчета на прогрессирующее обрушение для объектов повышенного уровня ответственности и объектов нормального уровня ответственности с массовым нахождением людей</a:t>
            </a:r>
            <a:r>
              <a:rPr lang="ru-RU" sz="1200" b="1" i="1" dirty="0"/>
              <a:t>, </a:t>
            </a:r>
            <a:r>
              <a:rPr lang="ru-RU" sz="1600" i="1" dirty="0"/>
              <a:t>не включен в перечень обязательного применения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06769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575656"/>
                </a:solidFill>
              </a:rPr>
              <a:t>Однако для </a:t>
            </a:r>
            <a:r>
              <a:rPr lang="ru-RU" sz="1200" b="1" i="1" dirty="0">
                <a:solidFill>
                  <a:srgbClr val="575656"/>
                </a:solidFill>
              </a:rPr>
              <a:t>объектов повышенного уровня ответственности такой расчет обязателен </a:t>
            </a:r>
            <a:r>
              <a:rPr lang="ru-RU" sz="1600" b="1" i="1" dirty="0"/>
              <a:t>в соответствии 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с </a:t>
            </a:r>
            <a:r>
              <a:rPr lang="ru-RU" sz="1600" b="1" i="1" dirty="0"/>
              <a:t>требованиями </a:t>
            </a:r>
            <a:r>
              <a:rPr lang="ru-RU" sz="1600" b="1" i="1" dirty="0" smtClean="0"/>
              <a:t>Технического регламента</a:t>
            </a:r>
            <a:r>
              <a:rPr lang="ru-RU" sz="1200" b="1" i="1" dirty="0" smtClean="0">
                <a:solidFill>
                  <a:srgbClr val="575656"/>
                </a:solidFill>
              </a:rPr>
              <a:t>, </a:t>
            </a:r>
            <a:r>
              <a:rPr lang="ru-RU" sz="1200" b="1" i="1" dirty="0">
                <a:solidFill>
                  <a:srgbClr val="575656"/>
                </a:solidFill>
              </a:rPr>
              <a:t>а для зданий нормального уровня ответственности, в том числе с массовым нахождением людей, этот </a:t>
            </a:r>
            <a:r>
              <a:rPr lang="ru-RU" sz="1600" b="1" i="1" dirty="0"/>
              <a:t>расчет необходим в соответствии с требованиями пункта 3.10 того же ГОСТ 27751-2014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76713"/>
            <a:ext cx="2054002" cy="1016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31589" y="314781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861D1A"/>
                </a:solidFill>
              </a:rPr>
              <a:t>Аварии, в том числе с человеческими жертвами, которые произошли за последние два-три года на объектах нормального уровня ответственности </a:t>
            </a:r>
            <a:r>
              <a:rPr lang="ru-RU" sz="1400" dirty="0" smtClean="0">
                <a:solidFill>
                  <a:srgbClr val="861D1A"/>
                </a:solidFill>
              </a:rPr>
              <a:t>лишний </a:t>
            </a:r>
            <a:r>
              <a:rPr lang="ru-RU" sz="1400" dirty="0">
                <a:solidFill>
                  <a:srgbClr val="861D1A"/>
                </a:solidFill>
              </a:rPr>
              <a:t>раз подтверждают необходимость принятия таких конструктивных решений, которые позволят предотвратить прогрессирующее разрушение в случае возникновения аварийной ситуации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5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63246" y="195486"/>
            <a:ext cx="650124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СП 14.13330.2014 «СНиП </a:t>
            </a:r>
            <a:r>
              <a:rPr lang="en-US" sz="2000" dirty="0" smtClean="0">
                <a:latin typeface="Bookman Old Style" panose="02050604050505020204" pitchFamily="18" charset="0"/>
              </a:rPr>
              <a:t>II</a:t>
            </a:r>
            <a:r>
              <a:rPr lang="ru-RU" sz="2000" dirty="0" smtClean="0">
                <a:latin typeface="Bookman Old Style" panose="02050604050505020204" pitchFamily="18" charset="0"/>
              </a:rPr>
              <a:t>-7-81* 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43558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СП 14.13330.2014 «СНиП II-7-81* 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«Строительство 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в сейсмических районах»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0346" y="1167594"/>
            <a:ext cx="7954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575656"/>
                </a:solidFill>
              </a:rPr>
              <a:t>п. 4.1 </a:t>
            </a:r>
            <a:r>
              <a:rPr lang="ru-RU" sz="1600" dirty="0" smtClean="0">
                <a:solidFill>
                  <a:srgbClr val="575656"/>
                </a:solidFill>
              </a:rPr>
              <a:t>«</a:t>
            </a:r>
            <a:r>
              <a:rPr lang="ru-RU" sz="1600" dirty="0">
                <a:solidFill>
                  <a:srgbClr val="575656"/>
                </a:solidFill>
              </a:rPr>
              <a:t>При выполнении расчетных и конструктивных требований настоящего СП расчеты на прогрессирующее разрушение зданий и сооружений не требуются», что не соответствует требованиям части 6 статьи 16 и статьи 7 «Технического регламента о безопасности зданий и сооружений»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1579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575656"/>
                </a:solidFill>
              </a:rPr>
              <a:t>расчет на сейсмические воздействия и расчет на прогрессирующее разрушение </a:t>
            </a:r>
            <a:r>
              <a:rPr lang="ru-RU" sz="1600" dirty="0">
                <a:solidFill>
                  <a:srgbClr val="575656"/>
                </a:solidFill>
              </a:rPr>
              <a:t>(аварийную ситуацию) – это </a:t>
            </a:r>
            <a:r>
              <a:rPr lang="ru-RU" sz="1600" b="1" dirty="0">
                <a:solidFill>
                  <a:srgbClr val="575656"/>
                </a:solidFill>
              </a:rPr>
              <a:t>два разных расчета </a:t>
            </a:r>
            <a:r>
              <a:rPr lang="ru-RU" sz="1600" dirty="0">
                <a:solidFill>
                  <a:srgbClr val="575656"/>
                </a:solidFill>
              </a:rPr>
              <a:t>на особое сочетание нагрузок с отличающимися исходными данными, и соответственно, – разными результатами.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6" y="2151272"/>
            <a:ext cx="1072896" cy="1106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64" y="3381840"/>
            <a:ext cx="3028724" cy="150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9552" y="375096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В </a:t>
            </a:r>
            <a:r>
              <a:rPr lang="ru-RU" sz="20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сейсмических районах следует выполнять расчеты </a:t>
            </a:r>
            <a: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/>
            </a:r>
            <a:b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sz="2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на </a:t>
            </a:r>
            <a:r>
              <a:rPr lang="ru-RU" sz="20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каждое особое сочетание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6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63246" y="-11564"/>
            <a:ext cx="650124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Усиление требований отдельных </a:t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нормативных документов 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91638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в СП 20.13330.2011 «СНиП 2.01.07-85* «Нагрузки и воздействия» добавилось новое требование при определении ветровых нагрузок для объектов повышенного уровня ответственности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23679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требованиями ГОСТ 27751-2014 «Надежность строительных конструкций и оснований. Основные положения» для объектов повышенного уровня ответственности предусмотрены проведение научно-технического сопровождения при проектировании, изготовлении и монтаже конструкций, их технический мониторинг при возведении </a:t>
            </a:r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и </a:t>
            </a: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эксплуатации и выполнение независимого контроля, осуществляемого организацией отличной от той, которая разрабатывала проект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435847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Вышеперечисленные требования для объектов повышенного уровня ответственности нуждаются в уточнении критериев, при которых их необходимо выполнять. Такими критериями могут быть, например, признаки уникальности для зданий и сооружений, указанные в ст. </a:t>
            </a:r>
            <a:r>
              <a:rPr lang="ru-RU" sz="16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48.1 </a:t>
            </a:r>
            <a:r>
              <a:rPr lang="ru-RU" sz="16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Градостроительного кодекса Российской Федерации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63246" y="-11564"/>
            <a:ext cx="650124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Отсутствие, недостаточно полная разработка норм проектирования 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23679"/>
            <a:ext cx="3816424" cy="18362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368" y="843558"/>
            <a:ext cx="8633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575656"/>
                </a:solidFill>
              </a:rPr>
              <a:t>Для высотных зданий, зданий во взрывоустойчивом исполнении, </a:t>
            </a:r>
            <a:r>
              <a:rPr lang="ru-RU" sz="1600" dirty="0" err="1">
                <a:solidFill>
                  <a:srgbClr val="575656"/>
                </a:solidFill>
              </a:rPr>
              <a:t>светопрозрачных</a:t>
            </a:r>
            <a:r>
              <a:rPr lang="ru-RU" sz="1600" dirty="0">
                <a:solidFill>
                  <a:srgbClr val="575656"/>
                </a:solidFill>
              </a:rPr>
              <a:t> конструкций фасадов и покрытий, конструкций из композитных и других современных </a:t>
            </a:r>
            <a:r>
              <a:rPr lang="ru-RU" sz="1600" dirty="0" smtClean="0">
                <a:solidFill>
                  <a:srgbClr val="575656"/>
                </a:solidFill>
              </a:rPr>
              <a:t>материалов, </a:t>
            </a:r>
          </a:p>
          <a:p>
            <a:pPr algn="just"/>
            <a:r>
              <a:rPr lang="ru-RU" sz="1600" dirty="0" smtClean="0">
                <a:solidFill>
                  <a:srgbClr val="575656"/>
                </a:solidFill>
              </a:rPr>
              <a:t>нормы</a:t>
            </a:r>
            <a:r>
              <a:rPr lang="ru-RU" sz="1600" dirty="0">
                <a:solidFill>
                  <a:srgbClr val="575656"/>
                </a:solidFill>
              </a:rPr>
              <a:t>, регламентирующие расчеты на устойчивость к прогрессирующему разрушению с учетом аварийной ситуации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4496" y="235572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В</a:t>
            </a:r>
            <a:r>
              <a:rPr lang="ru-RU" sz="16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опрос </a:t>
            </a:r>
            <a:r>
              <a:rPr lang="ru-RU" sz="16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решается за счет подготовки специальных технических условий, что увеличивает сроки проектирования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368" y="3867894"/>
            <a:ext cx="8633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861D1A"/>
                </a:solidFill>
              </a:rPr>
              <a:t>Также, нормативными документами не установлены требования к проведению, составу </a:t>
            </a:r>
            <a:r>
              <a:rPr lang="ru-RU" sz="1600" dirty="0" smtClean="0">
                <a:solidFill>
                  <a:srgbClr val="861D1A"/>
                </a:solidFill>
              </a:rPr>
              <a:t/>
            </a:r>
            <a:br>
              <a:rPr lang="ru-RU" sz="1600" dirty="0" smtClean="0">
                <a:solidFill>
                  <a:srgbClr val="861D1A"/>
                </a:solidFill>
              </a:rPr>
            </a:br>
            <a:r>
              <a:rPr lang="ru-RU" sz="1600" dirty="0" smtClean="0">
                <a:solidFill>
                  <a:srgbClr val="861D1A"/>
                </a:solidFill>
              </a:rPr>
              <a:t>и </a:t>
            </a:r>
            <a:r>
              <a:rPr lang="ru-RU" sz="1600" dirty="0">
                <a:solidFill>
                  <a:srgbClr val="861D1A"/>
                </a:solidFill>
              </a:rPr>
              <a:t>содержанию научно-технического сопровождения при проектировании, изготовлении </a:t>
            </a:r>
            <a:r>
              <a:rPr lang="ru-RU" sz="1600" dirty="0" smtClean="0">
                <a:solidFill>
                  <a:srgbClr val="861D1A"/>
                </a:solidFill>
              </a:rPr>
              <a:t/>
            </a:r>
            <a:br>
              <a:rPr lang="ru-RU" sz="1600" dirty="0" smtClean="0">
                <a:solidFill>
                  <a:srgbClr val="861D1A"/>
                </a:solidFill>
              </a:rPr>
            </a:br>
            <a:r>
              <a:rPr lang="ru-RU" sz="1600" dirty="0" smtClean="0">
                <a:solidFill>
                  <a:srgbClr val="861D1A"/>
                </a:solidFill>
              </a:rPr>
              <a:t>и </a:t>
            </a:r>
            <a:r>
              <a:rPr lang="ru-RU" sz="1600" dirty="0">
                <a:solidFill>
                  <a:srgbClr val="861D1A"/>
                </a:solidFill>
              </a:rPr>
              <a:t>монтаже конструкций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8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8964488" cy="68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GGE_Logo_Finish_col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7844" y="1485242"/>
            <a:ext cx="2808312" cy="237273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058" y="627534"/>
            <a:ext cx="9144000" cy="378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1D1A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Безопасность. Надежность. Эффективность.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861D1A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7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558</Words>
  <Application>Microsoft Office PowerPoint</Application>
  <PresentationFormat>Экран (16:9)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О.В.</dc:creator>
  <cp:lastModifiedBy>Соколова О.В.</cp:lastModifiedBy>
  <cp:revision>19</cp:revision>
  <dcterms:created xsi:type="dcterms:W3CDTF">2016-08-05T13:55:39Z</dcterms:created>
  <dcterms:modified xsi:type="dcterms:W3CDTF">2016-08-10T06:35:38Z</dcterms:modified>
</cp:coreProperties>
</file>