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71" r:id="rId4"/>
    <p:sldId id="288" r:id="rId5"/>
    <p:sldId id="273" r:id="rId6"/>
    <p:sldId id="274" r:id="rId7"/>
    <p:sldId id="287" r:id="rId8"/>
    <p:sldId id="275" r:id="rId9"/>
    <p:sldId id="276" r:id="rId10"/>
    <p:sldId id="277" r:id="rId11"/>
    <p:sldId id="272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62F"/>
    <a:srgbClr val="575656"/>
    <a:srgbClr val="861D1A"/>
    <a:srgbClr val="E0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howGuides="1">
      <p:cViewPr>
        <p:scale>
          <a:sx n="114" d="100"/>
          <a:sy n="114" d="100"/>
        </p:scale>
        <p:origin x="-1650" y="-10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C078E-A9EB-4943-BC5F-0F14740E2752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4089-21AD-4CB2-AE8E-F2E16B0B9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87474"/>
            <a:ext cx="5544616" cy="38707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  <a:latin typeface="HeliosC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87474"/>
            <a:ext cx="388843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89339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481"/>
            <a:ext cx="504055" cy="465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827585" y="248913"/>
            <a:ext cx="1440160" cy="27060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2483768" y="546525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41481"/>
            <a:ext cx="0" cy="465011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4191930"/>
            <a:ext cx="622706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4894008"/>
            <a:ext cx="710250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4914546"/>
            <a:ext cx="8568952" cy="195486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</a:t>
            </a:r>
            <a:r>
              <a:rPr lang="ru-RU" i="1" dirty="0" err="1" smtClean="0">
                <a:latin typeface="HeliosC" pitchFamily="50" charset="0"/>
              </a:rPr>
              <a:t>структруы</a:t>
            </a:r>
            <a:endParaRPr lang="ru-RU" i="1" dirty="0">
              <a:latin typeface="Helios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87474"/>
            <a:ext cx="5544616" cy="38707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87474"/>
            <a:ext cx="388843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89339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481"/>
            <a:ext cx="504055" cy="465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827585" y="248913"/>
            <a:ext cx="1368152" cy="27060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3829060" y="546525"/>
            <a:ext cx="506342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41481"/>
            <a:ext cx="0" cy="465011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4191930"/>
            <a:ext cx="622706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10" y="4894008"/>
            <a:ext cx="458222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4914546"/>
            <a:ext cx="8568952" cy="195486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структуры</a:t>
            </a:r>
            <a:endParaRPr lang="ru-RU" i="1" dirty="0">
              <a:latin typeface="HeliosC" pitchFamily="50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2483768" y="546525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5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7116"/>
            <a:ext cx="936103" cy="815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043609" y="307502"/>
            <a:ext cx="2448272" cy="47435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131840" y="4894008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6012160" y="4245936"/>
            <a:ext cx="2880320" cy="5647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Главный специалист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i="1" dirty="0" smtClean="0"/>
              <a:t>Отдела организационного развития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200" b="1" dirty="0" smtClean="0"/>
              <a:t>Тюленева Ольга Владимировна</a:t>
            </a:r>
          </a:p>
          <a:p>
            <a:pPr marL="1828800" lvl="4" indent="0" algn="r">
              <a:buFont typeface="Arial" panose="020B0604020202020204" pitchFamily="34" charset="0"/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944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18" y="33468"/>
            <a:ext cx="9077082" cy="502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7116"/>
            <a:ext cx="936103" cy="815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132304" y="307502"/>
            <a:ext cx="2592288" cy="47435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131840" y="4894008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3131840" y="3507854"/>
            <a:ext cx="5760641" cy="14079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 smtClean="0">
                <a:latin typeface="Bookman Old Style" panose="02050604050505020204" pitchFamily="18" charset="0"/>
              </a:rPr>
              <a:t>Начальник Управления инженерного обеспечения </a:t>
            </a:r>
            <a:br>
              <a:rPr lang="ru-RU" sz="1100" i="1" dirty="0" smtClean="0">
                <a:latin typeface="Bookman Old Style" panose="02050604050505020204" pitchFamily="18" charset="0"/>
              </a:rPr>
            </a:br>
            <a:r>
              <a:rPr lang="ru-RU" sz="1100" i="1" dirty="0" smtClean="0">
                <a:latin typeface="Bookman Old Style" panose="02050604050505020204" pitchFamily="18" charset="0"/>
              </a:rPr>
              <a:t>ФАУ «Главгосэкспертиза России»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100" b="1" dirty="0" smtClean="0">
                <a:latin typeface="Bookman Old Style" panose="02050604050505020204" pitchFamily="18" charset="0"/>
              </a:rPr>
              <a:t>Аллахвердянц Виталий Арташесович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b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i="1" dirty="0">
                <a:latin typeface="Bookman Old Style" panose="02050604050505020204" pitchFamily="18" charset="0"/>
              </a:rPr>
              <a:t>Главный специалист Управления инженерного обеспечения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i="1" dirty="0">
                <a:latin typeface="Bookman Old Style" panose="02050604050505020204" pitchFamily="18" charset="0"/>
              </a:rPr>
              <a:t>ФАУ «Главгосэкспертиза России»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100" b="1" dirty="0" smtClean="0">
                <a:latin typeface="Bookman Old Style" panose="02050604050505020204" pitchFamily="18" charset="0"/>
              </a:rPr>
              <a:t>Братченко Александр Валентинович</a:t>
            </a:r>
          </a:p>
          <a:p>
            <a:pPr marL="0" indent="0">
              <a:spcBef>
                <a:spcPts val="600"/>
              </a:spcBef>
              <a:buNone/>
            </a:pPr>
            <a:endParaRPr lang="ru-RU" sz="1100" b="1" i="1" dirty="0">
              <a:latin typeface="Bookman Old Style" panose="0205060405050502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100" i="1" dirty="0">
              <a:latin typeface="Bookman Old Style" panose="0205060405050502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1131590"/>
            <a:ext cx="7200800" cy="254388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dirty="0" smtClean="0">
                <a:latin typeface="Bookman Old Style" panose="02050604050505020204" pitchFamily="18" charset="0"/>
              </a:rPr>
              <a:t>Актуальные вопросы проведения государственной экспертизы  проектно-сметной документации </a:t>
            </a:r>
            <a:br>
              <a:rPr lang="ru-RU" sz="2600" dirty="0" smtClean="0">
                <a:latin typeface="Bookman Old Style" panose="02050604050505020204" pitchFamily="18" charset="0"/>
              </a:rPr>
            </a:br>
            <a:r>
              <a:rPr lang="ru-RU" sz="2600" dirty="0" smtClean="0">
                <a:latin typeface="Bookman Old Style" panose="02050604050505020204" pitchFamily="18" charset="0"/>
              </a:rPr>
              <a:t>на предмет соответствия требованиям антитеррористической защищенности</a:t>
            </a:r>
            <a:endParaRPr lang="ru-RU" sz="2600" dirty="0">
              <a:latin typeface="Bookman Old Style" panose="0205060405050502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4611652"/>
            <a:ext cx="2520280" cy="2823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Москва,  2016 г.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36512" y="483786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omic Sans MS" panose="030F0702030302020204" pitchFamily="66" charset="0"/>
              </a:rPr>
              <a:pPr/>
              <a:t>10</a:t>
            </a:fld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964488" cy="6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GE_Logo_Finish_col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95158"/>
            <a:ext cx="2952328" cy="23727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951570"/>
            <a:ext cx="9144000" cy="378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1D1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Безопасность. Надежность. Эффективность.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861D1A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71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61" y="2404666"/>
            <a:ext cx="3374078" cy="2530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843558"/>
            <a:ext cx="9144000" cy="1728192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3786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63246" y="195486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Текущая ситуация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8"/>
          <a:stretch/>
        </p:blipFill>
        <p:spPr>
          <a:xfrm>
            <a:off x="0" y="843558"/>
            <a:ext cx="4572000" cy="1728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98757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СОХРАНЕНИЕ </a:t>
            </a:r>
            <a:endParaRPr lang="ru-RU" sz="2000" b="1" i="1" dirty="0" smtClean="0"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угроз террористического характера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7382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государственные меры, направленные на обеспечение безопасности людей и антитеррористическую защищенность объектов и территорий, которые предпринимаются законодательными и федеральными органами государственной власти во взаимодействии с научным сообществом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4931" y="2679763"/>
            <a:ext cx="4814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особая актуальность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202085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51570"/>
            <a:ext cx="9144000" cy="540060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63246" y="-20538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Сложности в применении нормативной правовой базы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9582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большое количество нормативных правовых актов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98757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- более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815666"/>
            <a:ext cx="9144000" cy="1080120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460" y="1923678"/>
            <a:ext cx="871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значительная часть проектной документации с точки зрения  антитеррористической защищенности не имеет систематизированного подхода в применении нормативных правовых актов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5816"/>
            <a:ext cx="9144000" cy="1674186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5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63246" y="-11564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Изменения в постановление Правительства Российской Федерации от 16.02.2008 № 87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3786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4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771550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Федеральный закон от 6 марта </a:t>
            </a: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2006 г</a:t>
            </a: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. № 35-ФЗ </a:t>
            </a: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</a:t>
            </a: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 противодействии терроризму»;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Указ Президента Российской Федерации </a:t>
            </a: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</a:t>
            </a: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15 февраля </a:t>
            </a: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2006 г</a:t>
            </a: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. № 116 «О мерах </a:t>
            </a: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 </a:t>
            </a: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противодействию терроризму»;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Концепция противодействия терроризму </a:t>
            </a: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6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</a:t>
            </a: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Российской Федерации, утвержденная Указом Президента 5 октября 2009 г.;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ряд постановлений Правительства Российской Федерации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458" y="3361369"/>
            <a:ext cx="865302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в Положение о составе разделов проектной документации и требованиях к их содержанию, утвержденное постановлением Правительства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Российской Федерации от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16 февраля 2008 г.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№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87, были внесены изменения, позволившие организовать работу по подготовке проектной документации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части противодействия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терроризму</a:t>
            </a:r>
            <a:endParaRPr lang="ru-RU" sz="1600" dirty="0">
              <a:ln w="10541" cmpd="sng">
                <a:noFill/>
                <a:prstDash val="solid"/>
              </a:ln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8" y="1167594"/>
            <a:ext cx="287018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3786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463246" y="60444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dirty="0" smtClean="0">
                <a:latin typeface="Bookman Old Style" panose="02050604050505020204" pitchFamily="18" charset="0"/>
              </a:rPr>
              <a:t>Изменения в постановление Правительства Российской Федерации от 16.02.2008 № 87 (технологические решения)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735546"/>
            <a:ext cx="5040560" cy="830997"/>
          </a:xfrm>
          <a:prstGeom prst="rect">
            <a:avLst/>
          </a:prstGeom>
          <a:solidFill>
            <a:srgbClr val="A3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Пункт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22. Подраздел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«Технологические решения» дополнен подпунктами «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п.1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», «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п.2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», «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п.3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», «у», «ф»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668745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«п.1» описание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мероприятий и обоснование проектных решений, направленных на предотвращение несанкционированного доступа на объект физических лиц, транспортных средств и грузов, - для объектов производственного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назначения</a:t>
            </a:r>
            <a:endParaRPr lang="ru-RU" sz="12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83618"/>
            <a:ext cx="2686629" cy="110695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7524" y="2545616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«п.2»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 описание технических средств и обоснование проектных решений, направленных на обнаружение взрывных устройств, оружия, боеприпасов, - для зданий, строений, сооружений социально-культурного и коммунально-бытового назначения, нежилых помещений в многоквартирных домах, в которых согласно заданию на проектирование предполагается единовременное нахождение в любом из помещений более 50 человек и при эксплуатации которых не предусматривается установление специального пропускного режима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879319"/>
            <a:ext cx="2686629" cy="10965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19" y="4352786"/>
            <a:ext cx="859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«п.3»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 описание и обоснование проектных решений при реализации требований, предусмотренных статьей 8 Федерального закона «О транспортной безопасности»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305654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6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463246" y="60444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dirty="0" smtClean="0">
                <a:latin typeface="Bookman Old Style" panose="02050604050505020204" pitchFamily="18" charset="0"/>
              </a:rPr>
              <a:t>Изменения в постановление Правительства Российской Федерации от 16.02.2008 № 87 (технологические решения)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"/>
          <a:stretch/>
        </p:blipFill>
        <p:spPr>
          <a:xfrm>
            <a:off x="6372199" y="936549"/>
            <a:ext cx="2500645" cy="10951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887" y="2211710"/>
            <a:ext cx="8569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«Ф»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 схемы, предусмотренные подпунктами "б" - "г", "е" и "з" пункта 6 требований по обеспечению транспортной безопасности объектов транспортной инфраструктуры по видам транспорта на этапе их проектирования и строительства, утвержденных постановлением Правительства Российской Федерации от 23.01.2016 г. № 29 «Об утверждении требований по обеспечению транспортной безопасности объектов транспортной инфраструктуры по видам транспорта на этапе их проектирования и строительства и требований по обеспечению транспортной безопасности объектов (зданий, строений, сооружений), не являющихся объектами транспортной инфраструктуры и расположенных на земельных участках, прилегающих к объектам транспортной инфраструктуры и отнесенных в соответствии с земельным законодательством Российской Федерации к охранным зонам земель транспорта, и о внесении изменений в Положение о составе разделов проектной документации и требованиях к их содержанию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»</a:t>
            </a:r>
            <a:endParaRPr lang="ru-RU" sz="14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886" y="1167594"/>
            <a:ext cx="5925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«У»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 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схема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расположения технических средств и устройств, предусмотренных проектными решениями, указанными в подпунктах «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п.1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» и «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п.2»</a:t>
            </a:r>
            <a:endParaRPr lang="ru-RU" sz="14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8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13" y="1437624"/>
            <a:ext cx="3720075" cy="209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63246" y="-20538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Изменения в постановление Правительства Российской Федерации от 16.02.2008 № 87 (проект организации строительства)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897564"/>
            <a:ext cx="4572000" cy="830997"/>
          </a:xfrm>
          <a:prstGeom prst="rect">
            <a:avLst/>
          </a:prstGeom>
          <a:solidFill>
            <a:srgbClr val="A3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Пункт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23. Раздел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6 «Проект организации строительства» дополнен подпунктом «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т.1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9236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</a:t>
            </a:r>
            <a:r>
              <a:rPr lang="ru-RU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т.1</a:t>
            </a:r>
            <a:r>
              <a:rPr lang="ru-RU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» описание проектных решений </a:t>
            </a:r>
            <a:r>
              <a:rPr lang="ru-RU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 </a:t>
            </a:r>
            <a:r>
              <a:rPr lang="ru-RU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мероприятий по охране объектов в период строительства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72" y="2588588"/>
            <a:ext cx="3720075" cy="209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35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8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11760" y="-20538"/>
            <a:ext cx="6552728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latin typeface="Bookman Old Style" panose="02050604050505020204" pitchFamily="18" charset="0"/>
              </a:rPr>
              <a:t>Изменения в постановление Правительства Российской Федерации </a:t>
            </a:r>
            <a:r>
              <a:rPr lang="ru-RU" sz="1400" dirty="0" smtClean="0">
                <a:latin typeface="Bookman Old Style" panose="02050604050505020204" pitchFamily="18" charset="0"/>
              </a:rPr>
              <a:t/>
            </a:r>
            <a:br>
              <a:rPr lang="ru-RU" sz="1400" dirty="0" smtClean="0">
                <a:latin typeface="Bookman Old Style" panose="02050604050505020204" pitchFamily="18" charset="0"/>
              </a:rPr>
            </a:br>
            <a:r>
              <a:rPr lang="ru-RU" sz="1400" dirty="0" smtClean="0">
                <a:latin typeface="Bookman Old Style" panose="02050604050505020204" pitchFamily="18" charset="0"/>
              </a:rPr>
              <a:t>от </a:t>
            </a:r>
            <a:r>
              <a:rPr lang="ru-RU" sz="1400" dirty="0" smtClean="0">
                <a:latin typeface="Bookman Old Style" panose="02050604050505020204" pitchFamily="18" charset="0"/>
              </a:rPr>
              <a:t>16.02.2008 № 87 (</a:t>
            </a:r>
            <a:r>
              <a:rPr lang="ru-RU" sz="1400" dirty="0" smtClean="0">
                <a:latin typeface="Bookman Old Style" panose="02050604050505020204" pitchFamily="18" charset="0"/>
              </a:rPr>
              <a:t>технологические и </a:t>
            </a:r>
            <a:r>
              <a:rPr lang="ru-RU" sz="1400" dirty="0" smtClean="0">
                <a:latin typeface="Bookman Old Style" panose="02050604050505020204" pitchFamily="18" charset="0"/>
              </a:rPr>
              <a:t>конструктивные решения линейного </a:t>
            </a:r>
            <a:r>
              <a:rPr lang="ru-RU" sz="1400" dirty="0" smtClean="0">
                <a:latin typeface="Bookman Old Style" panose="02050604050505020204" pitchFamily="18" charset="0"/>
              </a:rPr>
              <a:t>объекта. Искусственные </a:t>
            </a:r>
            <a:r>
              <a:rPr lang="ru-RU" sz="1400" dirty="0" smtClean="0">
                <a:latin typeface="Bookman Old Style" panose="02050604050505020204" pitchFamily="18" charset="0"/>
              </a:rPr>
              <a:t>сооружения)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789553"/>
            <a:ext cx="4104456" cy="1323439"/>
          </a:xfrm>
          <a:prstGeom prst="rect">
            <a:avLst/>
          </a:prstGeom>
          <a:solidFill>
            <a:srgbClr val="A3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Пункт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36.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Раздел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 «Технологические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конструктивные решения линейного объекта. Искусственные сооружения» дополнен подпунктами «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м.1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» и «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х.1»</a:t>
            </a:r>
            <a:endParaRPr lang="ru-RU" sz="16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896" y="2347012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«м.1»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 описание и обоснование проектных решений при реализации требований, предусмотренных статьей 8 Федерального закона "О транспортной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безопасности«</a:t>
            </a:r>
          </a:p>
          <a:p>
            <a:pPr algn="just"/>
            <a:endParaRPr lang="ru-RU" sz="12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«х.1»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 схемы, предусмотренные подпунктами "б" - "г", "е" и "з" пункта 6 требований по обеспечению транспортной безопасности объектов транспортной инфраструктуры по видам транспорта на этапе их проектирования и строительства, утвержденных постановлением Правительства Российской Федерации от 23 января 2016 года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29 "Об утверждении требований по обеспечению транспортной безопасности объектов транспортной инфраструктуры по видам транспорта на этапе их проектирования и строительства и требований по обеспечению транспортной безопасности объектов (зданий, строений, сооружений), не являющихся объектами транспортной инфраструктуры и расположенных на земельных участках, прилегающих к объектам транспортной инфраструктуры и отнесенных в соответствии с земельным законодательством Российской Федерации к охранным зонам земель транспорта, и о внесении изменений в Положение о составе разделов проектной документации и требованиях к их содержанию"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85" y="806832"/>
            <a:ext cx="2658015" cy="113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3588"/>
            <a:ext cx="2666344" cy="113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12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63246" y="195486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СП 132.13330.2011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99904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СП 132.13330.2011 «Обеспечение антитеррористической защищенности зданий и сооружений. Общие требования проектирования»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694587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кроме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разделов 1, 7, 8 включен в действующую редакцию Перечня документов в области стандартизации, в результате применения которых 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на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добровольной основе обеспечивается соблюдение требований Федерального закона "Технический регламент о безопасности зданий 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сооружении", утвержденного приказом </a:t>
            </a:r>
            <a:r>
              <a:rPr lang="ru-RU" sz="1400" dirty="0" err="1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Росстандарта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 от 30.03.2015 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365</a:t>
            </a:r>
            <a:endParaRPr lang="ru-RU" sz="14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3099178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азделы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 1, 7, 8 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включены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 Перечень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"Технический регламент о безопасности зданий 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 сооружений", утвержденный постановлением Правительства России </a:t>
            </a:r>
            <a:b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26.12.2014 № 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1521 (введен </a:t>
            </a:r>
            <a:r>
              <a:rPr lang="ru-RU" sz="14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действие с </a:t>
            </a:r>
            <a:r>
              <a:rPr lang="ru-RU" sz="14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01.07.2015)</a:t>
            </a:r>
            <a:endParaRPr lang="ru-RU" sz="14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5161"/>
            <a:ext cx="1155452" cy="8665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85256"/>
            <a:ext cx="1155452" cy="8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1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316</Words>
  <Application>Microsoft Office PowerPoint</Application>
  <PresentationFormat>Экран (16:9)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О.В.</dc:creator>
  <cp:lastModifiedBy>Соколова О.В.</cp:lastModifiedBy>
  <cp:revision>206</cp:revision>
  <cp:lastPrinted>2016-08-08T13:42:26Z</cp:lastPrinted>
  <dcterms:created xsi:type="dcterms:W3CDTF">2016-05-30T07:30:37Z</dcterms:created>
  <dcterms:modified xsi:type="dcterms:W3CDTF">2016-08-10T06:28:37Z</dcterms:modified>
</cp:coreProperties>
</file>