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20"/>
      <c:hPercent val="5"/>
      <c:rotY val="278"/>
      <c:depthPercent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8810886250083935E-3"/>
          <c:y val="5.1562447219238569E-2"/>
          <c:w val="0.96562499999999996"/>
          <c:h val="0.948437503171905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>
              <a:outerShdw blurRad="50800" dir="5400000" sx="43000" sy="43000" algn="ctr" rotWithShape="0">
                <a:srgbClr val="000000">
                  <a:alpha val="0"/>
                </a:srgbClr>
              </a:outerShdw>
            </a:effectLst>
          </c:spPr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>
                <a:outerShdw blurRad="50800" dir="5400000" sx="43000" sy="43000" algn="ctr" rotWithShape="0">
                  <a:schemeClr val="bg1">
                    <a:alpha val="0"/>
                  </a:schemeClr>
                </a:outerShdw>
              </a:effectLst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C4D-44AE-8E39-61E418EC6034}"/>
              </c:ext>
            </c:extLst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>
                <a:outerShdw blurRad="50800" dir="5400000" sx="43000" sy="43000" algn="ctr" rotWithShape="0">
                  <a:srgbClr val="000000">
                    <a:alpha val="0"/>
                  </a:srgbClr>
                </a:outerShdw>
              </a:effectLst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C4D-44AE-8E39-61E418EC6034}"/>
              </c:ext>
            </c:extLst>
          </c:dPt>
          <c:dPt>
            <c:idx val="2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>
                <a:outerShdw blurRad="50800" dir="5400000" sx="43000" sy="43000" algn="ctr" rotWithShape="0">
                  <a:srgbClr val="000000">
                    <a:alpha val="0"/>
                  </a:srgbClr>
                </a:outerShdw>
              </a:effectLst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C4D-44AE-8E39-61E418EC6034}"/>
              </c:ext>
            </c:extLst>
          </c:dPt>
          <c:dPt>
            <c:idx val="3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>
                <a:outerShdw blurRad="50800" dir="5400000" sx="43000" sy="43000" algn="ctr" rotWithShape="0">
                  <a:srgbClr val="000000">
                    <a:alpha val="0"/>
                  </a:srgbClr>
                </a:outerShdw>
              </a:effectLst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C4D-44AE-8E39-61E418EC6034}"/>
              </c:ext>
            </c:extLst>
          </c:dPt>
          <c:dPt>
            <c:idx val="4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>
                <a:outerShdw blurRad="50800" dir="5400000" sx="43000" sy="43000" algn="ctr" rotWithShape="0">
                  <a:srgbClr val="000000">
                    <a:alpha val="0"/>
                  </a:srgbClr>
                </a:outerShdw>
              </a:effectLst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C4D-44AE-8E39-61E418EC6034}"/>
              </c:ext>
            </c:extLst>
          </c:dPt>
          <c:dPt>
            <c:idx val="5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>
                <a:outerShdw blurRad="50800" dir="5400000" sx="43000" sy="43000" algn="ctr" rotWithShape="0">
                  <a:srgbClr val="000000">
                    <a:alpha val="0"/>
                  </a:srgbClr>
                </a:outerShdw>
              </a:effectLst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6C4D-44AE-8E39-61E418EC6034}"/>
              </c:ext>
            </c:extLst>
          </c:dPt>
          <c:dPt>
            <c:idx val="6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>
                <a:outerShdw blurRad="50800" dir="5400000" sx="43000" sy="43000" algn="ctr" rotWithShape="0">
                  <a:srgbClr val="000000">
                    <a:alpha val="0"/>
                  </a:srgbClr>
                </a:outerShdw>
              </a:effectLst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6C4D-44AE-8E39-61E418EC6034}"/>
              </c:ext>
            </c:extLst>
          </c:dPt>
          <c:dPt>
            <c:idx val="7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>
                <a:outerShdw blurRad="50800" dir="5400000" sx="43000" sy="43000" algn="ctr" rotWithShape="0">
                  <a:srgbClr val="000000">
                    <a:alpha val="0"/>
                  </a:srgbClr>
                </a:outerShdw>
              </a:effectLst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6C4D-44AE-8E39-61E418EC6034}"/>
              </c:ext>
            </c:extLst>
          </c:dPt>
          <c:dPt>
            <c:idx val="8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>
                <a:outerShdw blurRad="50800" dir="5400000" sx="43000" sy="43000" algn="ctr" rotWithShape="0">
                  <a:srgbClr val="000000">
                    <a:alpha val="0"/>
                  </a:srgbClr>
                </a:outerShdw>
              </a:effectLst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6C4D-44AE-8E39-61E418EC6034}"/>
              </c:ext>
            </c:extLst>
          </c:dPt>
          <c:dLbls>
            <c:delete val="1"/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3.2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0.5</c:v>
                </c:pt>
                <c:pt idx="6">
                  <c:v>0.4</c:v>
                </c:pt>
                <c:pt idx="7">
                  <c:v>1.2</c:v>
                </c:pt>
                <c:pt idx="8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C4D-44AE-8E39-61E418EC6034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0.01216</cdr:x>
      <cdr:y>0.38746</cdr:y>
    </cdr:from>
    <cdr:to>
      <cdr:x>0.1033</cdr:x>
      <cdr:y>0.53323</cdr:y>
    </cdr:to>
    <cdr:sp macro="" textlink="">
      <cdr:nvSpPr>
        <cdr:cNvPr id="2" name="Блок-схема: узел 1"/>
        <cdr:cNvSpPr/>
      </cdr:nvSpPr>
      <cdr:spPr>
        <a:xfrm xmlns:a="http://schemas.openxmlformats.org/drawingml/2006/main">
          <a:off x="107205" y="1984344"/>
          <a:ext cx="803501" cy="746550"/>
        </a:xfrm>
        <a:prstGeom xmlns:a="http://schemas.openxmlformats.org/drawingml/2006/main" prst="flowChartConnector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0.00809</cdr:x>
      <cdr:y>0.42751</cdr:y>
    </cdr:from>
    <cdr:to>
      <cdr:x>0.12062</cdr:x>
      <cdr:y>0.49858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71284" y="2189441"/>
          <a:ext cx="992094" cy="364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ПТК 705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0.0847</cdr:x>
      <cdr:y>0.54253</cdr:y>
    </cdr:from>
    <cdr:to>
      <cdr:x>0.17584</cdr:x>
      <cdr:y>0.6883</cdr:y>
    </cdr:to>
    <cdr:sp macro="" textlink="">
      <cdr:nvSpPr>
        <cdr:cNvPr id="4" name="Блок-схема: узел 3"/>
        <cdr:cNvSpPr/>
      </cdr:nvSpPr>
      <cdr:spPr>
        <a:xfrm xmlns:a="http://schemas.openxmlformats.org/drawingml/2006/main">
          <a:off x="665038" y="2584242"/>
          <a:ext cx="715617" cy="694335"/>
        </a:xfrm>
        <a:prstGeom xmlns:a="http://schemas.openxmlformats.org/drawingml/2006/main" prst="flowChartConnector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0.08389</cdr:x>
      <cdr:y>0.57796</cdr:y>
    </cdr:from>
    <cdr:to>
      <cdr:x>0.18601</cdr:x>
      <cdr:y>0.64903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658695" y="2752990"/>
          <a:ext cx="801823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ТК 700 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0.53133</cdr:x>
      <cdr:y>0</cdr:y>
    </cdr:from>
    <cdr:to>
      <cdr:x>0.68109</cdr:x>
      <cdr:y>0.09014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684249" y="-1239973"/>
          <a:ext cx="1320292" cy="461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0" dirty="0" smtClean="0">
              <a:latin typeface="+mj-lt"/>
            </a:rPr>
            <a:t>Стекло</a:t>
          </a:r>
        </a:p>
        <a:p xmlns:a="http://schemas.openxmlformats.org/drawingml/2006/main">
          <a:endParaRPr lang="ru-RU" sz="1200" b="0" dirty="0">
            <a:latin typeface="+mj-lt"/>
          </a:endParaRPr>
        </a:p>
      </cdr:txBody>
    </cdr:sp>
  </cdr:relSizeAnchor>
  <cdr:relSizeAnchor xmlns:cdr="http://schemas.openxmlformats.org/drawingml/2006/chartDrawing">
    <cdr:from>
      <cdr:x>0.48497</cdr:x>
      <cdr:y>0.04576</cdr:y>
    </cdr:from>
    <cdr:to>
      <cdr:x>0.52176</cdr:x>
      <cdr:y>0.14613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V="1">
          <a:off x="4275551" y="234338"/>
          <a:ext cx="324332" cy="51403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0.52176</cdr:x>
      <cdr:y>0.04576</cdr:y>
    </cdr:from>
    <cdr:to>
      <cdr:x>0.62946</cdr:x>
      <cdr:y>0.04576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H="1">
          <a:off x="4599883" y="234337"/>
          <a:ext cx="949544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0.32886</cdr:x>
      <cdr:y>0.89738</cdr:y>
    </cdr:from>
    <cdr:to>
      <cdr:x>0.49639</cdr:x>
      <cdr:y>0.89847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H="1">
          <a:off x="2899290" y="4595863"/>
          <a:ext cx="1476898" cy="560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0.78221</cdr:x>
      <cdr:y>0.73723</cdr:y>
    </cdr:from>
    <cdr:to>
      <cdr:x>1</cdr:x>
      <cdr:y>0.78831</cdr:y>
    </cdr:to>
    <cdr:sp macro="" textlink="">
      <cdr:nvSpPr>
        <cdr:cNvPr id="19" name="TextBox 83"/>
        <cdr:cNvSpPr txBox="1"/>
      </cdr:nvSpPr>
      <cdr:spPr>
        <a:xfrm xmlns:a="http://schemas.openxmlformats.org/drawingml/2006/main">
          <a:off x="6896051" y="3775667"/>
          <a:ext cx="1920061" cy="261602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0" dirty="0" smtClean="0">
              <a:latin typeface="+mj-lt"/>
            </a:rPr>
            <a:t>Пожарная безопасность</a:t>
          </a:r>
          <a:endParaRPr lang="ru-RU" sz="1100" b="0" dirty="0">
            <a:latin typeface="+mj-lt"/>
          </a:endParaRPr>
        </a:p>
      </cdr:txBody>
    </cdr:sp>
  </cdr:relSizeAnchor>
  <cdr:relSizeAnchor xmlns:cdr="http://schemas.openxmlformats.org/drawingml/2006/chartDrawing">
    <cdr:from>
      <cdr:x>0.79203</cdr:x>
      <cdr:y>0.79112</cdr:y>
    </cdr:from>
    <cdr:to>
      <cdr:x>0.95955</cdr:x>
      <cdr:y>0.79222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6982617" y="4051670"/>
          <a:ext cx="1476875" cy="5633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0.63967</cdr:x>
      <cdr:y>0.81256</cdr:y>
    </cdr:from>
    <cdr:to>
      <cdr:x>0.75854</cdr:x>
      <cdr:y>0.86364</cdr:y>
    </cdr:to>
    <cdr:sp macro="" textlink="">
      <cdr:nvSpPr>
        <cdr:cNvPr id="21" name="TextBox 83"/>
        <cdr:cNvSpPr txBox="1"/>
      </cdr:nvSpPr>
      <cdr:spPr>
        <a:xfrm xmlns:a="http://schemas.openxmlformats.org/drawingml/2006/main">
          <a:off x="5639439" y="4161480"/>
          <a:ext cx="1047972" cy="261602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0" dirty="0" smtClean="0">
              <a:latin typeface="+mj-lt"/>
            </a:rPr>
            <a:t>Акустика</a:t>
          </a:r>
          <a:endParaRPr lang="ru-RU" sz="1100" b="0" dirty="0">
            <a:latin typeface="+mj-lt"/>
          </a:endParaRPr>
        </a:p>
      </cdr:txBody>
    </cdr:sp>
  </cdr:relSizeAnchor>
  <cdr:relSizeAnchor xmlns:cdr="http://schemas.openxmlformats.org/drawingml/2006/chartDrawing">
    <cdr:from>
      <cdr:x>0.64786</cdr:x>
      <cdr:y>0.8633</cdr:y>
    </cdr:from>
    <cdr:to>
      <cdr:x>0.75128</cdr:x>
      <cdr:y>0.8633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5711569" y="4421314"/>
          <a:ext cx="911763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0.62986</cdr:x>
      <cdr:y>0.80935</cdr:y>
    </cdr:from>
    <cdr:to>
      <cdr:x>0.64949</cdr:x>
      <cdr:y>0.86558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H="1" flipV="1">
          <a:off x="5552909" y="4145031"/>
          <a:ext cx="173060" cy="28797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A0C5C-15F1-4BD2-B029-061F5AC43098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470F2-CE64-4463-83D9-C4E714F8D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778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799D10-D9E9-46DE-8131-85DDCDEA6A3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940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7EE9BC-EC13-4131-AB2B-F521063083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09D0E-86CE-4F48-8555-FF9C7626F63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634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7EE9BC-EC13-4131-AB2B-F521063083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09D0E-86CE-4F48-8555-FF9C7626F63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29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7EE9BC-EC13-4131-AB2B-F521063083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09D0E-86CE-4F48-8555-FF9C7626F63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507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7EE9BC-EC13-4131-AB2B-F521063083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09D0E-86CE-4F48-8555-FF9C7626F63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695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7EE9BC-EC13-4131-AB2B-F521063083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09D0E-86CE-4F48-8555-FF9C7626F63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104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7EE9BC-EC13-4131-AB2B-F521063083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09D0E-86CE-4F48-8555-FF9C7626F63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378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7EE9BC-EC13-4131-AB2B-F521063083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09D0E-86CE-4F48-8555-FF9C7626F63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907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7EE9BC-EC13-4131-AB2B-F521063083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09D0E-86CE-4F48-8555-FF9C7626F63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3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7EE9BC-EC13-4131-AB2B-F521063083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09D0E-86CE-4F48-8555-FF9C7626F63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515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7EE9BC-EC13-4131-AB2B-F521063083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09D0E-86CE-4F48-8555-FF9C7626F63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378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7EE9BC-EC13-4131-AB2B-F521063083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09D0E-86CE-4F48-8555-FF9C7626F63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608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7EE9BC-EC13-4131-AB2B-F521063083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09D0E-86CE-4F48-8555-FF9C7626F63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724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Диаграмма 10"/>
          <p:cNvGraphicFramePr/>
          <p:nvPr>
            <p:extLst/>
          </p:nvPr>
        </p:nvGraphicFramePr>
        <p:xfrm>
          <a:off x="1820449" y="1239973"/>
          <a:ext cx="8816112" cy="5121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5" name="Овал 84"/>
          <p:cNvSpPr/>
          <p:nvPr/>
        </p:nvSpPr>
        <p:spPr>
          <a:xfrm>
            <a:off x="4528979" y="3058629"/>
            <a:ext cx="2641523" cy="7474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64334" y="3201040"/>
            <a:ext cx="2544841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ТК 465 Строительство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Блок-схема: узел 23"/>
          <p:cNvSpPr/>
          <p:nvPr/>
        </p:nvSpPr>
        <p:spPr>
          <a:xfrm>
            <a:off x="4643995" y="2062859"/>
            <a:ext cx="715617" cy="69433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Блок-схема: узел 24"/>
          <p:cNvSpPr/>
          <p:nvPr/>
        </p:nvSpPr>
        <p:spPr>
          <a:xfrm>
            <a:off x="7873518" y="2122602"/>
            <a:ext cx="715617" cy="69433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Блок-схема: узел 25"/>
          <p:cNvSpPr/>
          <p:nvPr/>
        </p:nvSpPr>
        <p:spPr>
          <a:xfrm>
            <a:off x="9103455" y="2454788"/>
            <a:ext cx="715617" cy="69433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Блок-схема: узел 26"/>
          <p:cNvSpPr/>
          <p:nvPr/>
        </p:nvSpPr>
        <p:spPr>
          <a:xfrm>
            <a:off x="2613479" y="2575364"/>
            <a:ext cx="715617" cy="69433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Блок-схема: узел 27"/>
          <p:cNvSpPr/>
          <p:nvPr/>
        </p:nvSpPr>
        <p:spPr>
          <a:xfrm>
            <a:off x="4664334" y="4536335"/>
            <a:ext cx="715617" cy="69433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Блок-схема: узел 28"/>
          <p:cNvSpPr/>
          <p:nvPr/>
        </p:nvSpPr>
        <p:spPr>
          <a:xfrm>
            <a:off x="9652960" y="3314331"/>
            <a:ext cx="715617" cy="69433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Блок-схема: узел 29"/>
          <p:cNvSpPr/>
          <p:nvPr/>
        </p:nvSpPr>
        <p:spPr>
          <a:xfrm>
            <a:off x="3602724" y="4382061"/>
            <a:ext cx="715617" cy="69433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Блок-схема: узел 30"/>
          <p:cNvSpPr/>
          <p:nvPr/>
        </p:nvSpPr>
        <p:spPr>
          <a:xfrm>
            <a:off x="5719178" y="4602928"/>
            <a:ext cx="715617" cy="69433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Блок-схема: узел 31"/>
          <p:cNvSpPr/>
          <p:nvPr/>
        </p:nvSpPr>
        <p:spPr>
          <a:xfrm>
            <a:off x="3610729" y="2238014"/>
            <a:ext cx="715617" cy="69433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Блок-схема: узел 32"/>
          <p:cNvSpPr/>
          <p:nvPr/>
        </p:nvSpPr>
        <p:spPr>
          <a:xfrm>
            <a:off x="6966166" y="4635241"/>
            <a:ext cx="715617" cy="734029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Блок-схема: узел 33"/>
          <p:cNvSpPr/>
          <p:nvPr/>
        </p:nvSpPr>
        <p:spPr>
          <a:xfrm>
            <a:off x="5719177" y="2005467"/>
            <a:ext cx="715617" cy="69433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Блок-схема: узел 34"/>
          <p:cNvSpPr/>
          <p:nvPr/>
        </p:nvSpPr>
        <p:spPr>
          <a:xfrm>
            <a:off x="8102634" y="4395942"/>
            <a:ext cx="715617" cy="69433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Блок-схема: узел 35"/>
          <p:cNvSpPr/>
          <p:nvPr/>
        </p:nvSpPr>
        <p:spPr>
          <a:xfrm>
            <a:off x="9205609" y="4034893"/>
            <a:ext cx="715617" cy="69433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Блок-схема: узел 36"/>
          <p:cNvSpPr/>
          <p:nvPr/>
        </p:nvSpPr>
        <p:spPr>
          <a:xfrm>
            <a:off x="6714830" y="2031514"/>
            <a:ext cx="715617" cy="72822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603452" y="2419820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ТК 144 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9277083" y="4215899"/>
            <a:ext cx="6976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ТК 23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632533" y="2237347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ТК 366 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7852281" y="2303404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ТК 393 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9136428" y="2612162"/>
            <a:ext cx="6976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ТК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61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9631572" y="3526486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ТК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400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966166" y="4832426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ТК 358 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5745527" y="2154222"/>
            <a:ext cx="6976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ТК 41 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791637" y="2245646"/>
            <a:ext cx="6976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ТК 99 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8117452" y="4588926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ТК 274 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5752367" y="4780818"/>
            <a:ext cx="6976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ТК 32 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3626412" y="4557202"/>
            <a:ext cx="6976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ТК 45 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629924" y="4710684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ТК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418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649316" y="2753379"/>
            <a:ext cx="6976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ТК 39 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190915" y="2763706"/>
            <a:ext cx="219196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СТРОИТЕЛЬНЫЕ МАТЕРИАЛЫ И КОНСТРУКЦИИ</a:t>
            </a: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3185694" y="3456104"/>
            <a:ext cx="1696861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ИНФОРМАЦИОННОЕ МОДЕЛИРОВАНИЕ ЗДАНИЙ И СООРУЖЕНИЙ</a:t>
            </a: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854777" y="3963791"/>
            <a:ext cx="143205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СТРОИТЕЛЬСТВО ТРАНСПОРТНЫХ СООРУЖЕНИЙ</a:t>
            </a: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8" name="TextBox 87"/>
          <p:cNvSpPr txBox="1"/>
          <p:nvPr/>
        </p:nvSpPr>
        <p:spPr>
          <a:xfrm rot="20927543">
            <a:off x="6820970" y="2730536"/>
            <a:ext cx="1774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ПЛАНИРОВАНИЕ И ПЛАНИРОВКА ТЕРРИТОРИЙ</a:t>
            </a:r>
          </a:p>
        </p:txBody>
      </p:sp>
      <p:sp>
        <p:nvSpPr>
          <p:cNvPr id="89" name="TextBox 88"/>
          <p:cNvSpPr txBox="1"/>
          <p:nvPr/>
        </p:nvSpPr>
        <p:spPr>
          <a:xfrm rot="21126822">
            <a:off x="7166548" y="3038469"/>
            <a:ext cx="2407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СИСТЕМЫ КОНДИЦИОНИРОВАНИЯ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                                   И ВЕНТИЛЯЦИИ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 rot="405538">
            <a:off x="7295791" y="3526483"/>
            <a:ext cx="25927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ПРОИЗВОДСТВО СТРОИТЕЛЬНЫХ РАБОТ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5" name="TextBox 54"/>
          <p:cNvSpPr txBox="1"/>
          <p:nvPr/>
        </p:nvSpPr>
        <p:spPr>
          <a:xfrm rot="1079009">
            <a:off x="7053374" y="3847900"/>
            <a:ext cx="2465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ПРОЕКТИРОВАНИЕ И СТРОИТЕЛЬСТВО СИСТЕМ ГАЗОСНАБЖЕНИЯ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6" name="TextBox 55"/>
          <p:cNvSpPr txBox="1"/>
          <p:nvPr/>
        </p:nvSpPr>
        <p:spPr>
          <a:xfrm rot="3999162">
            <a:off x="5943554" y="4301676"/>
            <a:ext cx="1590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ЗВУКОИЗОЛЯЦИЯ И АКУСТИКА ЗДАНИЙ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 rot="2227610">
            <a:off x="6621999" y="4097843"/>
            <a:ext cx="182090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5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ОГНЕСТОЙКОСТЬ СТРОИТЕЛЬНЫХ МАТЕРИАЛОВ</a:t>
            </a:r>
            <a:endParaRPr kumimoji="0" lang="ru-RU" sz="9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0190603" y="2523032"/>
            <a:ext cx="1928903" cy="9541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Производство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работ в строительстве. Типовые технологические и организационные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процессы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>
            <a:stCxn id="29" idx="7"/>
          </p:cNvCxnSpPr>
          <p:nvPr/>
        </p:nvCxnSpPr>
        <p:spPr>
          <a:xfrm flipV="1">
            <a:off x="10263777" y="3256584"/>
            <a:ext cx="10985" cy="1594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263777" y="3229700"/>
            <a:ext cx="17901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9810837" y="1965204"/>
            <a:ext cx="1928903" cy="61555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Вентиляция и кондиционирование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cxnSp>
        <p:nvCxnSpPr>
          <p:cNvPr id="61" name="Прямая соединительная линия 60"/>
          <p:cNvCxnSpPr>
            <a:stCxn id="26" idx="7"/>
          </p:cNvCxnSpPr>
          <p:nvPr/>
        </p:nvCxnSpPr>
        <p:spPr>
          <a:xfrm flipV="1">
            <a:off x="9714272" y="2340564"/>
            <a:ext cx="134766" cy="2159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9849038" y="2331369"/>
            <a:ext cx="1393667" cy="2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982293" y="352691"/>
            <a:ext cx="11416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ДУБЛИРОВАНИЕ ДЕЯТЕЛЬНОСТИ ТК 465 «СТРОИТЕЛЬСТВО»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ДРУГИМИ ТЕХНИЧЕСКИМИ КОМИТЕТАМИ ПО СТАНДАРТИЗАЦИИ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797452" y="1260200"/>
            <a:ext cx="2800278" cy="78483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Услуги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(работы) в сфере жилищно-коммунального хозяйства и формирования комфортной городской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среды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cxnSp>
        <p:nvCxnSpPr>
          <p:cNvPr id="64" name="Прямая соединительная линия 63"/>
          <p:cNvCxnSpPr>
            <a:stCxn id="25" idx="7"/>
          </p:cNvCxnSpPr>
          <p:nvPr/>
        </p:nvCxnSpPr>
        <p:spPr>
          <a:xfrm flipV="1">
            <a:off x="8484335" y="1846210"/>
            <a:ext cx="376744" cy="3780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8853488" y="1833794"/>
            <a:ext cx="1898332" cy="56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7394390" y="1511730"/>
            <a:ext cx="18234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Алюминий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cxnSp>
        <p:nvCxnSpPr>
          <p:cNvPr id="73" name="Прямая соединительная линия 72"/>
          <p:cNvCxnSpPr>
            <a:stCxn id="37" idx="0"/>
          </p:cNvCxnSpPr>
          <p:nvPr/>
        </p:nvCxnSpPr>
        <p:spPr>
          <a:xfrm flipV="1">
            <a:off x="7072639" y="1782598"/>
            <a:ext cx="262934" cy="2489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H="1">
            <a:off x="7344346" y="1773197"/>
            <a:ext cx="9495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759890" y="997768"/>
            <a:ext cx="2180259" cy="78483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«Зеленые» технологии среды жизнедеятельности и «зеленая» инновационная продукция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 flipH="1" flipV="1">
            <a:off x="3850296" y="1608095"/>
            <a:ext cx="1999445" cy="8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802558" y="1224239"/>
            <a:ext cx="1884499" cy="61555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Строительные материалы и изделия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 flipH="1">
            <a:off x="1855156" y="1629933"/>
            <a:ext cx="1778838" cy="72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013811" y="1724484"/>
            <a:ext cx="2406764" cy="61555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Энергосбережение, энергетическая эффективность, энергоменеджмент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 flipH="1">
            <a:off x="1137886" y="2106257"/>
            <a:ext cx="215946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32324" y="2229752"/>
            <a:ext cx="2101982" cy="93871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Технологии информационного моделирования на всех этапах жизненного цикла объектов капитального строительства и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недвижимости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 flipH="1">
            <a:off x="196295" y="3153812"/>
            <a:ext cx="1898332" cy="56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9287" y="3932229"/>
            <a:ext cx="2065190" cy="7694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Математическое моделирование и высокопроизводительные вычислительные технологии</a:t>
            </a: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 flipH="1">
            <a:off x="128904" y="4734632"/>
            <a:ext cx="1798750" cy="84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889907" y="4898762"/>
            <a:ext cx="1623369" cy="43088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Железнодорожный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транспорт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 flipH="1">
            <a:off x="1969396" y="5294460"/>
            <a:ext cx="1268321" cy="6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3097186" y="5378629"/>
            <a:ext cx="1920055" cy="2616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Дорожное хозяйство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3143111" y="5620116"/>
            <a:ext cx="1476898" cy="56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0039601" y="4434202"/>
            <a:ext cx="1920055" cy="43088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Нефтяная и газовая промышленность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 flipH="1">
            <a:off x="10151704" y="4855668"/>
            <a:ext cx="1269992" cy="37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Прямоугольник 90"/>
          <p:cNvSpPr/>
          <p:nvPr/>
        </p:nvSpPr>
        <p:spPr>
          <a:xfrm>
            <a:off x="4692701" y="5340250"/>
            <a:ext cx="1788119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Внутренний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водный транспорт</a:t>
            </a:r>
          </a:p>
        </p:txBody>
      </p:sp>
      <p:cxnSp>
        <p:nvCxnSpPr>
          <p:cNvPr id="95" name="Прямая соединительная линия 94"/>
          <p:cNvCxnSpPr/>
          <p:nvPr/>
        </p:nvCxnSpPr>
        <p:spPr>
          <a:xfrm>
            <a:off x="8673648" y="5015640"/>
            <a:ext cx="123804" cy="2972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>
            <a:stCxn id="31" idx="4"/>
          </p:cNvCxnSpPr>
          <p:nvPr/>
        </p:nvCxnSpPr>
        <p:spPr>
          <a:xfrm>
            <a:off x="6076987" y="5297263"/>
            <a:ext cx="110519" cy="5344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>
            <a:endCxn id="30" idx="3"/>
          </p:cNvCxnSpPr>
          <p:nvPr/>
        </p:nvCxnSpPr>
        <p:spPr>
          <a:xfrm flipV="1">
            <a:off x="3237718" y="4974713"/>
            <a:ext cx="469806" cy="3197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flipV="1">
            <a:off x="1927654" y="4425185"/>
            <a:ext cx="627411" cy="3094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>
            <a:endCxn id="28" idx="3"/>
          </p:cNvCxnSpPr>
          <p:nvPr/>
        </p:nvCxnSpPr>
        <p:spPr>
          <a:xfrm flipV="1">
            <a:off x="4620009" y="5128987"/>
            <a:ext cx="149125" cy="4805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>
            <a:endCxn id="36" idx="5"/>
          </p:cNvCxnSpPr>
          <p:nvPr/>
        </p:nvCxnSpPr>
        <p:spPr>
          <a:xfrm flipH="1" flipV="1">
            <a:off x="9816426" y="4627545"/>
            <a:ext cx="359457" cy="2281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2094627" y="3153812"/>
            <a:ext cx="100505" cy="973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>
            <a:endCxn id="27" idx="0"/>
          </p:cNvCxnSpPr>
          <p:nvPr/>
        </p:nvCxnSpPr>
        <p:spPr>
          <a:xfrm flipH="1">
            <a:off x="2971288" y="2106257"/>
            <a:ext cx="326059" cy="4691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3629270" y="1629044"/>
            <a:ext cx="252290" cy="6083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>
            <a:endCxn id="24" idx="7"/>
          </p:cNvCxnSpPr>
          <p:nvPr/>
        </p:nvCxnSpPr>
        <p:spPr>
          <a:xfrm flipH="1">
            <a:off x="5254812" y="1608095"/>
            <a:ext cx="594929" cy="5564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92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Широкоэкранный</PresentationFormat>
  <Paragraphs>46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2_Тема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Петрова</dc:creator>
  <cp:lastModifiedBy>Татьяна Петрова</cp:lastModifiedBy>
  <cp:revision>1</cp:revision>
  <dcterms:created xsi:type="dcterms:W3CDTF">2018-09-06T07:45:07Z</dcterms:created>
  <dcterms:modified xsi:type="dcterms:W3CDTF">2018-09-06T07:45:20Z</dcterms:modified>
</cp:coreProperties>
</file>