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540" r:id="rId2"/>
    <p:sldId id="624" r:id="rId3"/>
    <p:sldId id="641" r:id="rId4"/>
    <p:sldId id="660" r:id="rId5"/>
    <p:sldId id="661" r:id="rId6"/>
    <p:sldId id="656" r:id="rId7"/>
    <p:sldId id="643" r:id="rId8"/>
    <p:sldId id="657" r:id="rId9"/>
    <p:sldId id="652" r:id="rId10"/>
    <p:sldId id="662" r:id="rId11"/>
    <p:sldId id="663" r:id="rId12"/>
    <p:sldId id="655" r:id="rId13"/>
    <p:sldId id="658" r:id="rId14"/>
    <p:sldId id="650" r:id="rId15"/>
    <p:sldId id="642" r:id="rId16"/>
    <p:sldId id="649" r:id="rId17"/>
    <p:sldId id="648" r:id="rId18"/>
    <p:sldId id="647" r:id="rId19"/>
    <p:sldId id="646" r:id="rId20"/>
    <p:sldId id="664" r:id="rId21"/>
    <p:sldId id="290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FF"/>
    <a:srgbClr val="112FB0"/>
    <a:srgbClr val="112FAF"/>
    <a:srgbClr val="A37A29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94" autoAdjust="0"/>
    <p:restoredTop sz="94660"/>
  </p:normalViewPr>
  <p:slideViewPr>
    <p:cSldViewPr>
      <p:cViewPr>
        <p:scale>
          <a:sx n="80" d="100"/>
          <a:sy n="80" d="100"/>
        </p:scale>
        <p:origin x="-80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9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922820-77C6-4138-BF25-7EDA0DC204A8}" type="datetimeFigureOut">
              <a:rPr lang="ru-RU" smtClean="0"/>
              <a:t>20.09.2018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AAB622-B4D1-4992-AB67-17F705CFC6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2089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AAB622-B4D1-4992-AB67-17F705CFC624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9591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D6464-3A22-4113-BF42-1C33CC658E33}" type="datetimeFigureOut">
              <a:rPr lang="ru-RU" smtClean="0"/>
              <a:t>20.09.2018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EF5F2-F7B4-49F2-BA3C-6F9E95F280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4700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D6464-3A22-4113-BF42-1C33CC658E33}" type="datetimeFigureOut">
              <a:rPr lang="ru-RU" smtClean="0"/>
              <a:t>20.09.2018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EF5F2-F7B4-49F2-BA3C-6F9E95F280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5013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D6464-3A22-4113-BF42-1C33CC658E33}" type="datetimeFigureOut">
              <a:rPr lang="ru-RU" smtClean="0"/>
              <a:t>20.09.2018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EF5F2-F7B4-49F2-BA3C-6F9E95F280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7374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D6464-3A22-4113-BF42-1C33CC658E33}" type="datetimeFigureOut">
              <a:rPr lang="ru-RU" smtClean="0"/>
              <a:t>20.09.2018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EF5F2-F7B4-49F2-BA3C-6F9E95F280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3833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D6464-3A22-4113-BF42-1C33CC658E33}" type="datetimeFigureOut">
              <a:rPr lang="ru-RU" smtClean="0"/>
              <a:t>20.09.2018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EF5F2-F7B4-49F2-BA3C-6F9E95F280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7344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D6464-3A22-4113-BF42-1C33CC658E33}" type="datetimeFigureOut">
              <a:rPr lang="ru-RU" smtClean="0"/>
              <a:t>20.09.2018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EF5F2-F7B4-49F2-BA3C-6F9E95F280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9747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D6464-3A22-4113-BF42-1C33CC658E33}" type="datetimeFigureOut">
              <a:rPr lang="ru-RU" smtClean="0"/>
              <a:t>20.09.2018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EF5F2-F7B4-49F2-BA3C-6F9E95F280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2003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D6464-3A22-4113-BF42-1C33CC658E33}" type="datetimeFigureOut">
              <a:rPr lang="ru-RU" smtClean="0"/>
              <a:t>20.09.2018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EF5F2-F7B4-49F2-BA3C-6F9E95F280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68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D6464-3A22-4113-BF42-1C33CC658E33}" type="datetimeFigureOut">
              <a:rPr lang="ru-RU" smtClean="0"/>
              <a:t>20.09.2018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EF5F2-F7B4-49F2-BA3C-6F9E95F280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0918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D6464-3A22-4113-BF42-1C33CC658E33}" type="datetimeFigureOut">
              <a:rPr lang="ru-RU" smtClean="0"/>
              <a:t>20.09.2018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EF5F2-F7B4-49F2-BA3C-6F9E95F280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6635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D6464-3A22-4113-BF42-1C33CC658E33}" type="datetimeFigureOut">
              <a:rPr lang="ru-RU" smtClean="0"/>
              <a:t>20.09.2018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EF5F2-F7B4-49F2-BA3C-6F9E95F280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1521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2D6464-3A22-4113-BF42-1C33CC658E33}" type="datetimeFigureOut">
              <a:rPr lang="ru-RU" smtClean="0"/>
              <a:t>20.09.2018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6EF5F2-F7B4-49F2-BA3C-6F9E95F280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5367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www.RGTR.ru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gray">
          <a:xfrm>
            <a:off x="395288" y="1643063"/>
            <a:ext cx="82296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ru-RU" sz="2800" b="1" kern="0" dirty="0">
              <a:latin typeface="+mj-lt"/>
              <a:ea typeface="+mj-ea"/>
              <a:cs typeface="+mj-cs"/>
            </a:endParaRPr>
          </a:p>
        </p:txBody>
      </p:sp>
      <p:sp>
        <p:nvSpPr>
          <p:cNvPr id="3075" name="Прямоугольник 3"/>
          <p:cNvSpPr>
            <a:spLocks noChangeArrowheads="1"/>
          </p:cNvSpPr>
          <p:nvPr/>
        </p:nvSpPr>
        <p:spPr bwMode="auto">
          <a:xfrm>
            <a:off x="2928938" y="3571875"/>
            <a:ext cx="30813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>
                <a:solidFill>
                  <a:schemeClr val="tx2"/>
                </a:solidFill>
                <a:latin typeface="Times New Roman" pitchFamily="18" charset="0"/>
              </a:rPr>
              <a:t>г. Астана,  25 февраля 2011 г.</a:t>
            </a:r>
          </a:p>
        </p:txBody>
      </p:sp>
      <p:sp>
        <p:nvSpPr>
          <p:cNvPr id="5" name="Заголовок 8"/>
          <p:cNvSpPr txBox="1">
            <a:spLocks/>
          </p:cNvSpPr>
          <p:nvPr/>
        </p:nvSpPr>
        <p:spPr bwMode="gray">
          <a:xfrm>
            <a:off x="40481" y="3572"/>
            <a:ext cx="8858250" cy="6858000"/>
          </a:xfrm>
          <a:prstGeom prst="rect">
            <a:avLst/>
          </a:prstGeom>
          <a:solidFill>
            <a:srgbClr val="FFFFFF"/>
          </a:solidFill>
          <a:ln>
            <a:noFill/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3000" b="1" kern="0" dirty="0">
              <a:solidFill>
                <a:schemeClr val="lt1"/>
              </a:solidFill>
            </a:endParaRPr>
          </a:p>
        </p:txBody>
      </p:sp>
      <p:sp>
        <p:nvSpPr>
          <p:cNvPr id="6" name="Rectangle 17"/>
          <p:cNvSpPr>
            <a:spLocks noChangeArrowheads="1"/>
          </p:cNvSpPr>
          <p:nvPr/>
        </p:nvSpPr>
        <p:spPr bwMode="auto">
          <a:xfrm>
            <a:off x="0" y="6072188"/>
            <a:ext cx="9144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cs typeface="+mn-cs"/>
              </a:rPr>
              <a:t>WWW.RGTR.RU</a:t>
            </a:r>
            <a:r>
              <a:rPr lang="ru-RU" sz="1400" b="1" dirty="0">
                <a:solidFill>
                  <a:schemeClr val="bg1">
                    <a:lumMod val="50000"/>
                  </a:schemeClr>
                </a:solidFill>
                <a:cs typeface="+mn-cs"/>
              </a:rPr>
              <a:t> 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cs typeface="+mn-cs"/>
              </a:rPr>
              <a:t>			RGTR@RSPP.RU</a:t>
            </a:r>
            <a:endParaRPr lang="ru-RU" sz="1400" b="1" dirty="0">
              <a:solidFill>
                <a:srgbClr val="0000FF"/>
              </a:solidFill>
              <a:cs typeface="+mn-cs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857250" y="3789040"/>
            <a:ext cx="7416800" cy="2087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 sz="2400" b="1" dirty="0" smtClean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  <a:p>
            <a:pPr algn="ctr">
              <a:defRPr/>
            </a:pP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+mn-lt"/>
              <a:cs typeface="+mn-cs"/>
            </a:endParaRPr>
          </a:p>
          <a:p>
            <a:pPr algn="ctr">
              <a:defRPr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А.Н.ЛОЦМАНОВ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+mn-lt"/>
              <a:cs typeface="+mn-cs"/>
            </a:endParaRPr>
          </a:p>
          <a:p>
            <a:pPr algn="ctr">
              <a:defRPr/>
            </a:pPr>
            <a:r>
              <a:rPr lang="ru-RU" sz="1600" b="1" i="1" dirty="0" smtClean="0">
                <a:solidFill>
                  <a:schemeClr val="tx2"/>
                </a:solidFill>
                <a:latin typeface="+mn-lt"/>
                <a:cs typeface="+mn-cs"/>
              </a:rPr>
              <a:t>Первый </a:t>
            </a:r>
            <a:r>
              <a:rPr lang="ru-RU" sz="1600" b="1" i="1" dirty="0">
                <a:solidFill>
                  <a:schemeClr val="tx2"/>
                </a:solidFill>
                <a:latin typeface="+mn-lt"/>
                <a:cs typeface="+mn-cs"/>
              </a:rPr>
              <a:t>заместитель  Председателя Комитета  РСПП </a:t>
            </a:r>
          </a:p>
          <a:p>
            <a:pPr algn="ctr">
              <a:defRPr/>
            </a:pPr>
            <a:r>
              <a:rPr lang="ru-RU" sz="1600" b="1" i="1" dirty="0">
                <a:solidFill>
                  <a:schemeClr val="tx2"/>
                </a:solidFill>
                <a:latin typeface="+mn-lt"/>
                <a:cs typeface="+mn-cs"/>
              </a:rPr>
              <a:t>по техническому регулированию, </a:t>
            </a:r>
            <a:r>
              <a:rPr lang="ru-RU" sz="1600" b="1" i="1" dirty="0" smtClean="0">
                <a:solidFill>
                  <a:schemeClr val="tx2"/>
                </a:solidFill>
                <a:latin typeface="+mn-lt"/>
                <a:cs typeface="+mn-cs"/>
              </a:rPr>
              <a:t>стандартизации и </a:t>
            </a:r>
            <a:r>
              <a:rPr lang="ru-RU" sz="1600" b="1" i="1" dirty="0">
                <a:solidFill>
                  <a:schemeClr val="tx2"/>
                </a:solidFill>
                <a:latin typeface="+mn-lt"/>
                <a:cs typeface="+mn-cs"/>
              </a:rPr>
              <a:t>оценке </a:t>
            </a:r>
            <a:r>
              <a:rPr lang="ru-RU" sz="1600" b="1" i="1" dirty="0" smtClean="0">
                <a:solidFill>
                  <a:schemeClr val="tx2"/>
                </a:solidFill>
                <a:latin typeface="+mn-lt"/>
                <a:cs typeface="+mn-cs"/>
              </a:rPr>
              <a:t>соответствия</a:t>
            </a:r>
          </a:p>
          <a:p>
            <a:pPr algn="ctr">
              <a:defRPr/>
            </a:pPr>
            <a:endParaRPr lang="ru-RU" sz="1600" b="1" dirty="0" smtClean="0">
              <a:solidFill>
                <a:schemeClr val="tx2"/>
              </a:solidFill>
              <a:latin typeface="+mn-lt"/>
              <a:cs typeface="+mn-cs"/>
            </a:endParaRPr>
          </a:p>
          <a:p>
            <a:pPr algn="ctr">
              <a:defRPr/>
            </a:pPr>
            <a:r>
              <a:rPr lang="ru-RU" b="1" i="1" dirty="0" smtClean="0">
                <a:solidFill>
                  <a:srgbClr val="002060"/>
                </a:solidFill>
                <a:latin typeface="+mn-lt"/>
                <a:cs typeface="+mn-cs"/>
              </a:rPr>
              <a:t>Председатель Совета по </a:t>
            </a:r>
            <a:r>
              <a:rPr lang="ru-RU" b="1" i="1" dirty="0">
                <a:solidFill>
                  <a:srgbClr val="002060"/>
                </a:solidFill>
                <a:latin typeface="+mn-lt"/>
                <a:cs typeface="+mn-cs"/>
              </a:rPr>
              <a:t>техническому </a:t>
            </a:r>
            <a:r>
              <a:rPr lang="ru-RU" b="1" i="1" dirty="0" smtClean="0">
                <a:solidFill>
                  <a:srgbClr val="002060"/>
                </a:solidFill>
                <a:latin typeface="+mn-lt"/>
                <a:cs typeface="+mn-cs"/>
              </a:rPr>
              <a:t>регулированию и </a:t>
            </a:r>
            <a:r>
              <a:rPr lang="ru-RU" b="1" i="1" dirty="0">
                <a:solidFill>
                  <a:srgbClr val="002060"/>
                </a:solidFill>
                <a:latin typeface="+mn-lt"/>
                <a:cs typeface="+mn-cs"/>
              </a:rPr>
              <a:t>стандартизации </a:t>
            </a:r>
            <a:r>
              <a:rPr lang="ru-RU" b="1" i="1" dirty="0" smtClean="0">
                <a:solidFill>
                  <a:srgbClr val="002060"/>
                </a:solidFill>
                <a:latin typeface="+mn-lt"/>
                <a:cs typeface="+mn-cs"/>
              </a:rPr>
              <a:t>при Минпромторге России</a:t>
            </a:r>
            <a:endParaRPr lang="en-US" b="1" i="1" dirty="0">
              <a:solidFill>
                <a:srgbClr val="002060"/>
              </a:solidFill>
              <a:latin typeface="+mn-lt"/>
              <a:cs typeface="+mn-cs"/>
            </a:endParaRPr>
          </a:p>
          <a:p>
            <a:pPr algn="ctr">
              <a:defRPr/>
            </a:pPr>
            <a:endParaRPr lang="ru-RU" sz="1600" b="1" dirty="0" smtClean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22560"/>
            <a:ext cx="8229600" cy="2432882"/>
          </a:xfrm>
          <a:ln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normAutofit/>
            <a:sp3d extrusionH="57150">
              <a:bevelT w="38100" h="38100"/>
            </a:sp3d>
          </a:bodyPr>
          <a:lstStyle/>
          <a:p>
            <a:pPr>
              <a:defRPr/>
            </a:pPr>
            <a:r>
              <a:rPr lang="ru-RU" sz="4000" b="1" i="1" spc="150" dirty="0" smtClean="0">
                <a:ln w="11430"/>
                <a:solidFill>
                  <a:srgbClr val="0070C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2004</a:t>
            </a:r>
            <a:r>
              <a:rPr lang="ru-RU" sz="3600" b="1" i="1" spc="150" dirty="0" smtClean="0">
                <a:ln w="11430"/>
                <a:solidFill>
                  <a:srgbClr val="0070C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ru-RU" sz="3100" b="1" i="1" spc="150" dirty="0" smtClean="0">
                <a:ln w="11430"/>
                <a:solidFill>
                  <a:srgbClr val="0070C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-  КОМИТЕТУ РСПП </a:t>
            </a:r>
            <a:r>
              <a:rPr lang="ru-RU" sz="4000" b="1" i="1" spc="150" dirty="0" smtClean="0">
                <a:ln w="11430"/>
                <a:solidFill>
                  <a:srgbClr val="0070C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14</a:t>
            </a:r>
            <a:r>
              <a:rPr lang="ru-RU" sz="3100" b="1" i="1" spc="150" dirty="0" smtClean="0">
                <a:ln w="11430"/>
                <a:solidFill>
                  <a:srgbClr val="0070C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ru-RU" sz="3100" b="1" i="1" spc="150" dirty="0">
                <a:ln w="11430"/>
                <a:solidFill>
                  <a:srgbClr val="0070C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ЛЕТ </a:t>
            </a:r>
            <a:r>
              <a:rPr lang="ru-RU" sz="3100" b="1" i="1" spc="150" dirty="0" smtClean="0">
                <a:ln w="11430"/>
                <a:solidFill>
                  <a:srgbClr val="0070C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 - </a:t>
            </a:r>
            <a:r>
              <a:rPr lang="ru-RU" sz="4000" b="1" i="1" spc="150" dirty="0" smtClean="0">
                <a:ln w="11430"/>
                <a:solidFill>
                  <a:srgbClr val="0070C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2018</a:t>
            </a:r>
            <a:r>
              <a:rPr lang="ru-RU" sz="3100" b="1" i="1" dirty="0" smtClean="0">
                <a:solidFill>
                  <a:srgbClr val="0070C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/>
            </a:r>
            <a:br>
              <a:rPr lang="ru-RU" sz="3100" b="1" i="1" dirty="0" smtClean="0">
                <a:solidFill>
                  <a:srgbClr val="0070C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</a:br>
            <a:r>
              <a:rPr lang="ru-RU" sz="4000" b="1" i="1" dirty="0" smtClean="0">
                <a:solidFill>
                  <a:srgbClr val="C0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РАЗВИТИЕ НАЦИОНАЛЬНОЙ СИСТЕМЫ СТАНДАРТИЗАЦИИ </a:t>
            </a:r>
            <a:endParaRPr lang="ru-RU" sz="4000" b="1" dirty="0">
              <a:solidFill>
                <a:srgbClr val="C0000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308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7675" y="428625"/>
            <a:ext cx="150812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8366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Общая папка\МЕРОПРИЯТИЯ\2005 - 2017_АРХИВ КОНФЕРЕНЦИЙ\2014\Екатеринбург (кадры) 2014\Реклама\ЗАСТАВК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69335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400442" y="404664"/>
            <a:ext cx="8713788" cy="626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>
              <a:lnSpc>
                <a:spcPct val="80000"/>
              </a:lnSpc>
              <a:buNone/>
            </a:pPr>
            <a:r>
              <a:rPr lang="ru-RU" altLang="ru-RU" b="1" dirty="0" smtClean="0">
                <a:solidFill>
                  <a:srgbClr val="C00000"/>
                </a:solidFill>
                <a:latin typeface="+mj-lt"/>
              </a:rPr>
              <a:t>ПОДГОТОВКА КАДРОВ</a:t>
            </a:r>
            <a:r>
              <a:rPr lang="ru-RU" altLang="ru-RU" b="1" dirty="0">
                <a:solidFill>
                  <a:srgbClr val="C00000"/>
                </a:solidFill>
                <a:latin typeface="+mj-lt"/>
              </a:rPr>
              <a:t>	</a:t>
            </a:r>
            <a:endParaRPr lang="ru-RU" altLang="ru-RU" b="1" dirty="0" smtClean="0">
              <a:solidFill>
                <a:srgbClr val="C00000"/>
              </a:solidFill>
              <a:latin typeface="+mj-lt"/>
            </a:endParaRPr>
          </a:p>
          <a:p>
            <a:pPr marL="0" indent="0" algn="just">
              <a:buNone/>
            </a:pPr>
            <a:r>
              <a:rPr lang="ru-RU" sz="2400" b="1" dirty="0" smtClean="0"/>
              <a:t>	</a:t>
            </a:r>
            <a:r>
              <a:rPr lang="ru-RU" sz="2000" b="1" dirty="0" smtClean="0">
                <a:solidFill>
                  <a:srgbClr val="002060"/>
                </a:solidFill>
              </a:rPr>
              <a:t>В </a:t>
            </a:r>
            <a:r>
              <a:rPr lang="ru-RU" sz="2000" b="1" dirty="0">
                <a:solidFill>
                  <a:srgbClr val="002060"/>
                </a:solidFill>
              </a:rPr>
              <a:t>ходе обсуждения участники конференции «Подготовка кадров в области технического регулирования</a:t>
            </a:r>
            <a:r>
              <a:rPr lang="ru-RU" sz="2000" b="1" dirty="0" smtClean="0">
                <a:solidFill>
                  <a:srgbClr val="002060"/>
                </a:solidFill>
              </a:rPr>
              <a:t>» </a:t>
            </a:r>
            <a:r>
              <a:rPr lang="ru-RU" sz="2000" b="1" i="1" dirty="0" smtClean="0">
                <a:solidFill>
                  <a:srgbClr val="002060"/>
                </a:solidFill>
              </a:rPr>
              <a:t>(</a:t>
            </a:r>
            <a:r>
              <a:rPr lang="ru-RU" sz="2000" b="1" i="1" dirty="0">
                <a:solidFill>
                  <a:srgbClr val="002060"/>
                </a:solidFill>
              </a:rPr>
              <a:t>17 апреля 2014 г., г. Екатеринбург</a:t>
            </a:r>
            <a:r>
              <a:rPr lang="ru-RU" sz="2000" b="1" i="1" dirty="0" smtClean="0">
                <a:solidFill>
                  <a:srgbClr val="002060"/>
                </a:solidFill>
              </a:rPr>
              <a:t>) </a:t>
            </a:r>
            <a:r>
              <a:rPr lang="ru-RU" sz="2000" b="1" dirty="0" smtClean="0">
                <a:solidFill>
                  <a:srgbClr val="002060"/>
                </a:solidFill>
              </a:rPr>
              <a:t>приняли </a:t>
            </a:r>
            <a:r>
              <a:rPr lang="ru-RU" sz="2000" b="1" dirty="0">
                <a:solidFill>
                  <a:srgbClr val="002060"/>
                </a:solidFill>
              </a:rPr>
              <a:t>следующие решения:</a:t>
            </a:r>
          </a:p>
          <a:p>
            <a:pPr marL="0" lvl="0" indent="0" algn="just"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Рекомендовать </a:t>
            </a:r>
            <a:r>
              <a:rPr lang="ru-RU" sz="2800" b="1" dirty="0">
                <a:solidFill>
                  <a:srgbClr val="002060"/>
                </a:solidFill>
              </a:rPr>
              <a:t>Министерству образования и науки Российской Федерации совместно с Министерством промышленности и торговли Российской </a:t>
            </a:r>
            <a:r>
              <a:rPr lang="ru-RU" sz="2800" b="1" dirty="0" smtClean="0">
                <a:solidFill>
                  <a:srgbClr val="002060"/>
                </a:solidFill>
              </a:rPr>
              <a:t>Федерации: «ввести </a:t>
            </a:r>
            <a:r>
              <a:rPr lang="ru-RU" sz="2800" b="1" dirty="0">
                <a:solidFill>
                  <a:srgbClr val="002060"/>
                </a:solidFill>
              </a:rPr>
              <a:t>в Федеральные государственные образовательные стандарты (ФГОС+) уровня </a:t>
            </a:r>
            <a:r>
              <a:rPr lang="ru-RU" sz="2800" b="1" dirty="0" err="1">
                <a:solidFill>
                  <a:srgbClr val="002060"/>
                </a:solidFill>
              </a:rPr>
              <a:t>бакалавриата</a:t>
            </a:r>
            <a:r>
              <a:rPr lang="ru-RU" sz="2800" b="1" dirty="0">
                <a:solidFill>
                  <a:srgbClr val="002060"/>
                </a:solidFill>
              </a:rPr>
              <a:t> технических и экономических направлений подготовки обязательный (базовый) курс по техническому регулированию (1-2 зачетные единицы</a:t>
            </a:r>
            <a:r>
              <a:rPr lang="ru-RU" sz="2800" b="1" dirty="0" smtClean="0">
                <a:solidFill>
                  <a:srgbClr val="002060"/>
                </a:solidFill>
              </a:rPr>
              <a:t>)»</a:t>
            </a:r>
            <a:endParaRPr lang="ru-RU" sz="2800" b="1" dirty="0">
              <a:solidFill>
                <a:srgbClr val="002060"/>
              </a:solidFill>
            </a:endParaRPr>
          </a:p>
          <a:p>
            <a:pPr>
              <a:lnSpc>
                <a:spcPct val="80000"/>
              </a:lnSpc>
            </a:pPr>
            <a:endParaRPr lang="ru-RU" altLang="ru-RU" sz="2200" dirty="0"/>
          </a:p>
          <a:p>
            <a:pPr>
              <a:lnSpc>
                <a:spcPct val="80000"/>
              </a:lnSpc>
            </a:pPr>
            <a:endParaRPr lang="ru-RU" altLang="ru-RU" sz="2000" dirty="0"/>
          </a:p>
        </p:txBody>
      </p:sp>
    </p:spTree>
    <p:extLst>
      <p:ext uri="{BB962C8B-B14F-4D97-AF65-F5344CB8AC3E}">
        <p14:creationId xmlns:p14="http://schemas.microsoft.com/office/powerpoint/2010/main" val="2639651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400442" y="404664"/>
            <a:ext cx="8713788" cy="626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>
              <a:lnSpc>
                <a:spcPct val="80000"/>
              </a:lnSpc>
              <a:buNone/>
            </a:pPr>
            <a:r>
              <a:rPr lang="ru-RU" altLang="ru-RU" sz="2400" b="1" dirty="0" smtClean="0">
                <a:solidFill>
                  <a:srgbClr val="C00000"/>
                </a:solidFill>
                <a:latin typeface="+mj-lt"/>
              </a:rPr>
              <a:t>ПРИМЕНЕНИЕ МЕЖДУНАРОДНЫХ СТАНДАРТОВ </a:t>
            </a:r>
          </a:p>
          <a:p>
            <a:pPr marL="0" indent="0" algn="ctr">
              <a:lnSpc>
                <a:spcPct val="80000"/>
              </a:lnSpc>
              <a:buNone/>
            </a:pPr>
            <a:endParaRPr lang="ru-RU" altLang="ru-RU" sz="2400" b="1" dirty="0">
              <a:solidFill>
                <a:srgbClr val="C00000"/>
              </a:solidFill>
              <a:latin typeface="+mj-lt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ru-RU" alt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ПРЕДЛОЖЕНИЕ КОМИССИИ </a:t>
            </a:r>
            <a:r>
              <a:rPr lang="ru-RU" alt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ТЕХНИЧЕСКОМУ РЕГУЛИРОВАНИЮ, СТАНДАРТИЗАЦИИ И ОЦЕНКЕ СООТВЕТСТВИЯ АССОЦИАЦИИ «РУССКАЯ СТАЛЬ</a:t>
            </a:r>
            <a:r>
              <a:rPr lang="ru-RU" alt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»:</a:t>
            </a:r>
          </a:p>
          <a:p>
            <a:pPr marL="0" indent="0">
              <a:lnSpc>
                <a:spcPct val="80000"/>
              </a:lnSpc>
              <a:buNone/>
            </a:pPr>
            <a:endParaRPr lang="ru-RU" alt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ru-RU" alt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Действующая </a:t>
            </a:r>
            <a:r>
              <a:rPr lang="ru-RU" alt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редакция ФЗ </a:t>
            </a:r>
            <a:r>
              <a:rPr lang="ru-RU" alt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162:</a:t>
            </a:r>
            <a:endParaRPr lang="ru-RU" alt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altLang="ru-RU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alt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Глава 4. Документы по стандартизации</a:t>
            </a:r>
          </a:p>
          <a:p>
            <a:pPr marL="0" indent="0" algn="just">
              <a:buNone/>
            </a:pPr>
            <a:r>
              <a:rPr lang="ru-RU" alt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15. Документы национальной системы стандартизации</a:t>
            </a:r>
          </a:p>
          <a:p>
            <a:pPr marL="0" indent="0" algn="just">
              <a:buNone/>
            </a:pPr>
            <a:r>
              <a:rPr lang="ru-RU" alt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п. 3.  При разработке национальных стандартов </a:t>
            </a:r>
            <a:r>
              <a:rPr lang="ru-RU" altLang="ru-RU" sz="2400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международные стандарты используются в качестве основы, . . . </a:t>
            </a:r>
            <a:endParaRPr lang="ru-RU" altLang="ru-RU" sz="2400" u="sng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alt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alt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Предложение</a:t>
            </a:r>
            <a:r>
              <a:rPr lang="ru-RU" alt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alt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 3. При разработке национальных стандартов международные стандарты, </a:t>
            </a:r>
            <a:r>
              <a:rPr lang="ru-RU" altLang="ru-RU" sz="2400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могут использоваться</a:t>
            </a:r>
            <a:r>
              <a:rPr lang="ru-RU" alt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качестве основы, …</a:t>
            </a:r>
            <a:endParaRPr lang="ru-RU" alt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3870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400442" y="404664"/>
            <a:ext cx="8713788" cy="626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>
              <a:lnSpc>
                <a:spcPct val="80000"/>
              </a:lnSpc>
              <a:buNone/>
            </a:pPr>
            <a:r>
              <a:rPr lang="ru-RU" altLang="ru-RU" b="1" dirty="0" smtClean="0">
                <a:solidFill>
                  <a:srgbClr val="C00000"/>
                </a:solidFill>
                <a:latin typeface="+mj-lt"/>
              </a:rPr>
              <a:t>ОПРЕДЕЛЕНИЕ СТАНДАРТА</a:t>
            </a:r>
          </a:p>
          <a:p>
            <a:pPr marL="0" indent="0" algn="ctr">
              <a:lnSpc>
                <a:spcPct val="80000"/>
              </a:lnSpc>
              <a:buNone/>
            </a:pPr>
            <a:endParaRPr lang="ru-RU" altLang="ru-RU" b="1" dirty="0">
              <a:solidFill>
                <a:srgbClr val="C00000"/>
              </a:solidFill>
              <a:latin typeface="+mj-lt"/>
            </a:endParaRPr>
          </a:p>
          <a:p>
            <a:pPr marL="0" indent="0" algn="ctr">
              <a:lnSpc>
                <a:spcPct val="80000"/>
              </a:lnSpc>
              <a:buNone/>
            </a:pPr>
            <a:r>
              <a:rPr lang="ru-RU" altLang="ru-RU" b="1" dirty="0">
                <a:solidFill>
                  <a:srgbClr val="C00000"/>
                </a:solidFill>
                <a:latin typeface="+mj-lt"/>
              </a:rPr>
              <a:t>	</a:t>
            </a:r>
            <a:endParaRPr lang="ru-RU" altLang="ru-RU" b="1" dirty="0" smtClean="0">
              <a:solidFill>
                <a:srgbClr val="C00000"/>
              </a:solidFill>
              <a:latin typeface="+mj-lt"/>
            </a:endParaRPr>
          </a:p>
          <a:p>
            <a:pPr marL="0" indent="0" algn="ctr">
              <a:lnSpc>
                <a:spcPct val="80000"/>
              </a:lnSpc>
              <a:buNone/>
            </a:pPr>
            <a:endParaRPr lang="ru-RU" altLang="ru-RU" sz="2000" dirty="0" smtClean="0">
              <a:solidFill>
                <a:srgbClr val="C00000"/>
              </a:solidFill>
            </a:endParaRPr>
          </a:p>
          <a:p>
            <a:pPr marL="0" indent="0" algn="just">
              <a:buNone/>
            </a:pPr>
            <a:r>
              <a:rPr lang="ru-RU" altLang="ru-RU" sz="22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	</a:t>
            </a:r>
            <a:endParaRPr lang="ru-RU" altLang="ru-RU" sz="2000" dirty="0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8" t="39691" r="33753" b="25574"/>
          <a:stretch/>
        </p:blipFill>
        <p:spPr bwMode="auto">
          <a:xfrm>
            <a:off x="611560" y="1268760"/>
            <a:ext cx="8137040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83768" y="5301208"/>
            <a:ext cx="6281721" cy="9361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Приложение 9 к  Договору о Евразийском экономическом союзе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222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400442" y="404664"/>
            <a:ext cx="8713788" cy="626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>
              <a:lnSpc>
                <a:spcPct val="80000"/>
              </a:lnSpc>
              <a:buNone/>
            </a:pPr>
            <a:r>
              <a:rPr lang="ru-RU" altLang="ru-RU" b="1" dirty="0" smtClean="0">
                <a:solidFill>
                  <a:srgbClr val="C00000"/>
                </a:solidFill>
                <a:latin typeface="+mj-lt"/>
              </a:rPr>
              <a:t>КОНЦЕПЦИЯ РАЗВИТИЯ НАЦИОНАЛЬНОЙ СИСТЕМЫ СТАНДАРТИЗАЦИИ </a:t>
            </a:r>
            <a:r>
              <a:rPr lang="ru-RU" altLang="ru-RU" b="1" dirty="0">
                <a:solidFill>
                  <a:srgbClr val="C00000"/>
                </a:solidFill>
                <a:latin typeface="+mj-lt"/>
              </a:rPr>
              <a:t>	</a:t>
            </a:r>
            <a:endParaRPr lang="ru-RU" altLang="ru-RU" b="1" dirty="0" smtClean="0">
              <a:solidFill>
                <a:srgbClr val="C00000"/>
              </a:solidFill>
              <a:latin typeface="+mj-lt"/>
            </a:endParaRPr>
          </a:p>
          <a:p>
            <a:pPr marL="0" indent="0" algn="ctr">
              <a:lnSpc>
                <a:spcPct val="80000"/>
              </a:lnSpc>
              <a:buNone/>
            </a:pPr>
            <a:endParaRPr lang="ru-RU" altLang="ru-RU" sz="20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III</a:t>
            </a:r>
            <a:r>
              <a:rPr lang="ru-RU" sz="2400" b="1" dirty="0">
                <a:solidFill>
                  <a:srgbClr val="002060"/>
                </a:solidFill>
              </a:rPr>
              <a:t>. Стратегические цели, задачи и принципы развития стандартизации в Российской </a:t>
            </a:r>
            <a:r>
              <a:rPr lang="ru-RU" sz="2400" b="1" dirty="0" smtClean="0">
                <a:solidFill>
                  <a:srgbClr val="002060"/>
                </a:solidFill>
              </a:rPr>
              <a:t>Федерации: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alt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	</a:t>
            </a:r>
            <a:r>
              <a:rPr lang="ru-RU" altLang="ru-RU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«Р</a:t>
            </a:r>
            <a:r>
              <a:rPr lang="ru-RU" sz="2200" dirty="0" smtClean="0">
                <a:solidFill>
                  <a:srgbClr val="002060"/>
                </a:solidFill>
              </a:rPr>
              <a:t>асширение </a:t>
            </a:r>
            <a:r>
              <a:rPr lang="ru-RU" sz="2200" dirty="0">
                <a:solidFill>
                  <a:srgbClr val="002060"/>
                </a:solidFill>
              </a:rPr>
              <a:t>применения информационных технологий в стандартизации, в том числе поэтапный перевод федерального фонда стандартов в современные высокоэффективные электронные форматы, позволяющие применять машиночитаемые цифровые документы по стандартизации на этапе разработки изделий, технологий и в производственных </a:t>
            </a:r>
            <a:r>
              <a:rPr lang="ru-RU" sz="2200" dirty="0" smtClean="0">
                <a:solidFill>
                  <a:srgbClr val="002060"/>
                </a:solidFill>
              </a:rPr>
              <a:t>процесса» </a:t>
            </a:r>
          </a:p>
          <a:p>
            <a:pPr>
              <a:lnSpc>
                <a:spcPct val="80000"/>
              </a:lnSpc>
            </a:pPr>
            <a:endParaRPr lang="ru-RU" altLang="ru-RU" sz="2200" b="1" dirty="0" smtClean="0">
              <a:solidFill>
                <a:srgbClr val="002060"/>
              </a:solidFill>
            </a:endParaRPr>
          </a:p>
          <a:p>
            <a:pPr>
              <a:lnSpc>
                <a:spcPct val="80000"/>
              </a:lnSpc>
            </a:pPr>
            <a:r>
              <a:rPr lang="ru-RU" altLang="ru-RU" sz="2200" b="1" dirty="0" smtClean="0">
                <a:solidFill>
                  <a:srgbClr val="002060"/>
                </a:solidFill>
              </a:rPr>
              <a:t> </a:t>
            </a:r>
            <a:r>
              <a:rPr lang="ru-RU" altLang="ru-RU" sz="2200" b="1" dirty="0" smtClean="0">
                <a:solidFill>
                  <a:srgbClr val="002060"/>
                </a:solidFill>
                <a:latin typeface="+mj-lt"/>
              </a:rPr>
              <a:t>Решить эти задачи можно только при условии применения новых цифровых технологий.</a:t>
            </a:r>
            <a:endParaRPr lang="ru-RU" altLang="ru-RU" sz="2200" b="1" dirty="0">
              <a:solidFill>
                <a:srgbClr val="002060"/>
              </a:solidFill>
              <a:latin typeface="+mj-lt"/>
            </a:endParaRPr>
          </a:p>
          <a:p>
            <a:pPr>
              <a:lnSpc>
                <a:spcPct val="80000"/>
              </a:lnSpc>
            </a:pPr>
            <a:r>
              <a:rPr lang="ru-RU" altLang="ru-RU" sz="2200" b="1" dirty="0" smtClean="0">
                <a:solidFill>
                  <a:srgbClr val="002060"/>
                </a:solidFill>
                <a:latin typeface="+mj-lt"/>
              </a:rPr>
              <a:t>Центр компетенций по ИТ стандартизации Комитета РСПП готов принять активное участие в этой работе. </a:t>
            </a:r>
            <a:endParaRPr lang="ru-RU" altLang="ru-RU" sz="2200" b="1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55708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400442" y="404664"/>
            <a:ext cx="8713788" cy="626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>
              <a:lnSpc>
                <a:spcPct val="80000"/>
              </a:lnSpc>
              <a:buNone/>
            </a:pPr>
            <a:r>
              <a:rPr lang="ru-RU" altLang="ru-RU" b="1" dirty="0" smtClean="0">
                <a:solidFill>
                  <a:srgbClr val="C00000"/>
                </a:solidFill>
                <a:latin typeface="+mj-lt"/>
              </a:rPr>
              <a:t>ЦИФРОВАЯ ЭКОНОМИКА  РОССИЙСКОЙ ФЕДЕРАЦИИ </a:t>
            </a:r>
            <a:r>
              <a:rPr lang="ru-RU" altLang="ru-RU" b="1" dirty="0">
                <a:solidFill>
                  <a:srgbClr val="C00000"/>
                </a:solidFill>
                <a:latin typeface="+mj-lt"/>
              </a:rPr>
              <a:t>	</a:t>
            </a:r>
            <a:endParaRPr lang="ru-RU" altLang="ru-RU" b="1" dirty="0" smtClean="0">
              <a:solidFill>
                <a:srgbClr val="C00000"/>
              </a:solidFill>
              <a:latin typeface="+mj-lt"/>
            </a:endParaRPr>
          </a:p>
          <a:p>
            <a:pPr marL="0" indent="0" algn="ctr">
              <a:lnSpc>
                <a:spcPct val="80000"/>
              </a:lnSpc>
              <a:buNone/>
            </a:pPr>
            <a:endParaRPr lang="ru-RU" altLang="ru-RU" sz="2000" dirty="0" smtClean="0">
              <a:solidFill>
                <a:srgbClr val="C00000"/>
              </a:solidFill>
            </a:endParaRPr>
          </a:p>
          <a:p>
            <a:pPr marL="0" indent="0" algn="just">
              <a:buNone/>
            </a:pPr>
            <a:r>
              <a:rPr lang="ru-RU" altLang="ru-RU" sz="22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	</a:t>
            </a:r>
          </a:p>
          <a:p>
            <a:pPr marL="0" indent="0" algn="just">
              <a:buNone/>
            </a:pPr>
            <a:r>
              <a:rPr lang="ru-RU" altLang="ru-RU" sz="2200" b="1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	</a:t>
            </a:r>
            <a:r>
              <a:rPr lang="ru-RU" alt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Создание цифровой экономики Российской Федерации	невозможно без разработки единого классификатора промышленной продукции ЕАЭС.</a:t>
            </a:r>
            <a:endParaRPr lang="ru-RU" altLang="ru-RU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  <a:p>
            <a:pPr marL="0" indent="0">
              <a:buNone/>
            </a:pPr>
            <a:endParaRPr lang="ru-RU" altLang="ru-RU" sz="2200" dirty="0"/>
          </a:p>
          <a:p>
            <a:pPr>
              <a:lnSpc>
                <a:spcPct val="80000"/>
              </a:lnSpc>
            </a:pPr>
            <a:endParaRPr lang="ru-RU" altLang="ru-RU" sz="2200" dirty="0"/>
          </a:p>
          <a:p>
            <a:pPr>
              <a:lnSpc>
                <a:spcPct val="80000"/>
              </a:lnSpc>
            </a:pPr>
            <a:endParaRPr lang="ru-RU" altLang="ru-RU" sz="2000" dirty="0"/>
          </a:p>
        </p:txBody>
      </p:sp>
    </p:spTree>
    <p:extLst>
      <p:ext uri="{BB962C8B-B14F-4D97-AF65-F5344CB8AC3E}">
        <p14:creationId xmlns:p14="http://schemas.microsoft.com/office/powerpoint/2010/main" val="2736914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400442" y="404664"/>
            <a:ext cx="8713788" cy="626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>
              <a:lnSpc>
                <a:spcPct val="80000"/>
              </a:lnSpc>
              <a:buNone/>
            </a:pPr>
            <a:r>
              <a:rPr lang="ru-RU" altLang="ru-RU" b="1" dirty="0" smtClean="0">
                <a:solidFill>
                  <a:srgbClr val="C00000"/>
                </a:solidFill>
                <a:latin typeface="+mj-lt"/>
              </a:rPr>
              <a:t>НАЦИОНАЛЬНЫЙ ИНСТИТУТ СТАНДАРТИЗАЦИИ </a:t>
            </a:r>
            <a:r>
              <a:rPr lang="ru-RU" altLang="ru-RU" b="1" dirty="0">
                <a:solidFill>
                  <a:srgbClr val="C00000"/>
                </a:solidFill>
                <a:latin typeface="+mj-lt"/>
              </a:rPr>
              <a:t>	</a:t>
            </a:r>
            <a:endParaRPr lang="ru-RU" altLang="ru-RU" b="1" dirty="0" smtClean="0">
              <a:solidFill>
                <a:srgbClr val="C00000"/>
              </a:solidFill>
              <a:latin typeface="+mj-lt"/>
            </a:endParaRPr>
          </a:p>
          <a:p>
            <a:pPr marL="0" indent="0" algn="just">
              <a:buNone/>
            </a:pPr>
            <a:r>
              <a:rPr lang="ru-RU" altLang="ru-RU" sz="22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	</a:t>
            </a:r>
            <a:r>
              <a:rPr lang="ru-RU" alt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Пример: </a:t>
            </a:r>
            <a:r>
              <a:rPr lang="en-US" alt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DIN</a:t>
            </a:r>
            <a:r>
              <a:rPr lang="ru-RU" alt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,</a:t>
            </a:r>
            <a:r>
              <a:rPr lang="en-US" alt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BSI</a:t>
            </a:r>
            <a:r>
              <a:rPr lang="ru-RU" alt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,</a:t>
            </a:r>
            <a:r>
              <a:rPr lang="en-US" alt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ASME</a:t>
            </a:r>
            <a:r>
              <a:rPr lang="ru-RU" alt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,</a:t>
            </a:r>
            <a:r>
              <a:rPr lang="en-US" alt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ASTM</a:t>
            </a:r>
            <a:r>
              <a:rPr lang="ru-RU" alt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endParaRPr lang="ru-RU" altLang="ru-RU" b="1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alt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Организации по стандартизации ведущих стран изначально создавались объединениями предпринимателей для решения общих задач.</a:t>
            </a:r>
            <a:endParaRPr lang="ru-RU" altLang="ru-RU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alt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	</a:t>
            </a:r>
            <a:r>
              <a:rPr lang="en-US" alt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DIN</a:t>
            </a:r>
            <a:r>
              <a:rPr lang="ru-RU" alt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уже более 100 лет работает по договору с Правительством Германии.</a:t>
            </a:r>
            <a:endParaRPr lang="ru-RU" altLang="ru-RU" dirty="0">
              <a:solidFill>
                <a:srgbClr val="002060"/>
              </a:solidFill>
            </a:endParaRPr>
          </a:p>
          <a:p>
            <a:pPr>
              <a:lnSpc>
                <a:spcPct val="80000"/>
              </a:lnSpc>
            </a:pPr>
            <a:endParaRPr lang="ru-RU" altLang="ru-RU" sz="2200" dirty="0"/>
          </a:p>
          <a:p>
            <a:pPr>
              <a:lnSpc>
                <a:spcPct val="80000"/>
              </a:lnSpc>
            </a:pPr>
            <a:endParaRPr lang="ru-RU" altLang="ru-RU" sz="2000" dirty="0"/>
          </a:p>
        </p:txBody>
      </p:sp>
    </p:spTree>
    <p:extLst>
      <p:ext uri="{BB962C8B-B14F-4D97-AF65-F5344CB8AC3E}">
        <p14:creationId xmlns:p14="http://schemas.microsoft.com/office/powerpoint/2010/main" val="855869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400442" y="404664"/>
            <a:ext cx="8713788" cy="626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buNone/>
            </a:pPr>
            <a:endParaRPr lang="ru-RU" altLang="ru-RU" sz="2200" dirty="0"/>
          </a:p>
          <a:p>
            <a:pPr>
              <a:lnSpc>
                <a:spcPct val="80000"/>
              </a:lnSpc>
            </a:pPr>
            <a:endParaRPr lang="ru-RU" altLang="ru-RU" sz="2200" dirty="0"/>
          </a:p>
          <a:p>
            <a:pPr>
              <a:lnSpc>
                <a:spcPct val="80000"/>
              </a:lnSpc>
            </a:pPr>
            <a:endParaRPr lang="ru-RU" altLang="ru-RU" sz="2000" dirty="0"/>
          </a:p>
        </p:txBody>
      </p:sp>
      <p:pic>
        <p:nvPicPr>
          <p:cNvPr id="1026" name="Picture 2" descr="C:\Users\LobanovSV\AppData\Local\Microsoft\Windows\Temporary Internet Files\Content.Outlook\Z8WUIZIA\P10100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2664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400442" y="404664"/>
            <a:ext cx="8713788" cy="626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>
              <a:lnSpc>
                <a:spcPct val="80000"/>
              </a:lnSpc>
              <a:buNone/>
            </a:pPr>
            <a:r>
              <a:rPr lang="ru-RU" altLang="ru-RU" b="1" dirty="0" smtClean="0">
                <a:solidFill>
                  <a:srgbClr val="C00000"/>
                </a:solidFill>
                <a:latin typeface="+mj-lt"/>
              </a:rPr>
              <a:t>СОВМЕСТНОЕ ЗАСЕДАНИЕ 20.09.2018 </a:t>
            </a:r>
            <a:r>
              <a:rPr lang="ru-RU" altLang="ru-RU" b="1" dirty="0">
                <a:solidFill>
                  <a:srgbClr val="C00000"/>
                </a:solidFill>
                <a:latin typeface="+mj-lt"/>
              </a:rPr>
              <a:t>	</a:t>
            </a:r>
            <a:endParaRPr lang="ru-RU" altLang="ru-RU" b="1" dirty="0" smtClean="0">
              <a:solidFill>
                <a:srgbClr val="C00000"/>
              </a:solidFill>
              <a:latin typeface="+mj-lt"/>
            </a:endParaRPr>
          </a:p>
          <a:p>
            <a:pPr marL="0" indent="0" algn="just">
              <a:buNone/>
            </a:pPr>
            <a:r>
              <a:rPr lang="ru-RU" altLang="ru-RU" sz="22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	</a:t>
            </a:r>
            <a:r>
              <a:rPr lang="ru-RU" alt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Обсуждаемые вопросы:</a:t>
            </a:r>
          </a:p>
          <a:p>
            <a:pPr marL="0" indent="0" algn="just">
              <a:buNone/>
            </a:pPr>
            <a:endParaRPr lang="ru-RU" altLang="ru-RU" sz="3600" b="1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  <a:p>
            <a:pPr marL="514350" indent="-514350" algn="just">
              <a:buAutoNum type="arabicPeriod"/>
            </a:pPr>
            <a:r>
              <a:rPr lang="ru-RU" alt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Основные направления развития национальной системы стандартизации.</a:t>
            </a:r>
          </a:p>
          <a:p>
            <a:pPr marL="514350" indent="-514350" algn="just">
              <a:buAutoNum type="arabicPeriod"/>
            </a:pPr>
            <a:endParaRPr lang="ru-RU" altLang="ru-RU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  <a:p>
            <a:pPr marL="514350" indent="-514350" algn="just">
              <a:buAutoNum type="arabicPeriod"/>
            </a:pPr>
            <a:r>
              <a:rPr lang="ru-RU" alt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О внесении изменений в Федеральный закон РФ от 29.06.2015 г. № 162-ФЗ «О стандартизации в Российской Федерации».</a:t>
            </a:r>
          </a:p>
          <a:p>
            <a:pPr marL="514350" indent="-514350" algn="just">
              <a:buAutoNum type="arabicPeriod"/>
            </a:pPr>
            <a:endParaRPr lang="ru-RU" altLang="ru-RU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  <a:p>
            <a:pPr marL="514350" indent="-514350" algn="just">
              <a:buAutoNum type="arabicPeriod"/>
            </a:pPr>
            <a:r>
              <a:rPr lang="ru-RU" alt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О создании «Национального института стандартизации».</a:t>
            </a:r>
            <a:endParaRPr lang="ru-RU" alt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  <a:p>
            <a:pPr marL="0" indent="0">
              <a:buNone/>
            </a:pPr>
            <a:endParaRPr lang="ru-RU" altLang="ru-RU" sz="2200" dirty="0">
              <a:solidFill>
                <a:srgbClr val="002060"/>
              </a:solidFill>
            </a:endParaRPr>
          </a:p>
          <a:p>
            <a:pPr>
              <a:lnSpc>
                <a:spcPct val="80000"/>
              </a:lnSpc>
            </a:pPr>
            <a:endParaRPr lang="ru-RU" altLang="ru-RU" sz="2200" dirty="0"/>
          </a:p>
          <a:p>
            <a:pPr>
              <a:lnSpc>
                <a:spcPct val="80000"/>
              </a:lnSpc>
            </a:pPr>
            <a:endParaRPr lang="ru-RU" altLang="ru-RU" sz="2000" dirty="0"/>
          </a:p>
        </p:txBody>
      </p:sp>
    </p:spTree>
    <p:extLst>
      <p:ext uri="{BB962C8B-B14F-4D97-AF65-F5344CB8AC3E}">
        <p14:creationId xmlns:p14="http://schemas.microsoft.com/office/powerpoint/2010/main" val="2034173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400442" y="404664"/>
            <a:ext cx="8713788" cy="626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>
              <a:lnSpc>
                <a:spcPct val="80000"/>
              </a:lnSpc>
              <a:buNone/>
            </a:pPr>
            <a:r>
              <a:rPr lang="ru-RU" altLang="ru-RU" b="1" dirty="0" smtClean="0">
                <a:solidFill>
                  <a:srgbClr val="C00000"/>
                </a:solidFill>
                <a:latin typeface="+mj-lt"/>
              </a:rPr>
              <a:t>КОНЦЕПЦИЯ РАЗВИТИЯ НАЦИОНАЛЬНОЙ СИСТЕМЫ СТАНДАРТИЗАЦИИ </a:t>
            </a:r>
            <a:r>
              <a:rPr lang="ru-RU" altLang="ru-RU" b="1" dirty="0">
                <a:solidFill>
                  <a:srgbClr val="C00000"/>
                </a:solidFill>
                <a:latin typeface="+mj-lt"/>
              </a:rPr>
              <a:t>	</a:t>
            </a:r>
            <a:endParaRPr lang="ru-RU" altLang="ru-RU" b="1" dirty="0" smtClean="0">
              <a:solidFill>
                <a:srgbClr val="C00000"/>
              </a:solidFill>
              <a:latin typeface="+mj-lt"/>
            </a:endParaRPr>
          </a:p>
          <a:p>
            <a:pPr marL="0" indent="0" algn="ctr">
              <a:lnSpc>
                <a:spcPct val="80000"/>
              </a:lnSpc>
              <a:buNone/>
            </a:pPr>
            <a:endParaRPr lang="ru-RU" altLang="ru-RU" sz="2000" dirty="0" smtClean="0">
              <a:solidFill>
                <a:srgbClr val="C00000"/>
              </a:solidFill>
            </a:endParaRPr>
          </a:p>
          <a:p>
            <a:pPr marL="0" indent="0" algn="just">
              <a:buNone/>
            </a:pPr>
            <a:r>
              <a:rPr lang="ru-RU" altLang="ru-RU" sz="22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	</a:t>
            </a:r>
            <a:r>
              <a:rPr lang="ru-RU" alt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В Концепции сформулированы цели совершенствования национальной системы стандартизации. В основном определены задачи.</a:t>
            </a:r>
          </a:p>
          <a:p>
            <a:pPr marL="0" indent="0" algn="just">
              <a:buNone/>
            </a:pPr>
            <a:r>
              <a:rPr lang="ru-RU" alt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	Необходимо уточнить задачи, а главное, определить силы и средства, пути их решения. Определить приоритеты. Установить ориентировочные сроки.</a:t>
            </a:r>
          </a:p>
          <a:p>
            <a:pPr marL="0" indent="0" algn="just">
              <a:buNone/>
            </a:pPr>
            <a:r>
              <a:rPr lang="ru-RU" alt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	Необходимо дать анализ, почему эти задачи не решаются сегодня? Что мешает?</a:t>
            </a:r>
          </a:p>
          <a:p>
            <a:pPr marL="0" indent="0" algn="just">
              <a:buNone/>
            </a:pPr>
            <a:endParaRPr lang="ru-RU" altLang="ru-RU" sz="240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altLang="ru-RU" sz="2200" dirty="0"/>
              <a:t>	</a:t>
            </a:r>
            <a:r>
              <a:rPr lang="ru-RU" altLang="ru-RU" sz="2200" b="1" dirty="0" smtClean="0">
                <a:solidFill>
                  <a:srgbClr val="002060"/>
                </a:solidFill>
              </a:rPr>
              <a:t>Эксперты Комитета РСПП готовы войти в рабочие группы совместно с представителями других общественных объединений для совместной доработки обсуждаемых документов. </a:t>
            </a:r>
            <a:endParaRPr lang="ru-RU" altLang="ru-RU" sz="2200" b="1" dirty="0">
              <a:solidFill>
                <a:srgbClr val="002060"/>
              </a:solidFill>
            </a:endParaRPr>
          </a:p>
          <a:p>
            <a:pPr>
              <a:lnSpc>
                <a:spcPct val="80000"/>
              </a:lnSpc>
            </a:pPr>
            <a:endParaRPr lang="ru-RU" altLang="ru-RU" sz="2200" dirty="0"/>
          </a:p>
          <a:p>
            <a:pPr>
              <a:lnSpc>
                <a:spcPct val="80000"/>
              </a:lnSpc>
            </a:pPr>
            <a:endParaRPr lang="ru-RU" altLang="ru-RU" sz="2000" dirty="0"/>
          </a:p>
        </p:txBody>
      </p:sp>
    </p:spTree>
    <p:extLst>
      <p:ext uri="{BB962C8B-B14F-4D97-AF65-F5344CB8AC3E}">
        <p14:creationId xmlns:p14="http://schemas.microsoft.com/office/powerpoint/2010/main" val="3555151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400442" y="404664"/>
            <a:ext cx="8713788" cy="626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>
              <a:lnSpc>
                <a:spcPct val="80000"/>
              </a:lnSpc>
              <a:buNone/>
            </a:pPr>
            <a:r>
              <a:rPr lang="ru-RU" altLang="ru-RU" b="1" dirty="0" smtClean="0">
                <a:solidFill>
                  <a:srgbClr val="C00000"/>
                </a:solidFill>
                <a:latin typeface="+mj-lt"/>
              </a:rPr>
              <a:t>КОНЦЕПЦИЯ РАЗВИТИЯ НАЦИОНАЛЬНОЙ СИСТЕМЫ СТАНДАРТИЗАЦИИ </a:t>
            </a:r>
            <a:r>
              <a:rPr lang="ru-RU" altLang="ru-RU" b="1" dirty="0">
                <a:solidFill>
                  <a:srgbClr val="C00000"/>
                </a:solidFill>
                <a:latin typeface="+mj-lt"/>
              </a:rPr>
              <a:t>	</a:t>
            </a:r>
            <a:endParaRPr lang="ru-RU" altLang="ru-RU" b="1" dirty="0" smtClean="0">
              <a:solidFill>
                <a:srgbClr val="C00000"/>
              </a:solidFill>
              <a:latin typeface="+mj-lt"/>
            </a:endParaRPr>
          </a:p>
          <a:p>
            <a:pPr marL="0" indent="0" algn="ctr">
              <a:lnSpc>
                <a:spcPct val="80000"/>
              </a:lnSpc>
              <a:buNone/>
            </a:pPr>
            <a:endParaRPr lang="ru-RU" altLang="ru-RU" sz="2000" dirty="0" smtClean="0">
              <a:solidFill>
                <a:srgbClr val="C00000"/>
              </a:solidFill>
            </a:endParaRPr>
          </a:p>
          <a:p>
            <a:pPr marL="0" indent="0" algn="just">
              <a:buNone/>
            </a:pPr>
            <a:r>
              <a:rPr lang="ru-RU" altLang="ru-RU" sz="22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	</a:t>
            </a:r>
            <a:r>
              <a:rPr lang="ru-RU" alt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В Концепцию развития национальной стандартизации на период до 2020 года, утвержденной распоряжением Правительства РФ от 24 сентября 2012 г. № 1762-р «О Концепции развития национальной системы стандартизации Российской Федерации на период до 2020 года» не был включен пункт о разработке закона о стандартизации в РФ.</a:t>
            </a:r>
          </a:p>
          <a:p>
            <a:pPr marL="0" indent="0" algn="just">
              <a:buNone/>
            </a:pPr>
            <a:endParaRPr lang="ru-RU" altLang="ru-RU" sz="2400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alt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	Новая Концепция</a:t>
            </a:r>
            <a:r>
              <a:rPr lang="ru-RU" alt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развития национальной стандартизации на период до </a:t>
            </a:r>
            <a:r>
              <a:rPr lang="ru-RU" alt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2027 </a:t>
            </a:r>
            <a:r>
              <a:rPr lang="ru-RU" alt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года,</a:t>
            </a:r>
            <a:r>
              <a:rPr lang="ru-RU" alt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учитывает принятие Закона о стандартизации и его правоприменительную практику.</a:t>
            </a:r>
          </a:p>
          <a:p>
            <a:endParaRPr lang="ru-RU" altLang="ru-RU" sz="2200" dirty="0"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  <a:p>
            <a:pPr marL="0" indent="0">
              <a:buNone/>
            </a:pPr>
            <a:endParaRPr lang="ru-RU" altLang="ru-RU" sz="2200" dirty="0"/>
          </a:p>
          <a:p>
            <a:pPr>
              <a:lnSpc>
                <a:spcPct val="80000"/>
              </a:lnSpc>
            </a:pPr>
            <a:endParaRPr lang="ru-RU" altLang="ru-RU" sz="2200" dirty="0"/>
          </a:p>
          <a:p>
            <a:pPr>
              <a:lnSpc>
                <a:spcPct val="80000"/>
              </a:lnSpc>
            </a:pPr>
            <a:endParaRPr lang="ru-RU" altLang="ru-RU" sz="2000" dirty="0"/>
          </a:p>
        </p:txBody>
      </p:sp>
    </p:spTree>
    <p:extLst>
      <p:ext uri="{BB962C8B-B14F-4D97-AF65-F5344CB8AC3E}">
        <p14:creationId xmlns:p14="http://schemas.microsoft.com/office/powerpoint/2010/main" val="2726972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79512" y="-27384"/>
            <a:ext cx="82809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Залог успеха – взаимодействие промышленности и государственных органов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2" name="Изображение 1" descr="970024_10201054775844691_560940222_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052736"/>
            <a:ext cx="5244075" cy="3933056"/>
          </a:xfrm>
          <a:prstGeom prst="rect">
            <a:avLst/>
          </a:prstGeom>
        </p:spPr>
      </p:pic>
      <p:cxnSp>
        <p:nvCxnSpPr>
          <p:cNvPr id="39" name="Прямая соединительная линия 38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0" y="6525344"/>
            <a:ext cx="9144000" cy="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1637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251" y="3143250"/>
            <a:ext cx="3200400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Заголовок 1"/>
          <p:cNvSpPr txBox="1">
            <a:spLocks/>
          </p:cNvSpPr>
          <p:nvPr/>
        </p:nvSpPr>
        <p:spPr bwMode="gray">
          <a:xfrm>
            <a:off x="3730227" y="3752166"/>
            <a:ext cx="4229123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 prst="coolSlant"/>
              <a:contourClr>
                <a:schemeClr val="bg2"/>
              </a:contourClr>
            </a:sp3d>
          </a:bodyPr>
          <a:lstStyle/>
          <a:p>
            <a:pPr algn="ctr">
              <a:spcBef>
                <a:spcPts val="4800"/>
              </a:spcBef>
              <a:defRPr/>
            </a:pPr>
            <a:r>
              <a:rPr lang="ru-RU" sz="4000" b="1" kern="0" dirty="0">
                <a:ln w="50800"/>
                <a:solidFill>
                  <a:schemeClr val="accent1">
                    <a:lumMod val="75000"/>
                    <a:alpha val="42000"/>
                  </a:schemeClr>
                </a:solidFill>
                <a:effectLst>
                  <a:outerShdw blurRad="50800" dist="50800" dir="5400000" algn="ctr" rotWithShape="0">
                    <a:schemeClr val="bg1">
                      <a:lumMod val="75000"/>
                    </a:schemeClr>
                  </a:outerShdw>
                </a:effectLst>
                <a:latin typeface="+mj-lt"/>
                <a:ea typeface="+mj-ea"/>
                <a:cs typeface="+mj-cs"/>
              </a:rPr>
              <a:t>(495) 663-04-50</a:t>
            </a:r>
          </a:p>
        </p:txBody>
      </p:sp>
      <p:sp>
        <p:nvSpPr>
          <p:cNvPr id="12" name="Заголовок 1"/>
          <p:cNvSpPr txBox="1">
            <a:spLocks/>
          </p:cNvSpPr>
          <p:nvPr/>
        </p:nvSpPr>
        <p:spPr bwMode="gray">
          <a:xfrm>
            <a:off x="3629025" y="4472184"/>
            <a:ext cx="4586313" cy="560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  <a:reflection blurRad="6350" stA="52000" endA="300" endPos="35000" dir="5400000" sy="-100000" algn="bl" rotWithShape="0"/>
          </a:effectLst>
        </p:spPr>
        <p:txBody>
          <a:bodyPr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 prst="coolSlant"/>
              <a:contourClr>
                <a:schemeClr val="bg2"/>
              </a:contourClr>
            </a:sp3d>
          </a:bodyPr>
          <a:lstStyle/>
          <a:p>
            <a:pPr algn="ctr">
              <a:spcBef>
                <a:spcPts val="4800"/>
              </a:spcBef>
              <a:defRPr/>
            </a:pPr>
            <a:r>
              <a:rPr lang="en-US" sz="4000" b="1" kern="0" dirty="0">
                <a:ln w="50800"/>
                <a:solidFill>
                  <a:srgbClr val="0070C0">
                    <a:alpha val="42000"/>
                  </a:srgbClr>
                </a:solidFill>
                <a:effectLst>
                  <a:outerShdw blurRad="50800" dist="50800" dir="5400000" algn="ctr" rotWithShape="0">
                    <a:schemeClr val="bg1">
                      <a:lumMod val="75000"/>
                    </a:schemeClr>
                  </a:outerShdw>
                </a:effectLst>
                <a:latin typeface="+mj-lt"/>
                <a:ea typeface="+mj-ea"/>
                <a:cs typeface="+mj-cs"/>
              </a:rPr>
              <a:t>RGTR@RSPP.RU</a:t>
            </a:r>
            <a:endParaRPr lang="ru-RU" sz="4000" b="1" kern="0" dirty="0">
              <a:ln w="50800"/>
              <a:solidFill>
                <a:srgbClr val="0070C0">
                  <a:alpha val="42000"/>
                </a:srgbClr>
              </a:solidFill>
              <a:effectLst>
                <a:outerShdw blurRad="50800" dist="50800" dir="5400000" algn="ctr" rotWithShape="0">
                  <a:schemeClr val="bg1">
                    <a:lumMod val="75000"/>
                  </a:scheme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 bwMode="gray">
          <a:xfrm>
            <a:off x="3664769" y="5062185"/>
            <a:ext cx="4514824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 prst="coolSlant"/>
              <a:contourClr>
                <a:schemeClr val="bg2"/>
              </a:contourClr>
            </a:sp3d>
          </a:bodyPr>
          <a:lstStyle/>
          <a:p>
            <a:pPr algn="ctr">
              <a:spcBef>
                <a:spcPts val="4800"/>
              </a:spcBef>
              <a:defRPr/>
            </a:pPr>
            <a:r>
              <a:rPr lang="en-US" sz="4000" b="1" kern="0" dirty="0">
                <a:ln w="50800"/>
                <a:solidFill>
                  <a:srgbClr val="0070C0">
                    <a:alpha val="42000"/>
                  </a:srgbClr>
                </a:solidFill>
                <a:effectLst>
                  <a:outerShdw blurRad="50800" dist="50800" dir="5400000" algn="ctr" rotWithShape="0">
                    <a:schemeClr val="bg1">
                      <a:lumMod val="75000"/>
                    </a:schemeClr>
                  </a:outerShdw>
                </a:effectLst>
                <a:latin typeface="+mj-lt"/>
                <a:ea typeface="+mj-ea"/>
                <a:cs typeface="+mj-cs"/>
              </a:rPr>
              <a:t>www.RGTR.RU</a:t>
            </a:r>
            <a:endParaRPr lang="ru-RU" sz="4000" b="1" kern="0" dirty="0">
              <a:ln w="50800"/>
              <a:solidFill>
                <a:srgbClr val="0070C0">
                  <a:alpha val="42000"/>
                </a:srgbClr>
              </a:solidFill>
              <a:effectLst>
                <a:outerShdw blurRad="50800" dist="50800" dir="5400000" algn="ctr" rotWithShape="0">
                  <a:schemeClr val="bg1">
                    <a:lumMod val="75000"/>
                  </a:scheme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 bwMode="gray">
          <a:xfrm>
            <a:off x="457200" y="207963"/>
            <a:ext cx="82296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ru-RU" sz="2400" b="1" ker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СХЕМА ВЗАИМОДЕЙСТВИЯ</a:t>
            </a:r>
            <a:endParaRPr lang="ru-RU" sz="2400" b="1" kern="0" dirty="0">
              <a:latin typeface="+mj-lt"/>
              <a:ea typeface="+mj-ea"/>
              <a:cs typeface="+mj-cs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10001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0" y="142875"/>
            <a:ext cx="8929688" cy="857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8929688" y="3214688"/>
            <a:ext cx="214312" cy="36433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8929688" y="1071563"/>
            <a:ext cx="214312" cy="207168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Заголовок 20"/>
          <p:cNvSpPr>
            <a:spLocks noGrp="1"/>
          </p:cNvSpPr>
          <p:nvPr>
            <p:ph type="title"/>
          </p:nvPr>
        </p:nvSpPr>
        <p:spPr>
          <a:xfrm>
            <a:off x="1167971" y="1711325"/>
            <a:ext cx="7652501" cy="792162"/>
          </a:xfrm>
          <a:ln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>
              <a:spcBef>
                <a:spcPts val="4800"/>
              </a:spcBef>
              <a:defRPr/>
            </a:pPr>
            <a:r>
              <a:rPr lang="ru-RU" sz="6000" cap="all" dirty="0" smtClean="0">
                <a:ln w="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ЗА ВНИМАНИЕ!</a:t>
            </a:r>
            <a:endParaRPr lang="ru-RU" sz="6000" cap="all" dirty="0">
              <a:ln w="0"/>
              <a:solidFill>
                <a:schemeClr val="accent2">
                  <a:lumMod val="60000"/>
                  <a:lumOff val="4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3" name="Заголовок 1"/>
          <p:cNvSpPr txBox="1">
            <a:spLocks/>
          </p:cNvSpPr>
          <p:nvPr/>
        </p:nvSpPr>
        <p:spPr bwMode="gray">
          <a:xfrm>
            <a:off x="1115616" y="647560"/>
            <a:ext cx="8258204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 spcFirstLastPara="1" anchor="ctr">
            <a:prstTxWarp prst="textArchUp">
              <a:avLst/>
            </a:prstTxWarp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spcBef>
                <a:spcPts val="4800"/>
              </a:spcBef>
              <a:defRPr/>
            </a:pPr>
            <a:r>
              <a:rPr lang="ru-RU" sz="6000" b="1" kern="0" cap="all" dirty="0" smtClean="0">
                <a:ln w="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+mj-lt"/>
                <a:ea typeface="+mj-ea"/>
                <a:cs typeface="+mj-cs"/>
              </a:rPr>
              <a:t>СПАСИБО</a:t>
            </a:r>
            <a:endParaRPr lang="ru-RU" sz="6000" b="1" kern="0" cap="all" dirty="0">
              <a:ln w="0"/>
              <a:solidFill>
                <a:schemeClr val="accent2">
                  <a:lumMod val="60000"/>
                  <a:lumOff val="4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059832" y="5589240"/>
            <a:ext cx="58698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Наша страница в </a:t>
            </a:r>
            <a:r>
              <a:rPr lang="en-US" sz="2000" dirty="0"/>
              <a:t>Facebook</a:t>
            </a:r>
            <a:r>
              <a:rPr lang="ru-RU" sz="2000" dirty="0"/>
              <a:t>: </a:t>
            </a:r>
            <a:r>
              <a:rPr lang="ru-RU" sz="2000" u="sng" dirty="0">
                <a:hlinkClick r:id="rId3"/>
              </a:rPr>
              <a:t>https://www.facebook.com/www.RGTR.ru</a:t>
            </a:r>
            <a:r>
              <a:rPr lang="ru-RU" u="sng" dirty="0">
                <a:hlinkClick r:id="rId3"/>
              </a:rPr>
              <a:t>/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7765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65306" y="253722"/>
            <a:ext cx="7692628" cy="765110"/>
          </a:xfrm>
        </p:spPr>
        <p:txBody>
          <a:bodyPr rtlCol="0">
            <a:noAutofit/>
          </a:bodyPr>
          <a:lstStyle/>
          <a:p>
            <a:pPr marL="36000" indent="0" eaLnBrk="1" fontAlgn="auto" hangingPunct="1">
              <a:spcAft>
                <a:spcPts val="0"/>
              </a:spcAft>
              <a:defRPr/>
            </a:pPr>
            <a:r>
              <a:rPr lang="ru-RU" sz="2400" b="1" dirty="0">
                <a:solidFill>
                  <a:srgbClr val="C00000"/>
                </a:solidFill>
                <a:latin typeface="Verdana" pitchFamily="34" charset="0"/>
                <a:ea typeface="+mn-ea"/>
                <a:cs typeface="Arial" pitchFamily="34" charset="0"/>
              </a:rPr>
              <a:t>Ссылки на стандарты в нормативных правовых </a:t>
            </a:r>
            <a:r>
              <a:rPr lang="ru-RU" sz="2400" b="1" dirty="0" smtClean="0">
                <a:solidFill>
                  <a:srgbClr val="C00000"/>
                </a:solidFill>
                <a:latin typeface="Verdana" pitchFamily="34" charset="0"/>
                <a:ea typeface="+mn-ea"/>
                <a:cs typeface="Arial" pitchFamily="34" charset="0"/>
              </a:rPr>
              <a:t>актах в 2017 году</a:t>
            </a:r>
            <a:endParaRPr lang="ru-RU" sz="2400" b="1" dirty="0">
              <a:solidFill>
                <a:srgbClr val="C00000"/>
              </a:solidFill>
              <a:latin typeface="Verdana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991953" y="4327798"/>
            <a:ext cx="2704177" cy="1734697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sz="2000" b="1" dirty="0">
                <a:solidFill>
                  <a:srgbClr val="002060"/>
                </a:solidFill>
              </a:rPr>
              <a:t>62 ссылки </a:t>
            </a:r>
            <a:r>
              <a:rPr lang="ru-RU" sz="2000" dirty="0">
                <a:solidFill>
                  <a:srgbClr val="002060"/>
                </a:solidFill>
              </a:rPr>
              <a:t>на национальные и действующие в этой роли межгосударственные стандарт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5F150D32-E369-41FB-9D52-33DC69F0B00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8988" y="1512209"/>
            <a:ext cx="2960449" cy="2026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C512744E-EFC1-43E0-BB2F-FA7326118DB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06" y="1477145"/>
            <a:ext cx="5330425" cy="46530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229824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400442" y="404664"/>
            <a:ext cx="8713788" cy="626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>
              <a:lnSpc>
                <a:spcPct val="80000"/>
              </a:lnSpc>
              <a:buNone/>
            </a:pPr>
            <a:r>
              <a:rPr lang="ru-RU" altLang="ru-RU" sz="2400" b="1" dirty="0" smtClean="0">
                <a:solidFill>
                  <a:srgbClr val="C00000"/>
                </a:solidFill>
                <a:latin typeface="+mj-lt"/>
              </a:rPr>
              <a:t>РАЗРАБОТКА СТАНДАРТОВ НА ТРУБЫ НЕПРОФИЛЬНЫМИ ТК </a:t>
            </a:r>
            <a:r>
              <a:rPr lang="ru-RU" altLang="ru-RU" b="1" dirty="0">
                <a:solidFill>
                  <a:srgbClr val="C00000"/>
                </a:solidFill>
                <a:latin typeface="+mj-lt"/>
              </a:rPr>
              <a:t>	</a:t>
            </a:r>
            <a:endParaRPr lang="ru-RU" altLang="ru-RU" b="1" dirty="0" smtClean="0">
              <a:solidFill>
                <a:srgbClr val="C00000"/>
              </a:solidFill>
              <a:latin typeface="+mj-lt"/>
            </a:endParaRPr>
          </a:p>
          <a:p>
            <a:pPr marL="0" indent="0" algn="just">
              <a:buNone/>
            </a:pPr>
            <a:r>
              <a:rPr lang="ru-RU" altLang="ru-RU" sz="22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	</a:t>
            </a:r>
            <a:r>
              <a:rPr lang="ru-RU" altLang="ru-RU" sz="22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В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>
                <a:solidFill>
                  <a:srgbClr val="002060"/>
                </a:solidFill>
              </a:rPr>
              <a:t>последние годы участились случаи, когда стандарты на трубы разрабатываются не в ТК </a:t>
            </a:r>
            <a:r>
              <a:rPr lang="ru-RU" sz="2200" dirty="0" smtClean="0">
                <a:solidFill>
                  <a:srgbClr val="002060"/>
                </a:solidFill>
              </a:rPr>
              <a:t>357, а </a:t>
            </a:r>
            <a:r>
              <a:rPr lang="ru-RU" sz="2200" dirty="0">
                <a:solidFill>
                  <a:srgbClr val="002060"/>
                </a:solidFill>
              </a:rPr>
              <a:t>в </a:t>
            </a:r>
            <a:r>
              <a:rPr lang="ru-RU" sz="2200" dirty="0" err="1" smtClean="0">
                <a:solidFill>
                  <a:srgbClr val="002060"/>
                </a:solidFill>
              </a:rPr>
              <a:t>нсмежных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>
                <a:solidFill>
                  <a:srgbClr val="002060"/>
                </a:solidFill>
              </a:rPr>
              <a:t>технических комитетах по стандартизации, за которыми не закреплен вид продукции «Трубы стальные» различного </a:t>
            </a:r>
            <a:r>
              <a:rPr lang="ru-RU" sz="2200" dirty="0" smtClean="0">
                <a:solidFill>
                  <a:srgbClr val="002060"/>
                </a:solidFill>
              </a:rPr>
              <a:t>назначения: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200" dirty="0" smtClean="0">
                <a:solidFill>
                  <a:srgbClr val="002060"/>
                </a:solidFill>
              </a:rPr>
              <a:t>1.    ТК 23 «Нефтяная и газовая промышленность» – 4.</a:t>
            </a:r>
          </a:p>
          <a:p>
            <a:pPr>
              <a:lnSpc>
                <a:spcPct val="150000"/>
              </a:lnSpc>
              <a:buAutoNum type="arabicPeriod" startAt="2"/>
            </a:pPr>
            <a:r>
              <a:rPr lang="ru-RU" sz="2200" dirty="0" smtClean="0">
                <a:solidFill>
                  <a:srgbClr val="002060"/>
                </a:solidFill>
              </a:rPr>
              <a:t>ТК 322 «Атомная техника» – 5.</a:t>
            </a:r>
          </a:p>
          <a:p>
            <a:pPr>
              <a:lnSpc>
                <a:spcPct val="150000"/>
              </a:lnSpc>
              <a:buAutoNum type="arabicPeriod" startAt="2"/>
            </a:pPr>
            <a:r>
              <a:rPr lang="ru-RU" sz="2200" dirty="0" smtClean="0">
                <a:solidFill>
                  <a:srgbClr val="002060"/>
                </a:solidFill>
              </a:rPr>
              <a:t>ТК 56 «Дорожный транспорт» – 1.</a:t>
            </a:r>
          </a:p>
          <a:p>
            <a:pPr>
              <a:lnSpc>
                <a:spcPct val="150000"/>
              </a:lnSpc>
              <a:buAutoNum type="arabicPeriod" startAt="2"/>
            </a:pPr>
            <a:r>
              <a:rPr lang="ru-RU" sz="2200" dirty="0" smtClean="0">
                <a:solidFill>
                  <a:srgbClr val="002060"/>
                </a:solidFill>
              </a:rPr>
              <a:t>ТК 465 «Строительство» – 3.</a:t>
            </a:r>
            <a:endParaRPr lang="ru-RU" sz="2200" dirty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ru-RU" altLang="ru-RU" sz="2200" dirty="0" smtClean="0">
                <a:solidFill>
                  <a:srgbClr val="002060"/>
                </a:solidFill>
              </a:rPr>
              <a:t>Что приводит к:</a:t>
            </a:r>
            <a:endParaRPr lang="ru-RU" altLang="ru-RU" sz="2200" dirty="0">
              <a:solidFill>
                <a:srgbClr val="002060"/>
              </a:solidFill>
            </a:endParaRPr>
          </a:p>
          <a:p>
            <a:pPr>
              <a:buFontTx/>
              <a:buChar char="-"/>
            </a:pPr>
            <a:r>
              <a:rPr lang="ru-RU" sz="2200" dirty="0" smtClean="0">
                <a:solidFill>
                  <a:srgbClr val="002060"/>
                </a:solidFill>
              </a:rPr>
              <a:t>неоднократной переделке стандартов;</a:t>
            </a:r>
          </a:p>
          <a:p>
            <a:pPr>
              <a:buFontTx/>
              <a:buChar char="-"/>
            </a:pPr>
            <a:r>
              <a:rPr lang="ru-RU" sz="2200" dirty="0" smtClean="0">
                <a:solidFill>
                  <a:srgbClr val="002060"/>
                </a:solidFill>
              </a:rPr>
              <a:t>многократному переносу сроков ввода в действие           (ГОСТ 30245 срок ввода переносился четырежды);</a:t>
            </a:r>
          </a:p>
          <a:p>
            <a:pPr>
              <a:buFontTx/>
              <a:buChar char="-"/>
            </a:pPr>
            <a:r>
              <a:rPr lang="ru-RU" sz="2200" dirty="0" smtClean="0">
                <a:solidFill>
                  <a:srgbClr val="002060"/>
                </a:solidFill>
              </a:rPr>
              <a:t>значительному увеличению срока разработки стандартов.</a:t>
            </a:r>
            <a:endParaRPr lang="ru-RU" sz="2200" dirty="0">
              <a:solidFill>
                <a:srgbClr val="002060"/>
              </a:solidFill>
            </a:endParaRPr>
          </a:p>
          <a:p>
            <a:pPr>
              <a:lnSpc>
                <a:spcPct val="80000"/>
              </a:lnSpc>
            </a:pPr>
            <a:endParaRPr lang="ru-RU" altLang="ru-RU" sz="2200" dirty="0"/>
          </a:p>
          <a:p>
            <a:pPr>
              <a:lnSpc>
                <a:spcPct val="80000"/>
              </a:lnSpc>
            </a:pPr>
            <a:endParaRPr lang="ru-RU" altLang="ru-RU" sz="2200" dirty="0"/>
          </a:p>
        </p:txBody>
      </p:sp>
    </p:spTree>
    <p:extLst>
      <p:ext uri="{BB962C8B-B14F-4D97-AF65-F5344CB8AC3E}">
        <p14:creationId xmlns:p14="http://schemas.microsoft.com/office/powerpoint/2010/main" val="475217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400442" y="404664"/>
            <a:ext cx="8713788" cy="626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>
              <a:lnSpc>
                <a:spcPct val="80000"/>
              </a:lnSpc>
              <a:buNone/>
            </a:pPr>
            <a:r>
              <a:rPr lang="ru-RU" altLang="ru-RU" sz="2400" b="1" dirty="0" smtClean="0">
                <a:solidFill>
                  <a:srgbClr val="C00000"/>
                </a:solidFill>
                <a:latin typeface="+mj-lt"/>
              </a:rPr>
              <a:t>ФЕДЕРАЛЬНАЯ ГОСУДАРСТВЕННАЯ ИНФОРМАЦИОННАЯ СИСТЕМА (ФГИС) 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ru-RU" altLang="ru-RU" sz="2400" b="1" dirty="0">
                <a:solidFill>
                  <a:srgbClr val="C00000"/>
                </a:solidFill>
                <a:latin typeface="+mj-lt"/>
              </a:rPr>
              <a:t>	</a:t>
            </a:r>
            <a:endParaRPr lang="ru-RU" altLang="ru-RU" sz="2400" b="1" dirty="0" smtClean="0">
              <a:solidFill>
                <a:srgbClr val="C00000"/>
              </a:solidFill>
              <a:latin typeface="+mj-lt"/>
            </a:endParaRPr>
          </a:p>
          <a:p>
            <a:pPr marL="0" indent="0" algn="just">
              <a:buNone/>
            </a:pPr>
            <a:r>
              <a:rPr lang="ru-RU" altLang="ru-RU" sz="22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	</a:t>
            </a:r>
            <a:r>
              <a:rPr lang="ru-RU" sz="2800" dirty="0" smtClean="0">
                <a:solidFill>
                  <a:srgbClr val="002060"/>
                </a:solidFill>
              </a:rPr>
              <a:t>ФГИС </a:t>
            </a:r>
            <a:r>
              <a:rPr lang="ru-RU" sz="2800" dirty="0" err="1">
                <a:solidFill>
                  <a:srgbClr val="002060"/>
                </a:solidFill>
              </a:rPr>
              <a:t>Росстандарта</a:t>
            </a:r>
            <a:r>
              <a:rPr lang="ru-RU" sz="2800" dirty="0">
                <a:solidFill>
                  <a:srgbClr val="002060"/>
                </a:solidFill>
              </a:rPr>
              <a:t> «Береста», должна не только автоматизировать основные процессы деятельности участников национальной системы стандартизации, </a:t>
            </a:r>
            <a:r>
              <a:rPr lang="ru-RU" sz="2800" dirty="0" smtClean="0">
                <a:solidFill>
                  <a:srgbClr val="002060"/>
                </a:solidFill>
              </a:rPr>
              <a:t>   но </a:t>
            </a:r>
            <a:r>
              <a:rPr lang="ru-RU" sz="2800" dirty="0">
                <a:solidFill>
                  <a:srgbClr val="002060"/>
                </a:solidFill>
              </a:rPr>
              <a:t>и </a:t>
            </a:r>
            <a:r>
              <a:rPr lang="ru-RU" sz="2800" b="1" dirty="0" smtClean="0">
                <a:solidFill>
                  <a:srgbClr val="002060"/>
                </a:solidFill>
              </a:rPr>
              <a:t>исключить возможность</a:t>
            </a:r>
            <a:r>
              <a:rPr lang="ru-RU" sz="2800" dirty="0" smtClean="0">
                <a:solidFill>
                  <a:srgbClr val="002060"/>
                </a:solidFill>
              </a:rPr>
              <a:t> включения разработки стандартов на трубы  </a:t>
            </a:r>
            <a:r>
              <a:rPr lang="ru-RU" sz="2800" dirty="0">
                <a:solidFill>
                  <a:srgbClr val="002060"/>
                </a:solidFill>
              </a:rPr>
              <a:t>в </a:t>
            </a:r>
            <a:r>
              <a:rPr lang="ru-RU" sz="2800" dirty="0" smtClean="0">
                <a:solidFill>
                  <a:srgbClr val="002060"/>
                </a:solidFill>
              </a:rPr>
              <a:t>         План </a:t>
            </a:r>
            <a:r>
              <a:rPr lang="ru-RU" sz="2800" dirty="0">
                <a:solidFill>
                  <a:srgbClr val="002060"/>
                </a:solidFill>
              </a:rPr>
              <a:t>национальной стандартизации </a:t>
            </a:r>
            <a:r>
              <a:rPr lang="ru-RU" sz="2800" dirty="0" smtClean="0">
                <a:solidFill>
                  <a:srgbClr val="002060"/>
                </a:solidFill>
              </a:rPr>
              <a:t>непрофильными ТК. </a:t>
            </a:r>
          </a:p>
          <a:p>
            <a:pPr marL="0" indent="0" algn="just">
              <a:buNone/>
            </a:pPr>
            <a:endParaRPr lang="ru-RU" sz="2800" dirty="0" smtClean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ru-RU" sz="2800" dirty="0" smtClean="0">
                <a:solidFill>
                  <a:srgbClr val="002060"/>
                </a:solidFill>
              </a:rPr>
              <a:t>	В программе «Бересты» должен быть фильтр по кодам ОКПД </a:t>
            </a:r>
            <a:r>
              <a:rPr lang="ru-RU" sz="2800" dirty="0">
                <a:solidFill>
                  <a:srgbClr val="002060"/>
                </a:solidFill>
              </a:rPr>
              <a:t>2 и </a:t>
            </a:r>
            <a:r>
              <a:rPr lang="ru-RU" sz="2800" dirty="0" smtClean="0">
                <a:solidFill>
                  <a:srgbClr val="002060"/>
                </a:solidFill>
              </a:rPr>
              <a:t>ОКС, что позволит исключить дублирование.</a:t>
            </a:r>
            <a:endParaRPr lang="ru-RU" sz="2800" dirty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endParaRPr lang="ru-RU" altLang="ru-RU" sz="3600" b="1" dirty="0"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  <a:p>
            <a:pPr marL="0" indent="0">
              <a:buNone/>
            </a:pPr>
            <a:endParaRPr lang="ru-RU" altLang="ru-RU" sz="2200" dirty="0"/>
          </a:p>
          <a:p>
            <a:pPr>
              <a:lnSpc>
                <a:spcPct val="80000"/>
              </a:lnSpc>
            </a:pPr>
            <a:endParaRPr lang="ru-RU" altLang="ru-RU" sz="2200" dirty="0"/>
          </a:p>
          <a:p>
            <a:pPr>
              <a:lnSpc>
                <a:spcPct val="80000"/>
              </a:lnSpc>
            </a:pPr>
            <a:endParaRPr lang="ru-RU" altLang="ru-RU" sz="2000" dirty="0"/>
          </a:p>
        </p:txBody>
      </p:sp>
    </p:spTree>
    <p:extLst>
      <p:ext uri="{BB962C8B-B14F-4D97-AF65-F5344CB8AC3E}">
        <p14:creationId xmlns:p14="http://schemas.microsoft.com/office/powerpoint/2010/main" val="1427087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400442" y="404664"/>
            <a:ext cx="8713788" cy="626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>
              <a:lnSpc>
                <a:spcPct val="80000"/>
              </a:lnSpc>
              <a:buNone/>
            </a:pPr>
            <a:r>
              <a:rPr lang="ru-RU" altLang="ru-RU" sz="2400" b="1" dirty="0" smtClean="0">
                <a:solidFill>
                  <a:srgbClr val="C00000"/>
                </a:solidFill>
                <a:latin typeface="+mj-lt"/>
              </a:rPr>
              <a:t>КОМИССИЯ ПО ТЕХНИЧЕСКОМУ РЕГУЛИРОВАНИЮ, СТАНДАРТИЗАЦИИ И ОЦЕНКЕ СООТВЕТСТВИЯ АССОЦИАЦИИ «РУССКАЯ СТАЛЬ»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ru-RU" altLang="ru-RU" sz="2400" dirty="0" smtClean="0"/>
              <a:t>Внести изменения.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altLang="ru-RU" sz="2000" dirty="0" smtClean="0">
                <a:solidFill>
                  <a:srgbClr val="7030A0"/>
                </a:solidFill>
              </a:rPr>
              <a:t>Действующая редакция.</a:t>
            </a:r>
          </a:p>
          <a:p>
            <a:pPr marL="0" indent="0" algn="just">
              <a:buNone/>
            </a:pPr>
            <a:r>
              <a:rPr lang="ru-RU" altLang="ru-RU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	Статья 24. Порядок разработки и утверждения национального стандарта</a:t>
            </a:r>
          </a:p>
          <a:p>
            <a:pPr marL="0" indent="0" algn="just">
              <a:buNone/>
            </a:pPr>
            <a:r>
              <a:rPr lang="ru-RU" altLang="ru-RU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п. 6. Проект национального стандарта и перечень полученных в электронной форме и на бумажном носителе замечаний заинтересованных лиц представляются разработчиком </a:t>
            </a:r>
            <a:r>
              <a:rPr lang="ru-RU" alt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в технический комитет по стандартизации или проектный технический комитет …</a:t>
            </a:r>
          </a:p>
          <a:p>
            <a:pPr marL="0" indent="0" algn="just">
              <a:buNone/>
            </a:pPr>
            <a:endParaRPr lang="ru-RU" altLang="ru-RU" sz="2000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alt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По всему тексту ФЗ 162 заменить «Технический комитет» на</a:t>
            </a:r>
          </a:p>
          <a:p>
            <a:pPr marL="0" indent="0" algn="just">
              <a:buNone/>
            </a:pPr>
            <a:r>
              <a:rPr lang="ru-RU" alt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«</a:t>
            </a:r>
            <a:r>
              <a:rPr lang="ru-RU" altLang="ru-RU" sz="2800" b="1" i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профильный</a:t>
            </a:r>
            <a:r>
              <a:rPr lang="ru-RU" alt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технический комитет по стандартизации или профильный проектный технический комитет по стандартизации в соответствии с их областью деятельности, утвержденной </a:t>
            </a:r>
            <a:r>
              <a:rPr lang="ru-RU" altLang="ru-RU" sz="2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соотвествующим</a:t>
            </a:r>
            <a:r>
              <a:rPr lang="ru-RU" alt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приказом </a:t>
            </a:r>
            <a:r>
              <a:rPr lang="ru-RU" altLang="ru-RU" sz="2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Росстандарта</a:t>
            </a:r>
            <a:r>
              <a:rPr lang="ru-RU" alt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» </a:t>
            </a:r>
          </a:p>
          <a:p>
            <a:pPr marL="0" indent="0" algn="just">
              <a:buNone/>
            </a:pPr>
            <a:endParaRPr lang="ru-RU" altLang="ru-RU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477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400442" y="404664"/>
            <a:ext cx="8713788" cy="626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>
              <a:lnSpc>
                <a:spcPct val="80000"/>
              </a:lnSpc>
              <a:buNone/>
            </a:pPr>
            <a:r>
              <a:rPr lang="ru-RU" altLang="ru-RU" b="1" dirty="0" smtClean="0">
                <a:solidFill>
                  <a:srgbClr val="C00000"/>
                </a:solidFill>
                <a:latin typeface="+mj-lt"/>
              </a:rPr>
              <a:t>КОМИССИЯ ПО АПЕЛЛЯЦИЯМ </a:t>
            </a:r>
            <a:r>
              <a:rPr lang="ru-RU" altLang="ru-RU" b="1" dirty="0">
                <a:solidFill>
                  <a:srgbClr val="C00000"/>
                </a:solidFill>
                <a:latin typeface="+mj-lt"/>
              </a:rPr>
              <a:t>	</a:t>
            </a:r>
            <a:endParaRPr lang="ru-RU" altLang="ru-RU" b="1" dirty="0" smtClean="0">
              <a:solidFill>
                <a:srgbClr val="C00000"/>
              </a:solidFill>
              <a:latin typeface="+mj-lt"/>
            </a:endParaRPr>
          </a:p>
          <a:p>
            <a:pPr marL="0" indent="0" algn="ctr">
              <a:lnSpc>
                <a:spcPct val="80000"/>
              </a:lnSpc>
              <a:buNone/>
            </a:pPr>
            <a:endParaRPr lang="ru-RU" altLang="ru-RU" sz="2000" dirty="0" smtClean="0">
              <a:solidFill>
                <a:srgbClr val="C00000"/>
              </a:solidFill>
            </a:endParaRPr>
          </a:p>
          <a:p>
            <a:pPr marL="0" indent="0" algn="just">
              <a:buNone/>
            </a:pPr>
            <a:r>
              <a:rPr lang="ru-RU" altLang="ru-RU" sz="22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	</a:t>
            </a:r>
          </a:p>
          <a:p>
            <a:pPr marL="0" indent="0" algn="just">
              <a:buNone/>
            </a:pPr>
            <a:r>
              <a:rPr lang="ru-RU" alt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	Работа Комиссии по апелляциям показала ее востребованность. </a:t>
            </a:r>
            <a:endParaRPr lang="ru-RU" altLang="ru-RU" sz="3600" b="1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  <a:p>
            <a:pPr marL="0" indent="0" algn="just">
              <a:buNone/>
            </a:pPr>
            <a:endParaRPr lang="ru-RU" altLang="ru-RU" sz="36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alt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	В </a:t>
            </a:r>
            <a:r>
              <a:rPr lang="ru-RU" alt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настоящее время необходимо добиваться выполнения принятых решений.</a:t>
            </a:r>
            <a:endParaRPr lang="ru-RU" altLang="ru-RU" sz="36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  <a:p>
            <a:pPr marL="0" indent="0">
              <a:buNone/>
            </a:pPr>
            <a:endParaRPr lang="ru-RU" altLang="ru-RU" sz="2200" dirty="0"/>
          </a:p>
          <a:p>
            <a:pPr>
              <a:lnSpc>
                <a:spcPct val="80000"/>
              </a:lnSpc>
            </a:pPr>
            <a:endParaRPr lang="ru-RU" altLang="ru-RU" sz="2200" dirty="0"/>
          </a:p>
          <a:p>
            <a:pPr>
              <a:lnSpc>
                <a:spcPct val="80000"/>
              </a:lnSpc>
            </a:pPr>
            <a:endParaRPr lang="ru-RU" altLang="ru-RU" sz="2000" dirty="0"/>
          </a:p>
        </p:txBody>
      </p:sp>
    </p:spTree>
    <p:extLst>
      <p:ext uri="{BB962C8B-B14F-4D97-AF65-F5344CB8AC3E}">
        <p14:creationId xmlns:p14="http://schemas.microsoft.com/office/powerpoint/2010/main" val="931427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400442" y="404664"/>
            <a:ext cx="8713788" cy="626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>
              <a:lnSpc>
                <a:spcPct val="80000"/>
              </a:lnSpc>
              <a:buNone/>
            </a:pPr>
            <a:r>
              <a:rPr lang="ru-RU" altLang="ru-RU" sz="2400" b="1" dirty="0" smtClean="0">
                <a:solidFill>
                  <a:srgbClr val="C00000"/>
                </a:solidFill>
                <a:latin typeface="+mj-lt"/>
              </a:rPr>
              <a:t>ОБЪЕДИНЕНИЕ ПРОИЗВОДИТЕЛЕЙ ЖЕЛЕЗНОДОРОЖНОЙ ТЕХНИКИ (ОПЖТ)</a:t>
            </a:r>
          </a:p>
          <a:p>
            <a:r>
              <a:rPr lang="ru-RU" sz="1800" dirty="0" smtClean="0">
                <a:solidFill>
                  <a:srgbClr val="002060"/>
                </a:solidFill>
              </a:rPr>
              <a:t>Ст. 16. Федеральный </a:t>
            </a:r>
            <a:r>
              <a:rPr lang="ru-RU" sz="1800" dirty="0">
                <a:solidFill>
                  <a:srgbClr val="002060"/>
                </a:solidFill>
              </a:rPr>
              <a:t>орган исполнительной власти в сфере стандартизации </a:t>
            </a:r>
            <a:r>
              <a:rPr lang="ru-RU" sz="2000" b="1" dirty="0">
                <a:solidFill>
                  <a:srgbClr val="002060"/>
                </a:solidFill>
              </a:rPr>
              <a:t>может принять решение о ликвидации </a:t>
            </a:r>
            <a:r>
              <a:rPr lang="ru-RU" sz="1800" b="1" dirty="0">
                <a:solidFill>
                  <a:srgbClr val="002060"/>
                </a:solidFill>
              </a:rPr>
              <a:t>технического комитета по стандартизации,</a:t>
            </a:r>
            <a:r>
              <a:rPr lang="ru-RU" sz="1800" dirty="0">
                <a:solidFill>
                  <a:srgbClr val="002060"/>
                </a:solidFill>
              </a:rPr>
              <a:t> </a:t>
            </a:r>
            <a:r>
              <a:rPr lang="ru-RU" sz="1800" dirty="0" smtClean="0">
                <a:solidFill>
                  <a:srgbClr val="002060"/>
                </a:solidFill>
              </a:rPr>
              <a:t>если в течение одного года им не были внесены в федеральный орган исполнительной власти в сфере стандартизации относящиеся к компетенции данного технического комитета по стандартизации предложения по разработке, пересмотру национальных стандартов, предварительных национальных стандартов или внесению изменений в них.</a:t>
            </a:r>
          </a:p>
          <a:p>
            <a:pPr marL="0" indent="0">
              <a:buNone/>
            </a:pPr>
            <a:r>
              <a:rPr lang="ru-RU" sz="2400" b="1" i="1" u="sng" dirty="0" smtClean="0">
                <a:solidFill>
                  <a:srgbClr val="002060"/>
                </a:solidFill>
              </a:rPr>
              <a:t>Предложение:</a:t>
            </a: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</a:rPr>
              <a:t>Дополнить статью </a:t>
            </a:r>
            <a:r>
              <a:rPr lang="ru-RU" sz="2000" b="1" dirty="0">
                <a:solidFill>
                  <a:srgbClr val="002060"/>
                </a:solidFill>
              </a:rPr>
              <a:t>положением о </a:t>
            </a:r>
            <a:r>
              <a:rPr lang="ru-RU" sz="2000" b="1" u="sng" dirty="0">
                <a:solidFill>
                  <a:srgbClr val="002060"/>
                </a:solidFill>
              </a:rPr>
              <a:t>переносе  секретариата комитета, о замене председателя комитета.</a:t>
            </a:r>
          </a:p>
          <a:p>
            <a:pPr algn="just"/>
            <a:r>
              <a:rPr lang="ru-RU" sz="2000" b="1" dirty="0">
                <a:solidFill>
                  <a:srgbClr val="002060"/>
                </a:solidFill>
              </a:rPr>
              <a:t>Прописать  положение о том, что области деятельности создаваемых комитетов не должны пересекаться с областями деятельности давно функционирующих комитетов; а также установить порядок выделения части области деятельности функционирующего комитета в отдельный технический комитет.</a:t>
            </a:r>
          </a:p>
          <a:p>
            <a:pPr marL="0" indent="0" algn="ctr">
              <a:lnSpc>
                <a:spcPct val="80000"/>
              </a:lnSpc>
              <a:buNone/>
            </a:pPr>
            <a:endParaRPr lang="ru-RU" altLang="ru-RU" sz="2400" b="1" dirty="0" smtClean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18269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400442" y="404664"/>
            <a:ext cx="8713788" cy="626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>
              <a:lnSpc>
                <a:spcPct val="80000"/>
              </a:lnSpc>
              <a:buNone/>
            </a:pPr>
            <a:r>
              <a:rPr lang="ru-RU" altLang="ru-RU" b="1" dirty="0" smtClean="0">
                <a:solidFill>
                  <a:srgbClr val="C00000"/>
                </a:solidFill>
                <a:latin typeface="+mj-lt"/>
              </a:rPr>
              <a:t>КОНЦЕПЦИЯ РАЗВИТИЯ НАЦИОНАЛЬНОЙ СИСТЕМЫ СТАНДАРТИЗАЦИИ </a:t>
            </a:r>
            <a:r>
              <a:rPr lang="ru-RU" altLang="ru-RU" b="1" dirty="0">
                <a:solidFill>
                  <a:srgbClr val="C00000"/>
                </a:solidFill>
                <a:latin typeface="+mj-lt"/>
              </a:rPr>
              <a:t>	</a:t>
            </a:r>
            <a:endParaRPr lang="ru-RU" altLang="ru-RU" b="1" dirty="0" smtClean="0">
              <a:solidFill>
                <a:srgbClr val="C00000"/>
              </a:solidFill>
              <a:latin typeface="+mj-lt"/>
            </a:endParaRPr>
          </a:p>
          <a:p>
            <a:pPr marL="0" indent="0" algn="ctr">
              <a:lnSpc>
                <a:spcPct val="80000"/>
              </a:lnSpc>
              <a:buNone/>
            </a:pPr>
            <a:endParaRPr lang="ru-RU" altLang="ru-RU" sz="20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III</a:t>
            </a:r>
            <a:r>
              <a:rPr lang="ru-RU" sz="2400" b="1" dirty="0">
                <a:solidFill>
                  <a:srgbClr val="002060"/>
                </a:solidFill>
              </a:rPr>
              <a:t>. Стратегические цели, задачи и принципы развития стандартизации в Российской </a:t>
            </a:r>
            <a:r>
              <a:rPr lang="ru-RU" sz="2400" b="1" dirty="0" smtClean="0">
                <a:solidFill>
                  <a:srgbClr val="002060"/>
                </a:solidFill>
              </a:rPr>
              <a:t>Федерации: </a:t>
            </a:r>
          </a:p>
          <a:p>
            <a:pPr marL="0" indent="0">
              <a:buNone/>
            </a:pPr>
            <a:endParaRPr lang="ru-RU" sz="2400" dirty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ru-RU" sz="22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	</a:t>
            </a:r>
            <a:r>
              <a:rPr lang="ru-RU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«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О</a:t>
            </a:r>
            <a:r>
              <a:rPr lang="ru-RU" b="1" dirty="0" smtClean="0">
                <a:solidFill>
                  <a:srgbClr val="002060"/>
                </a:solidFill>
              </a:rPr>
              <a:t>беспечение </a:t>
            </a:r>
            <a:r>
              <a:rPr lang="ru-RU" b="1" dirty="0">
                <a:solidFill>
                  <a:srgbClr val="002060"/>
                </a:solidFill>
              </a:rPr>
              <a:t>необходимой профессионально подготовки и повышение квалификации специалистов в области стандартизации, обеспечение организаций специалистами в области стандартизации и </a:t>
            </a:r>
            <a:r>
              <a:rPr lang="ru-RU" b="1" dirty="0" smtClean="0">
                <a:solidFill>
                  <a:srgbClr val="002060"/>
                </a:solidFill>
              </a:rPr>
              <a:t>метрологии» </a:t>
            </a:r>
            <a:endParaRPr lang="ru-RU" alt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964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2521</TotalTime>
  <Words>314</Words>
  <Application>Microsoft Office PowerPoint</Application>
  <PresentationFormat>Экран (4:3)</PresentationFormat>
  <Paragraphs>124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2004 -  КОМИТЕТУ РСПП 14 ЛЕТ  - 2018 РАЗВИТИЕ НАЦИОНАЛЬНОЙ СИСТЕМЫ СТАНДАРТИЗАЦИИ </vt:lpstr>
      <vt:lpstr>Презентация PowerPoint</vt:lpstr>
      <vt:lpstr>Ссылки на стандарты в нормативных правовых актах в 2017 году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Реформирование системы технического регулирования</dc:title>
  <dc:creator>user</dc:creator>
  <cp:lastModifiedBy>Лоцманов Андрей Николаевич</cp:lastModifiedBy>
  <cp:revision>393</cp:revision>
  <dcterms:created xsi:type="dcterms:W3CDTF">2014-05-23T08:41:31Z</dcterms:created>
  <dcterms:modified xsi:type="dcterms:W3CDTF">2018-09-20T06:10:08Z</dcterms:modified>
</cp:coreProperties>
</file>