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70" r:id="rId13"/>
    <p:sldId id="278" r:id="rId14"/>
    <p:sldId id="272" r:id="rId15"/>
    <p:sldId id="279" r:id="rId16"/>
    <p:sldId id="273" r:id="rId17"/>
    <p:sldId id="280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4044-30D1-41C1-8AF3-7F9D52886A1E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EC57-774A-499B-A27B-B9D7FB9EB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887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i="1" dirty="0" smtClean="0"/>
              <a:t>О правилах </a:t>
            </a:r>
            <a:r>
              <a:rPr lang="ru-RU" sz="4000" b="1" i="1" dirty="0" smtClean="0"/>
              <a:t>нормирования </a:t>
            </a:r>
            <a:r>
              <a:rPr lang="ru-RU" sz="4000" b="1" i="1" dirty="0" smtClean="0"/>
              <a:t>в области защиты от шума, разработанных НИИСФ РААСН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36815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Докладчик        Цукерников Илья Евсеевич</a:t>
            </a:r>
          </a:p>
          <a:p>
            <a:pPr indent="1978025" algn="just"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доктор технических наук, профессор</a:t>
            </a:r>
          </a:p>
          <a:p>
            <a:pPr indent="1978025" algn="just"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</a:rPr>
              <a:t>главный научный сотрудник НИИСФ РААСН</a:t>
            </a:r>
            <a:endParaRPr lang="ru-RU" sz="2400" dirty="0" smtClean="0"/>
          </a:p>
          <a:p>
            <a:pPr>
              <a:lnSpc>
                <a:spcPct val="50000"/>
              </a:lnSpc>
            </a:pPr>
            <a:endParaRPr lang="ru-RU" sz="24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rgbClr val="E9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0" y="6309320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b="1" dirty="0"/>
              <a:t>Научно-практические </a:t>
            </a:r>
            <a:r>
              <a:rPr lang="ru-RU" sz="2800" b="1" dirty="0" smtClean="0"/>
              <a:t>семинары, Москва 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- </a:t>
            </a:r>
            <a:r>
              <a:rPr lang="ru-RU" sz="2800" b="1" i="1" dirty="0" smtClean="0">
                <a:latin typeface="Candara" pitchFamily="34" charset="0"/>
              </a:rPr>
              <a:t>2017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369762" y="5524072"/>
            <a:ext cx="5786414" cy="857256"/>
            <a:chOff x="0" y="5286388"/>
            <a:chExt cx="5786414" cy="857256"/>
          </a:xfrm>
        </p:grpSpPr>
        <p:grpSp>
          <p:nvGrpSpPr>
            <p:cNvPr id="5" name="Группа 9"/>
            <p:cNvGrpSpPr/>
            <p:nvPr/>
          </p:nvGrpSpPr>
          <p:grpSpPr>
            <a:xfrm>
              <a:off x="2071670" y="5286388"/>
              <a:ext cx="3714740" cy="857256"/>
              <a:chOff x="0" y="2357430"/>
              <a:chExt cx="9144000" cy="321471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857224" y="3429000"/>
                <a:ext cx="357190" cy="2143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>
                <a:off x="857224" y="2357430"/>
                <a:ext cx="357190" cy="107157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214414" y="4214818"/>
                <a:ext cx="571504" cy="1357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араллелограмм 43"/>
              <p:cNvSpPr/>
              <p:nvPr/>
            </p:nvSpPr>
            <p:spPr>
              <a:xfrm>
                <a:off x="1285852" y="4000504"/>
                <a:ext cx="285752" cy="214314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785918" y="4500570"/>
                <a:ext cx="571504" cy="10715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ирог 45"/>
              <p:cNvSpPr/>
              <p:nvPr/>
            </p:nvSpPr>
            <p:spPr>
              <a:xfrm>
                <a:off x="1785918" y="4286256"/>
                <a:ext cx="571504" cy="428628"/>
              </a:xfrm>
              <a:prstGeom prst="pie">
                <a:avLst>
                  <a:gd name="adj1" fmla="val 10822108"/>
                  <a:gd name="adj2" fmla="val 225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Равнобедренный треугольник 46"/>
              <p:cNvSpPr/>
              <p:nvPr/>
            </p:nvSpPr>
            <p:spPr>
              <a:xfrm>
                <a:off x="2000232" y="3786190"/>
                <a:ext cx="71438" cy="571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8" name="Прямоугольник с одним вырезанным углом 47"/>
              <p:cNvSpPr/>
              <p:nvPr/>
            </p:nvSpPr>
            <p:spPr>
              <a:xfrm flipH="1">
                <a:off x="2357422" y="4143380"/>
                <a:ext cx="1500198" cy="1428760"/>
              </a:xfrm>
              <a:prstGeom prst="snip1Rect">
                <a:avLst>
                  <a:gd name="adj" fmla="val 424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143240" y="3571876"/>
                <a:ext cx="428628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7620" y="5143512"/>
                <a:ext cx="1000132" cy="4286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57158" y="4286256"/>
                <a:ext cx="500066" cy="642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0" y="4857760"/>
                <a:ext cx="857224" cy="7143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4857752" y="3786190"/>
                <a:ext cx="857256" cy="17859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4" name="Прямоугольник с одним вырезанным углом 53"/>
              <p:cNvSpPr/>
              <p:nvPr/>
            </p:nvSpPr>
            <p:spPr>
              <a:xfrm>
                <a:off x="5429256" y="4572008"/>
                <a:ext cx="500066" cy="1000132"/>
              </a:xfrm>
              <a:prstGeom prst="snip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ирог 54"/>
              <p:cNvSpPr/>
              <p:nvPr/>
            </p:nvSpPr>
            <p:spPr>
              <a:xfrm>
                <a:off x="4857752" y="3429000"/>
                <a:ext cx="857256" cy="785818"/>
              </a:xfrm>
              <a:prstGeom prst="pie">
                <a:avLst>
                  <a:gd name="adj1" fmla="val 10800000"/>
                  <a:gd name="adj2" fmla="val 313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5143504" y="2357430"/>
                <a:ext cx="285752" cy="1143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7" name="Равнобедренный треугольник 56"/>
              <p:cNvSpPr/>
              <p:nvPr/>
            </p:nvSpPr>
            <p:spPr>
              <a:xfrm rot="-1200000">
                <a:off x="4050881" y="3856319"/>
                <a:ext cx="45719" cy="3026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Равнобедренный треугольник 57"/>
              <p:cNvSpPr/>
              <p:nvPr/>
            </p:nvSpPr>
            <p:spPr>
              <a:xfrm rot="4500000">
                <a:off x="4427415" y="3796738"/>
                <a:ext cx="71438" cy="64294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 rot="-7500000">
                <a:off x="3959426" y="4111714"/>
                <a:ext cx="71438" cy="2857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071934" y="4143380"/>
                <a:ext cx="142876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5929322" y="5000636"/>
                <a:ext cx="285752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6215074" y="4572008"/>
                <a:ext cx="1285884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6357950" y="4357694"/>
                <a:ext cx="357190" cy="214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Параллелограмм 63"/>
              <p:cNvSpPr/>
              <p:nvPr/>
            </p:nvSpPr>
            <p:spPr>
              <a:xfrm>
                <a:off x="7286644" y="4429132"/>
                <a:ext cx="214314" cy="142876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7500958" y="5000636"/>
                <a:ext cx="428628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7929586" y="4714884"/>
                <a:ext cx="500066" cy="8572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Месяц 66"/>
              <p:cNvSpPr/>
              <p:nvPr/>
            </p:nvSpPr>
            <p:spPr>
              <a:xfrm flipH="1">
                <a:off x="8286776" y="4000504"/>
                <a:ext cx="142876" cy="121444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8143900" y="4000504"/>
                <a:ext cx="285752" cy="7143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8429652" y="4286256"/>
                <a:ext cx="500066" cy="12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Прямоугольник с одним вырезанным углом 69"/>
              <p:cNvSpPr/>
              <p:nvPr/>
            </p:nvSpPr>
            <p:spPr>
              <a:xfrm>
                <a:off x="8715404" y="4857760"/>
                <a:ext cx="428596" cy="714380"/>
              </a:xfrm>
              <a:prstGeom prst="snip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" name="Группа 40"/>
            <p:cNvGrpSpPr/>
            <p:nvPr/>
          </p:nvGrpSpPr>
          <p:grpSpPr>
            <a:xfrm>
              <a:off x="0" y="5286388"/>
              <a:ext cx="2071635" cy="857256"/>
              <a:chOff x="0" y="2357430"/>
              <a:chExt cx="9144000" cy="321471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57224" y="3429000"/>
                <a:ext cx="357190" cy="2143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857224" y="2357430"/>
                <a:ext cx="357190" cy="107157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214414" y="4214818"/>
                <a:ext cx="571504" cy="13573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араллелограмм 13"/>
              <p:cNvSpPr/>
              <p:nvPr/>
            </p:nvSpPr>
            <p:spPr>
              <a:xfrm>
                <a:off x="1285852" y="4000504"/>
                <a:ext cx="285752" cy="214314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785918" y="4500570"/>
                <a:ext cx="571504" cy="10715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ирог 15"/>
              <p:cNvSpPr/>
              <p:nvPr/>
            </p:nvSpPr>
            <p:spPr>
              <a:xfrm>
                <a:off x="1785918" y="4286256"/>
                <a:ext cx="571504" cy="428628"/>
              </a:xfrm>
              <a:prstGeom prst="pie">
                <a:avLst>
                  <a:gd name="adj1" fmla="val 10822108"/>
                  <a:gd name="adj2" fmla="val 225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000232" y="3786190"/>
                <a:ext cx="71438" cy="571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Прямоугольник с одним вырезанным углом 17"/>
              <p:cNvSpPr/>
              <p:nvPr/>
            </p:nvSpPr>
            <p:spPr>
              <a:xfrm flipH="1">
                <a:off x="2357422" y="4143380"/>
                <a:ext cx="1500198" cy="1428760"/>
              </a:xfrm>
              <a:prstGeom prst="snip1Rect">
                <a:avLst>
                  <a:gd name="adj" fmla="val 4244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143240" y="3571876"/>
                <a:ext cx="428628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857620" y="5143512"/>
                <a:ext cx="1000132" cy="4286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57158" y="4286256"/>
                <a:ext cx="500066" cy="642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4857760"/>
                <a:ext cx="857224" cy="7143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857752" y="3786190"/>
                <a:ext cx="857256" cy="17859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ик с одним вырезанным углом 23"/>
              <p:cNvSpPr/>
              <p:nvPr/>
            </p:nvSpPr>
            <p:spPr>
              <a:xfrm>
                <a:off x="5429256" y="4572008"/>
                <a:ext cx="500066" cy="1000132"/>
              </a:xfrm>
              <a:prstGeom prst="snip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Пирог 24"/>
              <p:cNvSpPr/>
              <p:nvPr/>
            </p:nvSpPr>
            <p:spPr>
              <a:xfrm>
                <a:off x="4857752" y="3429000"/>
                <a:ext cx="857256" cy="785818"/>
              </a:xfrm>
              <a:prstGeom prst="pie">
                <a:avLst>
                  <a:gd name="adj1" fmla="val 10800000"/>
                  <a:gd name="adj2" fmla="val 313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5143504" y="2357430"/>
                <a:ext cx="285752" cy="1143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-1200000">
                <a:off x="4050881" y="3856319"/>
                <a:ext cx="45719" cy="3026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 rot="4500000">
                <a:off x="4427415" y="3796738"/>
                <a:ext cx="71438" cy="64294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Равнобедренный треугольник 28"/>
              <p:cNvSpPr/>
              <p:nvPr/>
            </p:nvSpPr>
            <p:spPr>
              <a:xfrm rot="-7500000">
                <a:off x="3959426" y="4111714"/>
                <a:ext cx="71438" cy="2857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071934" y="4143380"/>
                <a:ext cx="142876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929322" y="5000636"/>
                <a:ext cx="285752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215074" y="4572008"/>
                <a:ext cx="1285884" cy="1000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357950" y="4357694"/>
                <a:ext cx="357190" cy="214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Параллелограмм 33"/>
              <p:cNvSpPr/>
              <p:nvPr/>
            </p:nvSpPr>
            <p:spPr>
              <a:xfrm>
                <a:off x="7286644" y="4429132"/>
                <a:ext cx="214314" cy="142876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7500958" y="5000636"/>
                <a:ext cx="428628" cy="5715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7929586" y="4714884"/>
                <a:ext cx="500066" cy="8572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Месяц 36"/>
              <p:cNvSpPr/>
              <p:nvPr/>
            </p:nvSpPr>
            <p:spPr>
              <a:xfrm flipH="1">
                <a:off x="8286776" y="4000504"/>
                <a:ext cx="142876" cy="1214446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8143900" y="4000504"/>
                <a:ext cx="285752" cy="7143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8429652" y="4286256"/>
                <a:ext cx="500066" cy="12858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 с одним вырезанным углом 39"/>
              <p:cNvSpPr/>
              <p:nvPr/>
            </p:nvSpPr>
            <p:spPr>
              <a:xfrm>
                <a:off x="8715404" y="4857760"/>
                <a:ext cx="428596" cy="714380"/>
              </a:xfrm>
              <a:prstGeom prst="snip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71" name="Picture 2" descr="D:\Documents\НИИСФ\Презентция института\kypol_GIF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29399" y="4653136"/>
            <a:ext cx="261460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28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2800" b="1" dirty="0" smtClean="0"/>
              <a:t>Свод правил СП 51.13330.2011 «Защита от шума. Актуализированная редакция СНиП 23-03</a:t>
            </a:r>
            <a:r>
              <a:rPr lang="ru-RU" sz="2800" b="1" dirty="0" smtClean="0">
                <a:sym typeface="Symbol"/>
              </a:rPr>
              <a:t></a:t>
            </a:r>
            <a:r>
              <a:rPr lang="ru-RU" sz="2800" b="1" dirty="0" smtClean="0"/>
              <a:t>2003»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2800" b="1" dirty="0" smtClean="0"/>
              <a:t>Установленные СП 51.13330.2011 требования в основном соответствую положениям СНиП 23-03-2003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2800" b="1" dirty="0" smtClean="0"/>
              <a:t>Постановлением Правительства РФ от 24 декабря 2014 г. № 1521 </a:t>
            </a:r>
            <a:r>
              <a:rPr lang="ru-RU" sz="2800" b="1" dirty="0" smtClean="0">
                <a:ea typeface="Calibri"/>
                <a:cs typeface="Times New Roman"/>
              </a:rPr>
              <a:t>отдельным частям СП 51.13330.2011 придан статус </a:t>
            </a:r>
            <a:r>
              <a:rPr lang="ru-RU" sz="3600" b="1" i="1" dirty="0" smtClean="0">
                <a:ea typeface="Calibri"/>
                <a:cs typeface="Times New Roman"/>
              </a:rPr>
              <a:t>обязательных</a:t>
            </a:r>
            <a:r>
              <a:rPr lang="ru-RU" sz="2800" b="1" dirty="0" smtClean="0">
                <a:ea typeface="Calibri"/>
                <a:cs typeface="Times New Roman"/>
              </a:rPr>
              <a:t> для применения</a:t>
            </a:r>
          </a:p>
          <a:p>
            <a:pPr marL="0" indent="0" algn="just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2800" b="1" dirty="0" smtClean="0">
                <a:cs typeface="Times New Roman"/>
              </a:rPr>
              <a:t>Не содержит </a:t>
            </a:r>
            <a:r>
              <a:rPr lang="ru-RU" sz="2800" b="1" dirty="0" smtClean="0"/>
              <a:t>методы акустического расчета ожидаемых уровней шума и методы оценки эффективности </a:t>
            </a:r>
            <a:r>
              <a:rPr lang="ru-RU" sz="2800" b="1" dirty="0" err="1" smtClean="0"/>
              <a:t>реко-мендуемых</a:t>
            </a:r>
            <a:r>
              <a:rPr lang="ru-RU" sz="2800" b="1" dirty="0" smtClean="0"/>
              <a:t> строительно-акустических мероприятий по снижению шума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2800" b="1" dirty="0" smtClean="0"/>
              <a:t>Акустические расчеты должны выполняться по </a:t>
            </a:r>
            <a:r>
              <a:rPr lang="ru-RU" sz="2800" b="1" dirty="0" err="1" smtClean="0"/>
              <a:t>методи-кам</a:t>
            </a:r>
            <a:r>
              <a:rPr lang="ru-RU" sz="2800" b="1" dirty="0" smtClean="0"/>
              <a:t>, изложенным в соответствующих сводах правил (п.4.6)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3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10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30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254.1325800.2016 «Здания и территории. Правила проектирования защиты от производственного шума»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271.1325800.2016«Системы шумоглушения воздушного отопления, вентиляции и кондиционирования воздуха. Правила проектирования»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275.1325800.2016«Проектирование звукоизоляции ограждающих конструкций жилых и общественных зданий»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276.1325800.2016«Здания и территории. Правила проектирования защиты  от шума транспортных потоков»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3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11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итул СП 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990"/>
            <a:ext cx="4870242" cy="6835010"/>
          </a:xfrm>
        </p:spPr>
      </p:pic>
      <p:sp>
        <p:nvSpPr>
          <p:cNvPr id="6" name="TextBox 5"/>
          <p:cNvSpPr txBox="1"/>
          <p:nvPr/>
        </p:nvSpPr>
        <p:spPr>
          <a:xfrm>
            <a:off x="5292080" y="764704"/>
            <a:ext cx="352839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11113">
              <a:lnSpc>
                <a:spcPts val="2800"/>
              </a:lnSpc>
              <a:buNone/>
            </a:pPr>
            <a:r>
              <a:rPr lang="ru-RU" b="1" dirty="0" smtClean="0"/>
              <a:t>Устанавливает: </a:t>
            </a:r>
          </a:p>
          <a:p>
            <a:pPr marL="3175" indent="11113" algn="just">
              <a:lnSpc>
                <a:spcPts val="2600"/>
              </a:lnSpc>
              <a:buNone/>
            </a:pPr>
            <a:r>
              <a:rPr lang="ru-RU" b="1" dirty="0" smtClean="0"/>
              <a:t>правила выполнения </a:t>
            </a:r>
            <a:r>
              <a:rPr lang="ru-RU" b="1" dirty="0" err="1" smtClean="0"/>
              <a:t>акустичес-ких</a:t>
            </a:r>
            <a:r>
              <a:rPr lang="ru-RU" b="1" dirty="0" smtClean="0"/>
              <a:t> расчетов, правила подбора и размещения малошумного оборудования, а также </a:t>
            </a:r>
            <a:r>
              <a:rPr lang="ru-RU" b="1" dirty="0" err="1" smtClean="0"/>
              <a:t>проекти-рования</a:t>
            </a:r>
            <a:r>
              <a:rPr lang="ru-RU" b="1" dirty="0" smtClean="0"/>
              <a:t> мероприятий по </a:t>
            </a:r>
            <a:r>
              <a:rPr lang="ru-RU" b="1" dirty="0" err="1" smtClean="0"/>
              <a:t>сниже-нию</a:t>
            </a:r>
            <a:r>
              <a:rPr lang="ru-RU" b="1" dirty="0" smtClean="0"/>
              <a:t> шума на рабочих местах в помещениях и на территории промышленных предприятий и организаций средствами </a:t>
            </a:r>
            <a:r>
              <a:rPr lang="ru-RU" b="1" dirty="0" err="1" smtClean="0"/>
              <a:t>строи-тельной</a:t>
            </a:r>
            <a:r>
              <a:rPr lang="ru-RU" b="1" dirty="0" smtClean="0"/>
              <a:t> акустики (применением звукопоглощающих конструкций и облицовок, звукоизолирующих конструкций и пр.)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just">
              <a:lnSpc>
                <a:spcPts val="2600"/>
              </a:lnSpc>
            </a:pPr>
            <a:r>
              <a:rPr lang="ru-RU" sz="2800" b="1" dirty="0" smtClean="0"/>
              <a:t>СП 254.1325800.2016 «Здания и территории. Правила проектирования защиты от производственного шума»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marL="0" indent="176213">
              <a:buNone/>
            </a:pPr>
            <a:r>
              <a:rPr lang="ru-RU" b="1" dirty="0" smtClean="0"/>
              <a:t>5 Характеристики звука в помещении</a:t>
            </a:r>
          </a:p>
          <a:p>
            <a:pPr marL="442913" indent="-266700">
              <a:buNone/>
            </a:pPr>
            <a:r>
              <a:rPr lang="ru-RU" b="1" dirty="0" smtClean="0"/>
              <a:t>6 Порядок расчета требуемого снижения шума в помещении</a:t>
            </a:r>
          </a:p>
          <a:p>
            <a:pPr marL="442913" indent="-266700">
              <a:buNone/>
            </a:pPr>
            <a:r>
              <a:rPr lang="ru-RU" b="1" dirty="0" smtClean="0"/>
              <a:t>7 Выбор мероприятий для обеспечения требуемого снижения шума</a:t>
            </a:r>
          </a:p>
          <a:p>
            <a:pPr marL="442913" indent="-266700">
              <a:buNone/>
            </a:pPr>
            <a:r>
              <a:rPr lang="ru-RU" b="1" dirty="0" smtClean="0"/>
              <a:t>8 Определение требуемой звукоизоляции ограждающих конструкций зданий и элементов зданий</a:t>
            </a:r>
          </a:p>
          <a:p>
            <a:pPr marL="0" indent="176213">
              <a:buNone/>
            </a:pPr>
            <a:r>
              <a:rPr lang="ru-RU" b="1" dirty="0" smtClean="0"/>
              <a:t>9 Снижение шума звукоизолирующими кабинами</a:t>
            </a:r>
          </a:p>
          <a:p>
            <a:pPr marL="0" indent="0">
              <a:buNone/>
            </a:pPr>
            <a:r>
              <a:rPr lang="ru-RU" b="1" dirty="0" smtClean="0"/>
              <a:t>10 Снижение шума звукоизолирующими кожухами</a:t>
            </a:r>
          </a:p>
          <a:p>
            <a:pPr marL="354013" indent="-354013">
              <a:buNone/>
            </a:pPr>
            <a:r>
              <a:rPr lang="ru-RU" b="1" dirty="0" smtClean="0"/>
              <a:t>11 Снижение шума звукопоглощающими облицовками и конструкциями</a:t>
            </a:r>
          </a:p>
          <a:p>
            <a:pPr marL="0" indent="0">
              <a:buNone/>
            </a:pPr>
            <a:r>
              <a:rPr lang="ru-RU" b="1" dirty="0" smtClean="0"/>
              <a:t>12  Снижение шума акустическими экранами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ул СП 271-ОВ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579" y="0"/>
            <a:ext cx="48234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76056" y="764704"/>
            <a:ext cx="367240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11113">
              <a:lnSpc>
                <a:spcPts val="2800"/>
              </a:lnSpc>
              <a:buNone/>
            </a:pPr>
            <a:r>
              <a:rPr lang="ru-RU" b="1" dirty="0" smtClean="0"/>
              <a:t>Устанавливает: </a:t>
            </a:r>
          </a:p>
          <a:p>
            <a:pPr marL="3175" indent="11113" algn="just">
              <a:lnSpc>
                <a:spcPts val="2600"/>
              </a:lnSpc>
              <a:buNone/>
            </a:pPr>
            <a:r>
              <a:rPr lang="ru-RU" b="1" dirty="0" smtClean="0"/>
              <a:t>правила расчёта и </a:t>
            </a:r>
            <a:r>
              <a:rPr lang="ru-RU" b="1" dirty="0" err="1" smtClean="0"/>
              <a:t>проектирова-ния</a:t>
            </a:r>
            <a:r>
              <a:rPr lang="ru-RU" b="1" dirty="0" smtClean="0"/>
              <a:t> шумоглушения систем </a:t>
            </a:r>
            <a:r>
              <a:rPr lang="ru-RU" b="1" dirty="0" err="1" smtClean="0"/>
              <a:t>воз-душного</a:t>
            </a:r>
            <a:r>
              <a:rPr lang="ru-RU" b="1" dirty="0" smtClean="0"/>
              <a:t> отопления, вентиляции и кондиционирования воздуха, которые должны выполняться при их использовании с целью защиты от шума и обеспечения </a:t>
            </a:r>
            <a:r>
              <a:rPr lang="ru-RU" b="1" dirty="0" err="1" smtClean="0"/>
              <a:t>норматив-ных</a:t>
            </a:r>
            <a:r>
              <a:rPr lang="ru-RU" b="1" dirty="0" smtClean="0"/>
              <a:t> параметров акустической среды в производственных, </a:t>
            </a:r>
            <a:r>
              <a:rPr lang="ru-RU" b="1" dirty="0" err="1" smtClean="0"/>
              <a:t>жи-лых</a:t>
            </a:r>
            <a:r>
              <a:rPr lang="ru-RU" b="1" dirty="0" smtClean="0"/>
              <a:t> и общественных зданиях, а также на прилегающих к ним территориях и в рекреационных зонах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600"/>
              </a:lnSpc>
            </a:pPr>
            <a:r>
              <a:rPr lang="ru-RU" sz="2800" b="1" dirty="0" smtClean="0"/>
              <a:t>СП 271.1325800.2016</a:t>
            </a:r>
            <a:r>
              <a:rPr lang="ru-RU" sz="2800" dirty="0" smtClean="0"/>
              <a:t> </a:t>
            </a:r>
            <a:r>
              <a:rPr lang="ru-RU" sz="2800" b="1" dirty="0" smtClean="0"/>
              <a:t>«Системы шумоглушения </a:t>
            </a:r>
            <a:r>
              <a:rPr lang="ru-RU" sz="2800" b="1" dirty="0" err="1" smtClean="0"/>
              <a:t>воздуш-ного</a:t>
            </a:r>
            <a:r>
              <a:rPr lang="ru-RU" sz="2800" b="1" dirty="0" smtClean="0"/>
              <a:t> отопления, вентиляции и кондиционирования </a:t>
            </a:r>
            <a:r>
              <a:rPr lang="ru-RU" sz="2800" b="1" dirty="0" err="1" smtClean="0"/>
              <a:t>воз-духа</a:t>
            </a:r>
            <a:r>
              <a:rPr lang="ru-RU" sz="2800" b="1" dirty="0" smtClean="0"/>
              <a:t>. Правила проектирования»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pPr indent="-166688">
              <a:buNone/>
            </a:pPr>
            <a:r>
              <a:rPr lang="ru-RU" b="1" dirty="0" smtClean="0"/>
              <a:t>5 Нормируемые параметры шума</a:t>
            </a:r>
          </a:p>
          <a:p>
            <a:pPr indent="-166688">
              <a:buNone/>
            </a:pPr>
            <a:r>
              <a:rPr lang="ru-RU" b="1" dirty="0" smtClean="0"/>
              <a:t>6 Источники шума и их шумовые характеристики</a:t>
            </a:r>
          </a:p>
          <a:p>
            <a:pPr indent="-166688">
              <a:buNone/>
            </a:pPr>
            <a:r>
              <a:rPr lang="ru-RU" b="1" dirty="0" smtClean="0"/>
              <a:t>7 Расчет снижения уровней звуковой мощности по пути распространения шума</a:t>
            </a:r>
          </a:p>
          <a:p>
            <a:pPr indent="-166688">
              <a:buNone/>
            </a:pPr>
            <a:r>
              <a:rPr lang="ru-RU" b="1" dirty="0" smtClean="0"/>
              <a:t>8 Расчёт уровней звукового давления в помещениях и на прилегающих к зданиям территориях</a:t>
            </a:r>
          </a:p>
          <a:p>
            <a:pPr indent="-166688">
              <a:buNone/>
            </a:pPr>
            <a:r>
              <a:rPr lang="ru-RU" b="1" dirty="0" smtClean="0"/>
              <a:t>9 Оценка структурного шума</a:t>
            </a:r>
          </a:p>
          <a:p>
            <a:pPr>
              <a:buNone/>
            </a:pPr>
            <a:r>
              <a:rPr lang="ru-RU" b="1" dirty="0" smtClean="0"/>
              <a:t>10 Определение требуемого снижения шума</a:t>
            </a:r>
          </a:p>
          <a:p>
            <a:pPr>
              <a:buNone/>
            </a:pPr>
            <a:r>
              <a:rPr lang="ru-RU" b="1" dirty="0" smtClean="0"/>
              <a:t>11 Основные методы и средства снижения шума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итул СП 275-проектирование З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76" y="0"/>
            <a:ext cx="485317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4048" y="481697"/>
            <a:ext cx="3960440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>
              <a:lnSpc>
                <a:spcPts val="2800"/>
              </a:lnSpc>
              <a:buNone/>
            </a:pPr>
            <a:r>
              <a:rPr lang="ru-RU" b="1" dirty="0" smtClean="0"/>
              <a:t>Устанавливает: </a:t>
            </a:r>
          </a:p>
          <a:p>
            <a:pPr marL="3175" indent="11113" algn="just">
              <a:lnSpc>
                <a:spcPts val="2400"/>
              </a:lnSpc>
              <a:buNone/>
            </a:pPr>
            <a:r>
              <a:rPr lang="ru-RU" b="1" dirty="0"/>
              <a:t>методы расчета звукоизоляции </a:t>
            </a:r>
            <a:r>
              <a:rPr lang="ru-RU" b="1" dirty="0" err="1" smtClean="0"/>
              <a:t>воз-душного</a:t>
            </a:r>
            <a:r>
              <a:rPr lang="ru-RU" b="1" dirty="0" smtClean="0"/>
              <a:t> </a:t>
            </a:r>
            <a:r>
              <a:rPr lang="ru-RU" b="1" dirty="0"/>
              <a:t>и ударного шума </a:t>
            </a:r>
            <a:r>
              <a:rPr lang="ru-RU" b="1" dirty="0" err="1" smtClean="0"/>
              <a:t>внутрен-ними</a:t>
            </a:r>
            <a:r>
              <a:rPr lang="ru-RU" b="1" dirty="0" smtClean="0"/>
              <a:t>  </a:t>
            </a:r>
            <a:r>
              <a:rPr lang="ru-RU" b="1" dirty="0"/>
              <a:t>и наружными ограждающими конструкциями жилых и </a:t>
            </a:r>
            <a:r>
              <a:rPr lang="ru-RU" b="1" dirty="0" err="1" smtClean="0"/>
              <a:t>обществен-ных</a:t>
            </a:r>
            <a:r>
              <a:rPr lang="ru-RU" b="1" dirty="0" smtClean="0"/>
              <a:t> </a:t>
            </a:r>
            <a:r>
              <a:rPr lang="ru-RU" b="1" dirty="0"/>
              <a:t>зданий и их элементами (окна, двери, ворота и т.п.), методы оценки соответствия звукоизоляции </a:t>
            </a:r>
            <a:r>
              <a:rPr lang="ru-RU" b="1" dirty="0" err="1" smtClean="0"/>
              <a:t>строи-тельных</a:t>
            </a:r>
            <a:r>
              <a:rPr lang="ru-RU" b="1" dirty="0" smtClean="0"/>
              <a:t> </a:t>
            </a:r>
            <a:r>
              <a:rPr lang="ru-RU" b="1" dirty="0"/>
              <a:t>конструкций строительным нормам, приведенным в СП 51.13330, методы проектирования </a:t>
            </a:r>
            <a:r>
              <a:rPr lang="ru-RU" b="1" dirty="0" smtClean="0"/>
              <a:t>ограждающих </a:t>
            </a:r>
            <a:r>
              <a:rPr lang="ru-RU" b="1" dirty="0"/>
              <a:t>конструкций зданий, </a:t>
            </a:r>
            <a:r>
              <a:rPr lang="ru-RU" b="1" dirty="0" smtClean="0"/>
              <a:t>обеспечивающих </a:t>
            </a:r>
            <a:r>
              <a:rPr lang="ru-RU" b="1" dirty="0"/>
              <a:t>требуемую </a:t>
            </a:r>
            <a:r>
              <a:rPr lang="ru-RU" b="1" dirty="0" err="1" smtClean="0"/>
              <a:t>звуко-изоляцию</a:t>
            </a:r>
            <a:r>
              <a:rPr lang="ru-RU" b="1" dirty="0" smtClean="0"/>
              <a:t> </a:t>
            </a:r>
            <a:r>
              <a:rPr lang="ru-RU" b="1" dirty="0"/>
              <a:t>воздушного и ударного шума и позволяющих повысить акустическую комфортность </a:t>
            </a:r>
            <a:r>
              <a:rPr lang="ru-RU" b="1" dirty="0" err="1" smtClean="0"/>
              <a:t>прожи-вания</a:t>
            </a:r>
            <a:r>
              <a:rPr lang="ru-RU" b="1" dirty="0"/>
              <a:t>, отдыха и труда населения в помещениях различного назначения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166688">
              <a:buNone/>
            </a:pPr>
            <a:r>
              <a:rPr lang="ru-RU" b="1" dirty="0" smtClean="0"/>
              <a:t>5 Нормативные требования к звукоизоляции воздушного и ударного шума ограждающими конструкциями зданий</a:t>
            </a:r>
          </a:p>
          <a:p>
            <a:pPr indent="-166688">
              <a:buNone/>
            </a:pPr>
            <a:r>
              <a:rPr lang="ru-RU" b="1" dirty="0" smtClean="0"/>
              <a:t>6 Методы определения индекса изоляции воздушного шума  </a:t>
            </a:r>
            <a:r>
              <a:rPr lang="en-US" b="1" i="1" dirty="0" err="1" smtClean="0"/>
              <a:t>R</a:t>
            </a:r>
            <a:r>
              <a:rPr lang="en-US" b="1" i="1" baseline="-25000" dirty="0" err="1" smtClean="0"/>
              <a:t>w</a:t>
            </a:r>
            <a:r>
              <a:rPr lang="en-US" b="1" i="1" dirty="0" smtClean="0"/>
              <a:t> </a:t>
            </a:r>
            <a:r>
              <a:rPr lang="ru-RU" b="1" dirty="0" smtClean="0"/>
              <a:t>, индекса приведенного уровня ударного шума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nw</a:t>
            </a:r>
            <a:r>
              <a:rPr lang="en-US" b="1" i="1" baseline="-25000" dirty="0" smtClean="0"/>
              <a:t> </a:t>
            </a:r>
            <a:r>
              <a:rPr lang="ru-RU" b="1" dirty="0" smtClean="0"/>
              <a:t> внутренними ограждениями зданий</a:t>
            </a:r>
          </a:p>
          <a:p>
            <a:pPr indent="-166688">
              <a:buNone/>
            </a:pPr>
            <a:r>
              <a:rPr lang="ru-RU" b="1" dirty="0" smtClean="0"/>
              <a:t>7 Метод определения оценочного параметра звукоизоляции наружных ограждений </a:t>
            </a:r>
            <a:r>
              <a:rPr lang="en-US" b="1" i="1" dirty="0" smtClean="0"/>
              <a:t>R</a:t>
            </a:r>
            <a:r>
              <a:rPr lang="ru-RU" b="1" i="1" baseline="-25000" dirty="0" err="1" smtClean="0"/>
              <a:t>А</a:t>
            </a:r>
            <a:r>
              <a:rPr lang="ru-RU" b="1" baseline="-25000" dirty="0" err="1" smtClean="0"/>
              <a:t>тран</a:t>
            </a:r>
            <a:endParaRPr lang="ru-RU" b="1" baseline="-25000" dirty="0" smtClean="0"/>
          </a:p>
          <a:p>
            <a:pPr indent="-166688">
              <a:buNone/>
            </a:pPr>
            <a:r>
              <a:rPr lang="ru-RU" b="1" dirty="0" smtClean="0"/>
              <a:t>8 Методы расчета требуемой звукоизоляции стен, пере-</a:t>
            </a:r>
          </a:p>
          <a:p>
            <a:pPr indent="-166688">
              <a:buNone/>
            </a:pPr>
            <a:r>
              <a:rPr lang="ru-RU" b="1" dirty="0" smtClean="0"/>
              <a:t>городок  и междуэтажных перекрытий зданий </a:t>
            </a:r>
          </a:p>
          <a:p>
            <a:pPr indent="-166688">
              <a:buNone/>
            </a:pPr>
            <a:r>
              <a:rPr lang="ru-RU" b="1" dirty="0" smtClean="0"/>
              <a:t>9 Расчеты частотных характеристик звукоизоляции внутренних  ограждающих конструкций  жилых и общественных  зданий</a:t>
            </a:r>
          </a:p>
          <a:p>
            <a:pPr>
              <a:buNone/>
            </a:pPr>
            <a:r>
              <a:rPr lang="ru-RU" b="1" dirty="0" smtClean="0"/>
              <a:t>10 Проектирование ограждающих конструкций, обеспечивающих нормативную звукоизоляцию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109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/>
              <a:t>СП 275.1325800.2016 «Конструкции ограждающие жилых и общественных зданий. Правила проектирования звукоизоляции»</a:t>
            </a:r>
            <a:endParaRPr lang="ru-RU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ул СП 276-транспортные пот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485353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48064" y="1615246"/>
            <a:ext cx="374441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>
              <a:lnSpc>
                <a:spcPts val="2800"/>
              </a:lnSpc>
              <a:buNone/>
            </a:pPr>
            <a:r>
              <a:rPr lang="ru-RU" b="1" dirty="0" smtClean="0"/>
              <a:t>Устанавливает: </a:t>
            </a:r>
          </a:p>
          <a:p>
            <a:pPr marL="3175" indent="11113" algn="just">
              <a:lnSpc>
                <a:spcPts val="2400"/>
              </a:lnSpc>
              <a:buNone/>
            </a:pPr>
            <a:r>
              <a:rPr lang="ru-RU" b="1" dirty="0"/>
              <a:t>устанавливает единую </a:t>
            </a:r>
            <a:r>
              <a:rPr lang="ru-RU" b="1" dirty="0" err="1" smtClean="0"/>
              <a:t>методоло-гическую</a:t>
            </a:r>
            <a:r>
              <a:rPr lang="ru-RU" b="1" dirty="0" smtClean="0"/>
              <a:t> </a:t>
            </a:r>
            <a:r>
              <a:rPr lang="ru-RU" b="1" dirty="0"/>
              <a:t>основу для проведения расчетов и оценки воздействия шума наземных транспортных потоков различного вида на жилые, общественно-деловые и рекреационные зоны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 276.1325800.2016 Здания и территории. Правила проектирования защиты от шума транспортных потоков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indent="-166688">
              <a:lnSpc>
                <a:spcPts val="2000"/>
              </a:lnSpc>
              <a:buNone/>
            </a:pPr>
            <a:r>
              <a:rPr lang="ru-RU" sz="2000" b="1" dirty="0" smtClean="0"/>
              <a:t>5 Санитарное нормирование уровней шума в помещениях жилых и общественных зданий и на непосредственно прилегающих к ним территориях</a:t>
            </a:r>
          </a:p>
          <a:p>
            <a:pPr indent="-166688">
              <a:lnSpc>
                <a:spcPts val="2000"/>
              </a:lnSpc>
              <a:buNone/>
            </a:pPr>
            <a:r>
              <a:rPr lang="ru-RU" sz="2000" b="1" dirty="0" smtClean="0"/>
              <a:t>6 Методы расчета шумовых характеристик транспортных потоков различного вида</a:t>
            </a:r>
          </a:p>
          <a:p>
            <a:pPr indent="-166688">
              <a:lnSpc>
                <a:spcPts val="2000"/>
              </a:lnSpc>
              <a:buNone/>
            </a:pPr>
            <a:r>
              <a:rPr lang="ru-RU" sz="2000" b="1" dirty="0" smtClean="0"/>
              <a:t>7 Методы расчета ожидаемых уровней шума на территории  жилых, общественно-деловых и рекреационных зон и в помещениях жилых и общественных зданий, прилегающих к транспортным магистралям</a:t>
            </a:r>
          </a:p>
          <a:p>
            <a:pPr indent="-166688">
              <a:buNone/>
            </a:pPr>
            <a:r>
              <a:rPr lang="ru-RU" sz="2000" b="1" dirty="0" smtClean="0"/>
              <a:t>8 Определение требуемого снижения уровней транспортного шума</a:t>
            </a:r>
          </a:p>
          <a:p>
            <a:pPr indent="-166688">
              <a:lnSpc>
                <a:spcPts val="2000"/>
              </a:lnSpc>
              <a:buNone/>
            </a:pPr>
            <a:r>
              <a:rPr lang="ru-RU" sz="2000" b="1" dirty="0" smtClean="0"/>
              <a:t>9 Снижение транспортного шума организационно-планировочными мероприятиями и шумозащитными сооружениями</a:t>
            </a:r>
          </a:p>
          <a:p>
            <a:pPr>
              <a:lnSpc>
                <a:spcPts val="2000"/>
              </a:lnSpc>
              <a:buNone/>
            </a:pPr>
            <a:r>
              <a:rPr lang="ru-RU" sz="2000" b="1" dirty="0" smtClean="0"/>
              <a:t>10 Придорожные шумозащитные экраны</a:t>
            </a:r>
          </a:p>
          <a:p>
            <a:pPr>
              <a:lnSpc>
                <a:spcPts val="2000"/>
              </a:lnSpc>
              <a:buNone/>
            </a:pPr>
            <a:r>
              <a:rPr lang="ru-RU" sz="2000" b="1" dirty="0" smtClean="0"/>
              <a:t>11 Расчет параметров и акустической эффективности шумозащитных экранов</a:t>
            </a:r>
          </a:p>
          <a:p>
            <a:pPr>
              <a:buNone/>
            </a:pPr>
            <a:r>
              <a:rPr lang="ru-RU" sz="2000" b="1" dirty="0" smtClean="0"/>
              <a:t>12 Расчет требуемого снижения транспортного шума шумозащитными окнами в жилых и общественных зданиях и рекомендации по их выбору</a:t>
            </a:r>
          </a:p>
          <a:p>
            <a:pPr>
              <a:lnSpc>
                <a:spcPts val="2000"/>
              </a:lnSpc>
              <a:buNone/>
            </a:pPr>
            <a:r>
              <a:rPr lang="ru-RU" sz="2000" b="1" dirty="0" smtClean="0"/>
              <a:t>13 Методика составления оперативных шумовых карт (зон акустического  дискомфорта) городов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Национальные стандарты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 marL="179388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 Р 56769-2015 (ИСО 717-1:2013) «Здания и сооружения. Оценка звукоизоляции воздушного шума»</a:t>
            </a:r>
            <a:r>
              <a:rPr lang="ru-RU" sz="3000" dirty="0" smtClean="0"/>
              <a:t> - дата введения 01.06.2016</a:t>
            </a:r>
          </a:p>
          <a:p>
            <a:pPr marL="179388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 Р 56770-2015 (ИСО 717-1:2013) Здания и сооружения. Оценка звукоизоляции ударного шума» </a:t>
            </a:r>
            <a:r>
              <a:rPr lang="ru-RU" sz="3000" dirty="0" smtClean="0"/>
              <a:t>- дата введения 01.06.2016</a:t>
            </a:r>
            <a:endParaRPr lang="ru-RU" sz="3000" b="1" dirty="0" smtClean="0"/>
          </a:p>
          <a:p>
            <a:pPr marL="179388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 Р 56771-2015 (ИСО 3822-1:1999:</a:t>
            </a:r>
            <a:r>
              <a:rPr lang="en-US" sz="3000" b="1" dirty="0" err="1" smtClean="0"/>
              <a:t>Amd</a:t>
            </a:r>
            <a:r>
              <a:rPr lang="ru-RU" sz="3000" b="1" dirty="0" smtClean="0"/>
              <a:t>. 1:2008) «Акустика. Лабораторный метод измерения шума от сетей внутреннего водоснабжения» </a:t>
            </a:r>
            <a:r>
              <a:rPr lang="ru-RU" sz="3000" dirty="0" smtClean="0"/>
              <a:t>- дата введения 01.06.2016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2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Межгосударственные стандарты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 33325-2015 «Шум. Методы расчета уровней внешнего шума, излучаемого железнодорожным транспортом» </a:t>
            </a:r>
            <a:r>
              <a:rPr lang="ru-RU" sz="3000" dirty="0" smtClean="0"/>
              <a:t>- дата введения 01.03.2016</a:t>
            </a:r>
            <a:r>
              <a:rPr lang="ru-RU" sz="3000" b="1" dirty="0" smtClean="0"/>
              <a:t> 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 33328-2015 «Экраны акустические для </a:t>
            </a:r>
            <a:r>
              <a:rPr lang="ru-RU" sz="3000" b="1" dirty="0" err="1" smtClean="0"/>
              <a:t>желез-нодорожного</a:t>
            </a:r>
            <a:r>
              <a:rPr lang="ru-RU" sz="3000" b="1" dirty="0" smtClean="0"/>
              <a:t> транспорта. Методы контроля» </a:t>
            </a:r>
            <a:r>
              <a:rPr lang="ru-RU" sz="3000" dirty="0" smtClean="0"/>
              <a:t>- дата введения 01.03.2016</a:t>
            </a:r>
            <a:r>
              <a:rPr lang="ru-RU" sz="3000" b="1" dirty="0" smtClean="0"/>
              <a:t>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ГОСТ 33329-2015 «Экраны акустические для </a:t>
            </a:r>
            <a:r>
              <a:rPr lang="ru-RU" sz="3000" b="1" dirty="0" err="1" smtClean="0"/>
              <a:t>желез-нодорожного</a:t>
            </a:r>
            <a:r>
              <a:rPr lang="ru-RU" sz="3000" b="1" dirty="0" smtClean="0"/>
              <a:t> транспорта. Технические требования» </a:t>
            </a:r>
            <a:r>
              <a:rPr lang="ru-RU" sz="3000" dirty="0" smtClean="0"/>
              <a:t>- дата введения 01.03.2016</a:t>
            </a:r>
            <a:r>
              <a:rPr lang="ru-RU" sz="3000" b="1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3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Своды правил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254.1325800.2016 «Здания и территории. Правила проектирования защиты от производственного шума» </a:t>
            </a:r>
            <a:r>
              <a:rPr lang="ru-RU" sz="3000" dirty="0" smtClean="0"/>
              <a:t>- дата введения </a:t>
            </a:r>
            <a:r>
              <a:rPr lang="ru-RU" sz="2800" dirty="0"/>
              <a:t>18.02.2017</a:t>
            </a:r>
            <a:endParaRPr lang="ru-RU" sz="30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271.1325800.2016«Системы шумоглушения воздушного отопления, вентиляции и кондиционирования воздуха. Правила проектирования»</a:t>
            </a:r>
            <a:r>
              <a:rPr lang="ru-RU" sz="3000" dirty="0" smtClean="0"/>
              <a:t> - дата введения </a:t>
            </a:r>
            <a:r>
              <a:rPr lang="ru-RU" sz="2800" dirty="0" smtClean="0"/>
              <a:t>17.06.2017</a:t>
            </a:r>
            <a:endParaRPr lang="ru-RU" sz="30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275.1325800.2016«Проектирование звукоизоляции ограждающих конструкций жилых и общественных зданий»</a:t>
            </a:r>
            <a:r>
              <a:rPr lang="ru-RU" sz="3000" dirty="0" smtClean="0"/>
              <a:t> - дата введения </a:t>
            </a:r>
            <a:r>
              <a:rPr lang="ru-RU" sz="2800" dirty="0" smtClean="0"/>
              <a:t>17.06.2017</a:t>
            </a:r>
            <a:endParaRPr lang="ru-RU" sz="3000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276.1325800.2016«Здания и территории. Правила проектирования защиты  от шума транспортных потоков»</a:t>
            </a:r>
            <a:r>
              <a:rPr lang="ru-RU" sz="3000" dirty="0" smtClean="0"/>
              <a:t> - дата введения </a:t>
            </a:r>
            <a:r>
              <a:rPr lang="ru-RU" sz="2800" dirty="0" smtClean="0"/>
              <a:t>04.06.2017</a:t>
            </a:r>
            <a:endParaRPr lang="ru-RU" sz="3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4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4000" b="1" i="1" dirty="0" smtClean="0"/>
              <a:t>Разработаны и прошли публичные обсуждения проекты: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28800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b="1" dirty="0" smtClean="0"/>
              <a:t>   </a:t>
            </a:r>
            <a:endParaRPr lang="ru-RU" sz="4000" b="1" i="1" dirty="0" smtClean="0"/>
          </a:p>
          <a:p>
            <a:pPr>
              <a:lnSpc>
                <a:spcPct val="80000"/>
              </a:lnSpc>
              <a:spcAft>
                <a:spcPts val="600"/>
              </a:spcAft>
              <a:buNone/>
            </a:pPr>
            <a:endParaRPr lang="ru-RU" sz="4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b="1" dirty="0" smtClean="0"/>
              <a:t>Изменение № 1 к СП 51.13330 «СНиП 23-03-2003 «Защита от шума» - </a:t>
            </a:r>
            <a:r>
              <a:rPr lang="ru-RU" dirty="0" smtClean="0"/>
              <a:t>утвержден, дата введения 06.11.2016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1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/>
              <a:t>СП</a:t>
            </a:r>
            <a:r>
              <a:rPr lang="ru-RU" dirty="0" smtClean="0"/>
              <a:t> </a:t>
            </a:r>
            <a:r>
              <a:rPr lang="ru-RU" b="1" dirty="0" smtClean="0"/>
              <a:t>«Защита от шума объектов метрополитена. Правила проектирования, строительства и эксплуатации»</a:t>
            </a:r>
          </a:p>
          <a:p>
            <a:pPr marL="0" indent="0">
              <a:lnSpc>
                <a:spcPct val="80000"/>
              </a:lnSpc>
              <a:buNone/>
            </a:pPr>
            <a:endParaRPr lang="ru-RU" b="1" dirty="0"/>
          </a:p>
          <a:p>
            <a:pPr marL="0" indent="0">
              <a:lnSpc>
                <a:spcPct val="80000"/>
              </a:lnSpc>
              <a:buNone/>
            </a:pPr>
            <a:r>
              <a:rPr lang="ru-RU" b="1" dirty="0" smtClean="0"/>
              <a:t>Изменение № 1 к ГОСТ </a:t>
            </a:r>
            <a:r>
              <a:rPr lang="ru-RU" b="1" dirty="0"/>
              <a:t>33325-2015 «Шум. Методы расчета уровней внешнего шума, излучаемого железнодорожным транспортом»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5</a:t>
            </a:fld>
            <a:endParaRPr lang="ru-RU" sz="2000" b="1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3000" b="1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254.1325800.2016 «Здания и территории. Правила проектирования защиты от производственного шума»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271.1325800.2016«Системы шумоглушения воздушного отопления, вентиляции и кондиционирования воздуха. Правила проектирования»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275.1325800.2016«Проектирование звукоизоляции ограждающих конструкций жилых и общественных зданий»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ru-RU" sz="3000" b="1" dirty="0" smtClean="0"/>
              <a:t>СП 276.1325800.2016«Здания и территории. Правила проектирования защиты  от шума транспортных потоков»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ru-RU" sz="3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6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Историческая справка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816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000" b="1" dirty="0" smtClean="0"/>
              <a:t>СНиП </a:t>
            </a:r>
            <a:r>
              <a:rPr lang="en-US" sz="3000" b="1" dirty="0" smtClean="0"/>
              <a:t>II</a:t>
            </a:r>
            <a:r>
              <a:rPr lang="ru-RU" sz="3000" b="1" dirty="0" smtClean="0"/>
              <a:t>-12-77 «Защита от шума»</a:t>
            </a:r>
            <a:r>
              <a:rPr lang="ru-RU" b="1" dirty="0" smtClean="0"/>
              <a:t> </a:t>
            </a:r>
            <a:r>
              <a:rPr lang="ru-RU" sz="2600" b="1" dirty="0" smtClean="0"/>
              <a:t>- </a:t>
            </a:r>
            <a:r>
              <a:rPr lang="ru-RU" sz="2600" dirty="0" smtClean="0"/>
              <a:t>дата введения 01.07.1978г.</a:t>
            </a:r>
            <a:endParaRPr lang="ru-RU" sz="2600" b="1" dirty="0" smtClean="0"/>
          </a:p>
          <a:p>
            <a:pPr marL="90488" indent="-90488">
              <a:buNone/>
            </a:pPr>
            <a:r>
              <a:rPr lang="ru-RU" b="1" dirty="0" smtClean="0"/>
              <a:t> </a:t>
            </a:r>
            <a:r>
              <a:rPr lang="ru-RU" sz="2800" b="1" dirty="0" smtClean="0"/>
              <a:t>установлены обязательные требования, которые должны соблюдаться при проектировании защиты от шума для обеспечения нормативных уровней на рабочих местах в помещениях  производственных и вспомогательных зданий и на площадках промышленных предприятий, в помещениях  жилых и общественных зданий, а также на селитебной  территории городов и других населенных пунктов.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7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900" b="1" dirty="0" smtClean="0"/>
              <a:t>Постановление Совет Министров СССР</a:t>
            </a:r>
            <a:r>
              <a:rPr lang="ru-RU" b="1" dirty="0" smtClean="0"/>
              <a:t> 1973 г. «О мерах по снижению шума на промышленных предприятиях, в городах и других населенных пунктах», которое обязывает министерства и ведомства обеспечить разработку и осуществить мероприятия по снижению шума на производстве и в быту до уровня, установленного санитарными нормами.</a:t>
            </a:r>
          </a:p>
          <a:p>
            <a:pPr>
              <a:buNone/>
            </a:pPr>
            <a:r>
              <a:rPr lang="ru-RU" sz="2100" b="1" dirty="0" smtClean="0"/>
              <a:t> </a:t>
            </a:r>
          </a:p>
          <a:p>
            <a:pPr>
              <a:buNone/>
            </a:pPr>
            <a:r>
              <a:rPr lang="ru-RU" sz="3900" b="1" dirty="0" smtClean="0"/>
              <a:t>СН 245-71 </a:t>
            </a:r>
            <a:r>
              <a:rPr lang="ru-RU" b="1" dirty="0" smtClean="0"/>
              <a:t>«Санитарные нормы проектирования промышленных предприятий» </a:t>
            </a:r>
            <a:r>
              <a:rPr lang="ru-RU" b="1" dirty="0" err="1" smtClean="0"/>
              <a:t>пп</a:t>
            </a:r>
            <a:r>
              <a:rPr lang="ru-RU" b="1" dirty="0" smtClean="0"/>
              <a:t>. 13.3-13.7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3900" b="1" dirty="0" smtClean="0"/>
              <a:t>СНиП  </a:t>
            </a:r>
            <a:r>
              <a:rPr lang="en-US" sz="3900" b="1" dirty="0" smtClean="0"/>
              <a:t>II</a:t>
            </a:r>
            <a:r>
              <a:rPr lang="ru-RU" sz="3900" b="1" dirty="0" smtClean="0"/>
              <a:t>-Л.1-71 </a:t>
            </a:r>
            <a:r>
              <a:rPr lang="ru-RU" b="1" dirty="0" smtClean="0"/>
              <a:t>«Жилые здания. Нормы проектирования» </a:t>
            </a:r>
            <a:r>
              <a:rPr lang="ru-RU" b="1" dirty="0" err="1" smtClean="0"/>
              <a:t>пп</a:t>
            </a:r>
            <a:r>
              <a:rPr lang="ru-RU" b="1" dirty="0" smtClean="0"/>
              <a:t>.  3.20, 3.24, приложение 1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900" b="1" dirty="0" smtClean="0"/>
              <a:t>СНиП </a:t>
            </a:r>
            <a:r>
              <a:rPr lang="en-US" sz="3900" b="1" dirty="0" smtClean="0"/>
              <a:t>II</a:t>
            </a:r>
            <a:r>
              <a:rPr lang="ru-RU" sz="3900" b="1" dirty="0" smtClean="0"/>
              <a:t>-12-77 «Защита от шума»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8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11200" b="1" dirty="0" smtClean="0"/>
              <a:t>СНиП 23-03-2003 «Защита от шума» </a:t>
            </a:r>
            <a:r>
              <a:rPr lang="ru-RU" sz="9600" b="1" dirty="0" smtClean="0"/>
              <a:t>- </a:t>
            </a:r>
            <a:r>
              <a:rPr lang="ru-RU" sz="9600" dirty="0" smtClean="0"/>
              <a:t>дата введения 01.01.2004 г.</a:t>
            </a:r>
          </a:p>
          <a:p>
            <a:pPr marL="0" indent="0">
              <a:buNone/>
            </a:pPr>
            <a:endParaRPr lang="ru-RU" sz="4200" dirty="0" smtClean="0"/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8600" b="1" dirty="0" smtClean="0"/>
              <a:t> установлены обязательные требования, которые должны выполняться при </a:t>
            </a:r>
            <a:r>
              <a:rPr lang="ru-RU" sz="11200" b="1" dirty="0" smtClean="0"/>
              <a:t>проектировании, строительстве и эксплуатации</a:t>
            </a:r>
            <a:r>
              <a:rPr lang="ru-RU" sz="8600" b="1" dirty="0" smtClean="0"/>
              <a:t> зданий различного назначения, </a:t>
            </a:r>
            <a:r>
              <a:rPr lang="ru-RU" sz="11200" b="1" dirty="0" smtClean="0"/>
              <a:t>планировке и застройке городских и сельских поселений </a:t>
            </a:r>
            <a:r>
              <a:rPr lang="ru-RU" sz="8600" b="1" dirty="0" smtClean="0"/>
              <a:t>с целью защиты от шума и обеспечения нормативных параметров акустической среды в производственных, жилых, общественных зданиях и на территории жилой застройки 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endParaRPr lang="ru-RU" sz="8600" b="1" dirty="0" smtClean="0"/>
          </a:p>
          <a:p>
            <a:pPr marL="3175" indent="11113" algn="just">
              <a:lnSpc>
                <a:spcPts val="2400"/>
              </a:lnSpc>
              <a:buNone/>
            </a:pPr>
            <a:r>
              <a:rPr lang="ru-RU" sz="11200" b="1" dirty="0" smtClean="0"/>
              <a:t>Федеральный закон № 184-ФЗ</a:t>
            </a:r>
            <a:r>
              <a:rPr lang="ru-RU" sz="9600" b="1" dirty="0" smtClean="0"/>
              <a:t> «О техническом регулировании» </a:t>
            </a:r>
            <a:r>
              <a:rPr lang="ru-RU" sz="8600" b="1" dirty="0" smtClean="0"/>
              <a:t> - июль 2003 г.</a:t>
            </a:r>
          </a:p>
          <a:p>
            <a:pPr algn="just">
              <a:lnSpc>
                <a:spcPts val="2000"/>
              </a:lnSpc>
              <a:buNone/>
            </a:pPr>
            <a:endParaRPr lang="ru-RU" sz="8600" b="1" dirty="0" smtClean="0"/>
          </a:p>
          <a:p>
            <a:pPr marL="3175" indent="11113" algn="just">
              <a:lnSpc>
                <a:spcPts val="2400"/>
              </a:lnSpc>
              <a:buNone/>
            </a:pPr>
            <a:r>
              <a:rPr lang="ru-RU" sz="11200" b="1" dirty="0" smtClean="0"/>
              <a:t>Федеральный закон № 384-ФЗ </a:t>
            </a:r>
            <a:r>
              <a:rPr lang="ru-RU" sz="9600" b="1" dirty="0" smtClean="0"/>
              <a:t>«О безопасности зданий и сооружений» </a:t>
            </a:r>
            <a:r>
              <a:rPr lang="ru-RU" sz="8600" b="1" dirty="0" smtClean="0"/>
              <a:t>- июль 2010 г.</a:t>
            </a:r>
          </a:p>
          <a:p>
            <a:pPr algn="just">
              <a:lnSpc>
                <a:spcPts val="2000"/>
              </a:lnSpc>
              <a:buNone/>
            </a:pPr>
            <a:endParaRPr lang="ru-RU" b="1" dirty="0" smtClean="0"/>
          </a:p>
          <a:p>
            <a:pPr algn="just">
              <a:lnSpc>
                <a:spcPts val="2000"/>
              </a:lnSpc>
              <a:buNone/>
            </a:pPr>
            <a:r>
              <a:rPr lang="ru-RU" sz="11200" b="1" dirty="0" smtClean="0"/>
              <a:t>СНиП  </a:t>
            </a:r>
            <a:r>
              <a:rPr lang="ru-RU" sz="11200" b="1" dirty="0" smtClean="0">
                <a:sym typeface="Symbol"/>
              </a:rPr>
              <a:t>  СП</a:t>
            </a:r>
            <a:endParaRPr lang="ru-RU" sz="11200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AE2D-037F-48E5-B848-1715F4001DAF}" type="slidenum">
              <a:rPr lang="ru-RU" sz="2000" b="1" smtClean="0"/>
              <a:pPr/>
              <a:t>9</a:t>
            </a:fld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1168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правилах нормирования в области защиты от шума, разработанных НИИСФ РААСН</vt:lpstr>
      <vt:lpstr>Национальные стандарты</vt:lpstr>
      <vt:lpstr>Межгосударственные стандарты</vt:lpstr>
      <vt:lpstr>Своды правил</vt:lpstr>
      <vt:lpstr>Разработаны и прошли публичные обсуждения проекты:</vt:lpstr>
      <vt:lpstr>Слайд 6</vt:lpstr>
      <vt:lpstr>Историческая справка</vt:lpstr>
      <vt:lpstr>Слайд 8</vt:lpstr>
      <vt:lpstr>                                                                                                                                                       </vt:lpstr>
      <vt:lpstr>Слайд 10</vt:lpstr>
      <vt:lpstr>Слайд 11</vt:lpstr>
      <vt:lpstr>Слайд 12</vt:lpstr>
      <vt:lpstr>СП 254.1325800.2016 «Здания и территории. Правила проектирования защиты от производственного шума»</vt:lpstr>
      <vt:lpstr>Слайд 14</vt:lpstr>
      <vt:lpstr>СП 271.1325800.2016 «Системы шумоглушения воздуш-ного отопления, вентиляции и кондиционирования воз-духа. Правила проектирования»</vt:lpstr>
      <vt:lpstr>Слайд 16</vt:lpstr>
      <vt:lpstr> </vt:lpstr>
      <vt:lpstr>Слайд 18</vt:lpstr>
      <vt:lpstr>СП 276.1325800.2016 Здания и территории. Правила проектирования защиты от шума транспортных потоков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правилах проектирования в области защиты от шума, разработанных НИИСФ РААСН</dc:title>
  <dc:creator>123</dc:creator>
  <cp:lastModifiedBy>user</cp:lastModifiedBy>
  <cp:revision>8</cp:revision>
  <dcterms:created xsi:type="dcterms:W3CDTF">2017-10-20T16:24:51Z</dcterms:created>
  <dcterms:modified xsi:type="dcterms:W3CDTF">2017-10-26T06:46:55Z</dcterms:modified>
</cp:coreProperties>
</file>