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2"/>
  </p:notesMasterIdLst>
  <p:sldIdLst>
    <p:sldId id="301" r:id="rId2"/>
    <p:sldId id="302" r:id="rId3"/>
    <p:sldId id="303" r:id="rId4"/>
    <p:sldId id="307" r:id="rId5"/>
    <p:sldId id="308" r:id="rId6"/>
    <p:sldId id="309" r:id="rId7"/>
    <p:sldId id="317" r:id="rId8"/>
    <p:sldId id="321" r:id="rId9"/>
    <p:sldId id="322" r:id="rId10"/>
    <p:sldId id="323" r:id="rId11"/>
    <p:sldId id="311" r:id="rId12"/>
    <p:sldId id="318" r:id="rId13"/>
    <p:sldId id="324" r:id="rId14"/>
    <p:sldId id="325" r:id="rId15"/>
    <p:sldId id="326" r:id="rId16"/>
    <p:sldId id="306" r:id="rId17"/>
    <p:sldId id="330" r:id="rId18"/>
    <p:sldId id="331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8" r:id="rId30"/>
    <p:sldId id="350" r:id="rId31"/>
    <p:sldId id="344" r:id="rId32"/>
    <p:sldId id="345" r:id="rId33"/>
    <p:sldId id="347" r:id="rId34"/>
    <p:sldId id="353" r:id="rId35"/>
    <p:sldId id="354" r:id="rId36"/>
    <p:sldId id="355" r:id="rId37"/>
    <p:sldId id="327" r:id="rId38"/>
    <p:sldId id="328" r:id="rId39"/>
    <p:sldId id="329" r:id="rId40"/>
    <p:sldId id="35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2" autoAdjust="0"/>
    <p:restoredTop sz="87300" autoAdjust="0"/>
  </p:normalViewPr>
  <p:slideViewPr>
    <p:cSldViewPr>
      <p:cViewPr varScale="1">
        <p:scale>
          <a:sx n="77" d="100"/>
          <a:sy n="77" d="100"/>
        </p:scale>
        <p:origin x="-170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AD3B4-BA53-47DD-9921-8548FC30D63E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1B9F7-65C1-48B5-ACCF-B8383B85D7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5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Предмет стандартизации:</a:t>
            </a:r>
          </a:p>
          <a:p>
            <a:pPr eaLnBrk="1" hangingPunct="1"/>
            <a:r>
              <a:rPr lang="ru-RU" dirty="0" smtClean="0"/>
              <a:t>1) </a:t>
            </a:r>
            <a:r>
              <a:rPr lang="ru-RU" dirty="0" err="1" smtClean="0"/>
              <a:t>тепловлажностные</a:t>
            </a:r>
            <a:r>
              <a:rPr lang="ru-RU" dirty="0" smtClean="0"/>
              <a:t> характеристики изделий и материалов, изделий, конструкций и различных элементов здания, в </a:t>
            </a:r>
            <a:r>
              <a:rPr lang="ru-RU" dirty="0" err="1" smtClean="0"/>
              <a:t>т.ч</a:t>
            </a:r>
            <a:r>
              <a:rPr lang="ru-RU" dirty="0" smtClean="0"/>
              <a:t>. полностью здание (как новые, так и существующие) и их взаимодействие с инженерными системами зданий) в сфере строительства;</a:t>
            </a:r>
          </a:p>
          <a:p>
            <a:pPr eaLnBrk="1" hangingPunct="1"/>
            <a:r>
              <a:rPr lang="ru-RU" dirty="0" smtClean="0"/>
              <a:t>2) теплоизоляционные материалы и системы конструкций для строительства и промышленности (в </a:t>
            </a:r>
            <a:r>
              <a:rPr lang="ru-RU" dirty="0" err="1" smtClean="0"/>
              <a:t>т.ч</a:t>
            </a:r>
            <a:r>
              <a:rPr lang="ru-RU" dirty="0" smtClean="0"/>
              <a:t>. теплоизоляция элементов инженерного оборудования зданий).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В официальном переводе названия есть ошибка (характеристики определяют </a:t>
            </a:r>
            <a:r>
              <a:rPr lang="ru-RU" dirty="0" err="1" smtClean="0"/>
              <a:t>нетолько</a:t>
            </a:r>
            <a:r>
              <a:rPr lang="ru-RU" dirty="0" smtClean="0"/>
              <a:t> качество).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E6F5E9C1-B75B-4C59-93E4-A02304B50CB0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37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38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39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40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5BE50E52-56B4-487F-95F9-905DB11F5375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24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63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5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3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67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66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81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42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7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42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07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28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#_Toc485815083"/><Relationship Id="rId3" Type="http://schemas.openxmlformats.org/officeDocument/2006/relationships/hyperlink" Target="#_Toc485815078"/><Relationship Id="rId7" Type="http://schemas.openxmlformats.org/officeDocument/2006/relationships/hyperlink" Target="#_Toc485815082"/><Relationship Id="rId12" Type="http://schemas.openxmlformats.org/officeDocument/2006/relationships/hyperlink" Target="#_Toc485815088"/><Relationship Id="rId2" Type="http://schemas.openxmlformats.org/officeDocument/2006/relationships/hyperlink" Target="#_Toc485815077"/><Relationship Id="rId1" Type="http://schemas.openxmlformats.org/officeDocument/2006/relationships/slideLayout" Target="../slideLayouts/slideLayout2.xml"/><Relationship Id="rId6" Type="http://schemas.openxmlformats.org/officeDocument/2006/relationships/hyperlink" Target="#_Toc485815081"/><Relationship Id="rId11" Type="http://schemas.openxmlformats.org/officeDocument/2006/relationships/hyperlink" Target="#_Toc485815087"/><Relationship Id="rId5" Type="http://schemas.openxmlformats.org/officeDocument/2006/relationships/hyperlink" Target="#_Toc485815080"/><Relationship Id="rId10" Type="http://schemas.openxmlformats.org/officeDocument/2006/relationships/hyperlink" Target="#_Toc485815086"/><Relationship Id="rId4" Type="http://schemas.openxmlformats.org/officeDocument/2006/relationships/hyperlink" Target="#_Toc485815079"/><Relationship Id="rId9" Type="http://schemas.openxmlformats.org/officeDocument/2006/relationships/hyperlink" Target="#_Toc485815084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429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mbria" pitchFamily="18" charset="0"/>
              </a:rPr>
              <a:t>О</a:t>
            </a:r>
            <a:r>
              <a:rPr lang="ru-RU" sz="3200" dirty="0">
                <a:latin typeface="Cambria" pitchFamily="18" charset="0"/>
              </a:rPr>
              <a:t> взаимодействии 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экспертов ТК </a:t>
            </a:r>
            <a:r>
              <a:rPr lang="ru-RU" sz="3200" dirty="0">
                <a:latin typeface="Cambria" pitchFamily="18" charset="0"/>
              </a:rPr>
              <a:t>465 «Строительство» 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с </a:t>
            </a:r>
            <a:r>
              <a:rPr lang="ru-RU" sz="3200" dirty="0">
                <a:latin typeface="Cambria" pitchFamily="18" charset="0"/>
              </a:rPr>
              <a:t>ИСО/ТК 163 «Качество теплоизоляции и </a:t>
            </a:r>
            <a:r>
              <a:rPr lang="ru-RU" sz="3200" dirty="0" smtClean="0">
                <a:latin typeface="Cambria" pitchFamily="18" charset="0"/>
              </a:rPr>
              <a:t>использование </a:t>
            </a:r>
            <a:r>
              <a:rPr lang="ru-RU" sz="3200" dirty="0">
                <a:latin typeface="Cambria" pitchFamily="18" charset="0"/>
              </a:rPr>
              <a:t>энергии в зданиях»: 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участие </a:t>
            </a:r>
            <a:r>
              <a:rPr lang="ru-RU" sz="3200" dirty="0">
                <a:latin typeface="Cambria" pitchFamily="18" charset="0"/>
              </a:rPr>
              <a:t>в международных разработках, </a:t>
            </a:r>
            <a:r>
              <a:rPr lang="ru-RU" sz="3200" dirty="0" smtClean="0">
                <a:latin typeface="Cambria" pitchFamily="18" charset="0"/>
              </a:rPr>
              <a:t>внедрение </a:t>
            </a:r>
            <a:r>
              <a:rPr lang="ru-RU" sz="3200" dirty="0">
                <a:latin typeface="Cambria" pitchFamily="18" charset="0"/>
              </a:rPr>
              <a:t>передового отечественного опыта</a:t>
            </a:r>
            <a:endParaRPr lang="ru-RU" sz="3600" b="1" dirty="0">
              <a:solidFill>
                <a:schemeClr val="accent1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669" y="4005064"/>
            <a:ext cx="8241632" cy="63307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НИИСФ РААСН</a:t>
            </a:r>
            <a:endParaRPr lang="ru-RU" sz="3600" dirty="0">
              <a:solidFill>
                <a:schemeClr val="tx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8668" y="6171807"/>
            <a:ext cx="3632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2</a:t>
            </a:r>
            <a:r>
              <a:rPr lang="ru-RU" sz="3200" dirty="0" smtClean="0">
                <a:latin typeface="Cambria" pitchFamily="18" charset="0"/>
              </a:rPr>
              <a:t>6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ru-RU" sz="3200" dirty="0" smtClean="0">
                <a:latin typeface="Cambria" pitchFamily="18" charset="0"/>
              </a:rPr>
              <a:t>Октября </a:t>
            </a:r>
            <a:r>
              <a:rPr lang="ru-RU" sz="3200" dirty="0" smtClean="0">
                <a:latin typeface="Cambria" pitchFamily="18" charset="0"/>
              </a:rPr>
              <a:t>201</a:t>
            </a:r>
            <a:r>
              <a:rPr lang="en-US" sz="3200" dirty="0" smtClean="0">
                <a:latin typeface="Cambria" pitchFamily="18" charset="0"/>
              </a:rPr>
              <a:t>7</a:t>
            </a:r>
            <a:r>
              <a:rPr lang="ru-RU" sz="3200" dirty="0" smtClean="0">
                <a:latin typeface="Cambria" pitchFamily="18" charset="0"/>
              </a:rPr>
              <a:t> г.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47346" y="5085184"/>
            <a:ext cx="8241632" cy="633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А.Ю. Неклюдов</a:t>
            </a:r>
          </a:p>
        </p:txBody>
      </p:sp>
      <p:sp>
        <p:nvSpPr>
          <p:cNvPr id="8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2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32886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ru-RU" altLang="zh-CN" sz="2400" b="1" dirty="0" smtClean="0">
                <a:latin typeface="Cambria" pitchFamily="18" charset="0"/>
                <a:ea typeface="Dotum" pitchFamily="34" charset="-127"/>
                <a:cs typeface="Dotum" pitchFamily="34" charset="-127"/>
              </a:rPr>
              <a:t>Некоторые итоги заседаний</a:t>
            </a:r>
            <a:r>
              <a:rPr lang="en-US" altLang="zh-CN" sz="2400" b="1" dirty="0" smtClean="0">
                <a:latin typeface="Cambria" pitchFamily="18" charset="0"/>
                <a:ea typeface="Dotum" pitchFamily="34" charset="-127"/>
                <a:cs typeface="Dotum" pitchFamily="34" charset="-127"/>
              </a:rPr>
              <a:t> (TC163)</a:t>
            </a:r>
            <a:endParaRPr lang="ru-RU" altLang="zh-CN" sz="2400" b="1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1163669"/>
            <a:ext cx="88328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u="sng" dirty="0" smtClean="0">
                <a:latin typeface="Cambria" pitchFamily="18" charset="0"/>
                <a:ea typeface="Dotum" pitchFamily="34" charset="-127"/>
              </a:rPr>
              <a:t>Основные решения технического комитета:</a:t>
            </a:r>
          </a:p>
          <a:p>
            <a:endParaRPr lang="ru-RU" sz="2400" u="sng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Переназначить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организатором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объединенной рабочей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группы №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4 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Дика </a:t>
            </a:r>
            <a:r>
              <a:rPr lang="ru-RU" sz="2000" dirty="0" err="1">
                <a:latin typeface="Cambria" pitchFamily="18" charset="0"/>
                <a:ea typeface="Dotum" pitchFamily="34" charset="-127"/>
              </a:rPr>
              <a:t>ван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 Дайка (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NEN)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на последующий трехлетний период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Cambria" pitchFamily="18" charset="0"/>
                <a:ea typeface="Dotum" pitchFamily="34" charset="-127"/>
              </a:rPr>
              <a:t>Переназначить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руководителем третьего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подкомитета  </a:t>
            </a:r>
            <a:r>
              <a:rPr lang="ru-RU" sz="2000" dirty="0" err="1">
                <a:latin typeface="Cambria" pitchFamily="18" charset="0"/>
                <a:ea typeface="Dotum" pitchFamily="34" charset="-127"/>
              </a:rPr>
              <a:t>Лаверна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 err="1" smtClean="0">
                <a:latin typeface="Cambria" pitchFamily="18" charset="0"/>
                <a:ea typeface="Dotum" pitchFamily="34" charset="-127"/>
              </a:rPr>
              <a:t>Далглейша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 (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SCC)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на последующий трехлетний период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Разослать утвержденный бизнес-план технического комитета;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Утвердить в качестве принимающей стороны на следующий год Норвегию.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08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34746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ru-RU" altLang="zh-CN" sz="2800" b="1" u="sng" dirty="0" smtClean="0">
                <a:latin typeface="Cambria" pitchFamily="18" charset="0"/>
                <a:ea typeface="Dotum" pitchFamily="34" charset="-127"/>
                <a:cs typeface="Dotum" pitchFamily="34" charset="-127"/>
              </a:rPr>
              <a:t>Российские инициативы</a:t>
            </a:r>
            <a:endParaRPr lang="ru-RU" altLang="zh-CN" sz="2800" b="1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1340768"/>
            <a:ext cx="860673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>
              <a:buAutoNum type="arabicPeriod"/>
            </a:pPr>
            <a:r>
              <a:rPr lang="ru-RU" sz="2200" dirty="0" smtClean="0">
                <a:latin typeface="Cambria" pitchFamily="18" charset="0"/>
                <a:ea typeface="Dotum" pitchFamily="34" charset="-127"/>
              </a:rPr>
              <a:t>Участие в международных разработках:</a:t>
            </a:r>
          </a:p>
          <a:p>
            <a:pPr marL="457200" indent="-457200">
              <a:buAutoNum type="arabicPeriod"/>
            </a:pPr>
            <a:endParaRPr lang="ru-RU" sz="2200" dirty="0" smtClean="0">
              <a:latin typeface="Cambria" pitchFamily="18" charset="0"/>
              <a:ea typeface="Dotum" pitchFamily="34" charset="-127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ru-RU" sz="2200" dirty="0" smtClean="0">
                <a:latin typeface="Cambria" pitchFamily="18" charset="0"/>
                <a:ea typeface="Dotum" pitchFamily="34" charset="-127"/>
              </a:rPr>
              <a:t>Пересмотр базового терминологического стандарта отрасли;</a:t>
            </a:r>
          </a:p>
          <a:p>
            <a:pPr marL="914400" lvl="1" indent="-457200">
              <a:buAutoNum type="arabicParenR"/>
            </a:pPr>
            <a:endParaRPr lang="ru-RU" sz="2200" dirty="0" smtClean="0">
              <a:latin typeface="Cambria" pitchFamily="18" charset="0"/>
              <a:ea typeface="Dotum" pitchFamily="34" charset="-127"/>
            </a:endParaRPr>
          </a:p>
          <a:p>
            <a:pPr marL="914400" lvl="1" indent="-457200">
              <a:buAutoNum type="arabicParenR"/>
            </a:pPr>
            <a:r>
              <a:rPr lang="ru-RU" sz="2200" dirty="0" smtClean="0">
                <a:latin typeface="Cambria" pitchFamily="18" charset="0"/>
                <a:ea typeface="Dotum" pitchFamily="34" charset="-127"/>
              </a:rPr>
              <a:t>Разработка серии стандартов, посвященных воздействию влаги на конструкции и микроклимат помещений;</a:t>
            </a:r>
          </a:p>
          <a:p>
            <a:pPr marL="914400" lvl="1" indent="-457200">
              <a:buAutoNum type="arabicParenR"/>
            </a:pPr>
            <a:endParaRPr lang="ru-RU" sz="2200" dirty="0" smtClean="0">
              <a:latin typeface="Cambria" pitchFamily="18" charset="0"/>
              <a:ea typeface="Dotum" pitchFamily="34" charset="-127"/>
            </a:endParaRPr>
          </a:p>
          <a:p>
            <a:pPr marL="914400" lvl="1" indent="-457200">
              <a:buAutoNum type="arabicParenR"/>
            </a:pPr>
            <a:r>
              <a:rPr lang="ru-RU" sz="2200" dirty="0" smtClean="0">
                <a:latin typeface="Cambria" pitchFamily="18" charset="0"/>
                <a:ea typeface="Dotum" pitchFamily="34" charset="-127"/>
              </a:rPr>
              <a:t>Разработка стандартов по определению коэффициента общего пропускания солнечной радиации.</a:t>
            </a:r>
          </a:p>
          <a:p>
            <a:pPr marL="914400" lvl="1" indent="-457200">
              <a:buAutoNum type="arabicParenR"/>
            </a:pPr>
            <a:endParaRPr lang="ru-RU" sz="2200" dirty="0" smtClean="0">
              <a:latin typeface="Cambria" pitchFamily="18" charset="0"/>
              <a:ea typeface="Dotum" pitchFamily="34" charset="-127"/>
            </a:endParaRPr>
          </a:p>
          <a:p>
            <a:pPr marL="457200" indent="-457200">
              <a:buAutoNum type="arabicPeriod"/>
            </a:pPr>
            <a:r>
              <a:rPr lang="ru-RU" sz="2200" dirty="0" smtClean="0">
                <a:latin typeface="Cambria" pitchFamily="18" charset="0"/>
                <a:ea typeface="Dotum" pitchFamily="34" charset="-127"/>
              </a:rPr>
              <a:t>Внедрение собственного отечественного опыта: </a:t>
            </a:r>
            <a:br>
              <a:rPr lang="ru-RU" sz="2200" dirty="0" smtClean="0">
                <a:latin typeface="Cambria" pitchFamily="18" charset="0"/>
                <a:ea typeface="Dotum" pitchFamily="34" charset="-127"/>
              </a:rPr>
            </a:br>
            <a:r>
              <a:rPr lang="ru-RU" sz="2200" dirty="0" smtClean="0">
                <a:latin typeface="Cambria" pitchFamily="18" charset="0"/>
                <a:ea typeface="Dotum" pitchFamily="34" charset="-127"/>
              </a:rPr>
              <a:t>разработка международного стандарта </a:t>
            </a:r>
            <a:endParaRPr lang="ru-RU" sz="2200" dirty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75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95536" y="116632"/>
            <a:ext cx="842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ru-RU" sz="2400" b="1" dirty="0">
                <a:latin typeface="Cambria" pitchFamily="18" charset="0"/>
                <a:ea typeface="Dotum" pitchFamily="34" charset="-127"/>
              </a:rPr>
              <a:t>Участие в международных разработках:</a:t>
            </a:r>
          </a:p>
          <a:p>
            <a:pPr lvl="1"/>
            <a:r>
              <a:rPr lang="ru-RU" sz="2400" b="1" u="sng" dirty="0">
                <a:latin typeface="Cambria" pitchFamily="18" charset="0"/>
                <a:ea typeface="Dotum" pitchFamily="34" charset="-127"/>
              </a:rPr>
              <a:t>пересмотр базового 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терминологического </a:t>
            </a:r>
          </a:p>
          <a:p>
            <a:pPr lvl="1"/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стандарта отрасли</a:t>
            </a:r>
            <a:endParaRPr lang="ru-RU" altLang="zh-CN" sz="2400" b="1" u="sng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1188893"/>
            <a:ext cx="88582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atin typeface="Cambria" pitchFamily="18" charset="0"/>
                <a:ea typeface="Dotum" pitchFamily="34" charset="-127"/>
              </a:rPr>
              <a:t> </a:t>
            </a:r>
            <a:endParaRPr lang="en-US" sz="2000" dirty="0" smtClean="0">
              <a:latin typeface="Cambria" pitchFamily="18" charset="0"/>
              <a:ea typeface="Dotum" pitchFamily="34" charset="-127"/>
            </a:endParaRPr>
          </a:p>
          <a:p>
            <a:r>
              <a:rPr lang="en-US" sz="2000" dirty="0" smtClean="0">
                <a:latin typeface="Cambria" pitchFamily="18" charset="0"/>
                <a:ea typeface="Dotum" pitchFamily="34" charset="-127"/>
              </a:rPr>
              <a:t>–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при плановом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SR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по инициативе канадской стороны поставлен вопрос о переработке стандарта </a:t>
            </a:r>
            <a:r>
              <a:rPr lang="en-US" sz="2000" dirty="0">
                <a:latin typeface="Cambria" pitchFamily="18" charset="0"/>
              </a:rPr>
              <a:t>ISO </a:t>
            </a:r>
            <a:r>
              <a:rPr lang="en-US" sz="2000" dirty="0" smtClean="0">
                <a:latin typeface="Cambria" pitchFamily="18" charset="0"/>
              </a:rPr>
              <a:t>9229</a:t>
            </a:r>
            <a:r>
              <a:rPr lang="ru-RU" sz="2000" dirty="0" smtClean="0">
                <a:latin typeface="Cambria" pitchFamily="18" charset="0"/>
              </a:rPr>
              <a:t>:</a:t>
            </a:r>
            <a:r>
              <a:rPr lang="en-US" sz="2000" dirty="0" smtClean="0">
                <a:latin typeface="Cambria" pitchFamily="18" charset="0"/>
              </a:rPr>
              <a:t>2007 </a:t>
            </a:r>
            <a:r>
              <a:rPr lang="ru-RU" sz="2000" dirty="0" smtClean="0">
                <a:latin typeface="Cambria" pitchFamily="18" charset="0"/>
              </a:rPr>
              <a:t>«</a:t>
            </a:r>
            <a:r>
              <a:rPr lang="en-US" sz="2000" dirty="0" smtClean="0">
                <a:latin typeface="Cambria" pitchFamily="18" charset="0"/>
              </a:rPr>
              <a:t>Thermal </a:t>
            </a:r>
            <a:r>
              <a:rPr lang="en-US" sz="2000" dirty="0">
                <a:latin typeface="Cambria" pitchFamily="18" charset="0"/>
              </a:rPr>
              <a:t>insulation – </a:t>
            </a:r>
            <a:r>
              <a:rPr lang="en-US" sz="2000" dirty="0" smtClean="0">
                <a:latin typeface="Cambria" pitchFamily="18" charset="0"/>
              </a:rPr>
              <a:t>Vocabulary</a:t>
            </a:r>
            <a:r>
              <a:rPr lang="ru-RU" sz="2000" dirty="0" smtClean="0">
                <a:latin typeface="Cambria" pitchFamily="18" charset="0"/>
              </a:rPr>
              <a:t>»;</a:t>
            </a:r>
          </a:p>
          <a:p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r>
              <a:rPr lang="ru-RU" sz="2000" dirty="0" smtClean="0">
                <a:latin typeface="Cambria" pitchFamily="18" charset="0"/>
                <a:ea typeface="Dotum" pitchFamily="34" charset="-127"/>
              </a:rPr>
              <a:t>– эксперты от 5-ти стран выразили желание принимать активное участие в переработке стандарта 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(</a:t>
            </a:r>
            <a:r>
              <a:rPr lang="ru-RU" sz="2000" dirty="0" smtClean="0">
                <a:latin typeface="Cambria" pitchFamily="18" charset="0"/>
              </a:rPr>
              <a:t>Канада</a:t>
            </a:r>
            <a:r>
              <a:rPr lang="en-US" sz="2000" dirty="0" smtClean="0">
                <a:latin typeface="Cambria" pitchFamily="18" charset="0"/>
              </a:rPr>
              <a:t>/SCC,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Китай</a:t>
            </a:r>
            <a:r>
              <a:rPr lang="en-US" sz="2000" dirty="0" smtClean="0">
                <a:latin typeface="Cambria" pitchFamily="18" charset="0"/>
              </a:rPr>
              <a:t>/SAC,</a:t>
            </a:r>
            <a:r>
              <a:rPr lang="ru-RU" sz="2000" dirty="0" smtClean="0">
                <a:latin typeface="Cambria" pitchFamily="18" charset="0"/>
              </a:rPr>
              <a:t> Франция</a:t>
            </a:r>
            <a:r>
              <a:rPr lang="en-US" sz="2000" dirty="0" smtClean="0">
                <a:latin typeface="Cambria" pitchFamily="18" charset="0"/>
              </a:rPr>
              <a:t>/AFNOR,</a:t>
            </a:r>
            <a:r>
              <a:rPr lang="ru-RU" sz="2000" dirty="0" smtClean="0">
                <a:latin typeface="Cambria" pitchFamily="18" charset="0"/>
              </a:rPr>
              <a:t> Россия</a:t>
            </a:r>
            <a:r>
              <a:rPr lang="en-US" sz="2000" dirty="0" smtClean="0">
                <a:latin typeface="Cambria" pitchFamily="18" charset="0"/>
              </a:rPr>
              <a:t>/GOST R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и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Великобритания</a:t>
            </a:r>
            <a:r>
              <a:rPr lang="en-US" sz="2000" dirty="0" smtClean="0">
                <a:latin typeface="Cambria" pitchFamily="18" charset="0"/>
              </a:rPr>
              <a:t>/BSI</a:t>
            </a:r>
            <a:r>
              <a:rPr lang="ru-RU" sz="2000" dirty="0" smtClean="0">
                <a:latin typeface="Cambria" pitchFamily="18" charset="0"/>
              </a:rPr>
              <a:t>);</a:t>
            </a:r>
          </a:p>
          <a:p>
            <a:endParaRPr lang="ru-RU" sz="2000" dirty="0" smtClean="0">
              <a:latin typeface="Cambria" pitchFamily="18" charset="0"/>
              <a:ea typeface="Dotum" pitchFamily="34" charset="-127"/>
            </a:endParaRPr>
          </a:p>
          <a:p>
            <a:r>
              <a:rPr lang="en-US" sz="2000" dirty="0">
                <a:latin typeface="Cambria" pitchFamily="18" charset="0"/>
                <a:ea typeface="Dotum" pitchFamily="34" charset="-127"/>
              </a:rPr>
              <a:t>–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созвана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рабочая группа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06 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(родительский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комитет – непосредственно ТК 163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).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lvl="1"/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lvl="1"/>
            <a:r>
              <a:rPr lang="ru-RU" sz="2000" dirty="0" smtClean="0">
                <a:latin typeface="Cambria" pitchFamily="18" charset="0"/>
                <a:ea typeface="Dotum" pitchFamily="34" charset="-127"/>
              </a:rPr>
              <a:t>Цель – 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внедрение в оборот Международной организации по стандартизации специфических терминов, применяемых в Российской Федерации.</a:t>
            </a:r>
          </a:p>
          <a:p>
            <a:pPr lvl="1"/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lvl="1"/>
            <a:r>
              <a:rPr lang="ru-RU" sz="2000" dirty="0" smtClean="0">
                <a:latin typeface="Cambria" pitchFamily="18" charset="0"/>
                <a:ea typeface="Dotum" pitchFamily="34" charset="-127"/>
              </a:rPr>
              <a:t>Например, «приведенное сопротивление теплопередаче».</a:t>
            </a:r>
          </a:p>
          <a:p>
            <a:pPr marL="914400" lvl="1" indent="-457200">
              <a:buAutoNum type="arabicParenR"/>
            </a:pPr>
            <a:endParaRPr lang="ru-RU" sz="2000" dirty="0" smtClean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80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95536" y="116632"/>
            <a:ext cx="8424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r>
              <a:rPr lang="ru-RU" sz="2400" b="1" dirty="0">
                <a:latin typeface="Cambria" pitchFamily="18" charset="0"/>
                <a:ea typeface="Dotum" pitchFamily="34" charset="-127"/>
              </a:rPr>
              <a:t>Участие в международных </a:t>
            </a:r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разработках: </a:t>
            </a:r>
            <a:br>
              <a:rPr lang="ru-RU" sz="2400" b="1" dirty="0" smtClean="0">
                <a:latin typeface="Cambria" pitchFamily="18" charset="0"/>
                <a:ea typeface="Dotum" pitchFamily="34" charset="-127"/>
              </a:rPr>
            </a:br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	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разработка </a:t>
            </a:r>
            <a:r>
              <a:rPr lang="ru-RU" sz="2400" b="1" u="sng" dirty="0">
                <a:latin typeface="Cambria" pitchFamily="18" charset="0"/>
                <a:ea typeface="Dotum" pitchFamily="34" charset="-127"/>
              </a:rPr>
              <a:t>серии стандартов, 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посвященных </a:t>
            </a:r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	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воздействию </a:t>
            </a:r>
            <a:r>
              <a:rPr lang="ru-RU" sz="2400" b="1" u="sng" dirty="0">
                <a:latin typeface="Cambria" pitchFamily="18" charset="0"/>
                <a:ea typeface="Dotum" pitchFamily="34" charset="-127"/>
              </a:rPr>
              <a:t>влаги на конструкции и </a:t>
            </a:r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	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микроклимат </a:t>
            </a:r>
            <a:r>
              <a:rPr lang="ru-RU" sz="2400" b="1" u="sng" dirty="0">
                <a:latin typeface="Cambria" pitchFamily="18" charset="0"/>
                <a:ea typeface="Dotum" pitchFamily="34" charset="-127"/>
              </a:rPr>
              <a:t>помещений</a:t>
            </a:r>
            <a:endParaRPr lang="ru-RU" altLang="zh-CN" sz="2400" b="1" u="sng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1807412"/>
            <a:ext cx="88582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Dotum" pitchFamily="34" charset="-127"/>
              </a:rPr>
              <a:t>–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в прошлом году была созвана объединенная рабочая группа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JWG 11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: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fr-FR" sz="2000" dirty="0" smtClean="0">
                <a:latin typeface="Cambria" pitchFamily="18" charset="0"/>
              </a:rPr>
              <a:t>Joint </a:t>
            </a:r>
            <a:r>
              <a:rPr lang="fr-FR" sz="2000" dirty="0">
                <a:latin typeface="Cambria" pitchFamily="18" charset="0"/>
              </a:rPr>
              <a:t>ISO/TC 205 - ISO/TC 163 WG: Moisture </a:t>
            </a:r>
            <a:r>
              <a:rPr lang="fr-FR" sz="2000" dirty="0" smtClean="0">
                <a:latin typeface="Cambria" pitchFamily="18" charset="0"/>
              </a:rPr>
              <a:t>damage</a:t>
            </a:r>
            <a:r>
              <a:rPr lang="ru-RU" sz="2000" dirty="0" smtClean="0">
                <a:latin typeface="Cambria" pitchFamily="18" charset="0"/>
              </a:rPr>
              <a:t>;</a:t>
            </a:r>
          </a:p>
          <a:p>
            <a:endParaRPr lang="ru-RU" sz="2000" dirty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– на заседании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JWG 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11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под председательством </a:t>
            </a:r>
            <a:r>
              <a:rPr lang="ru-RU" sz="2000" dirty="0" err="1">
                <a:latin typeface="Cambria" pitchFamily="18" charset="0"/>
              </a:rPr>
              <a:t>Сатору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 smtClean="0">
                <a:latin typeface="Cambria" pitchFamily="18" charset="0"/>
              </a:rPr>
              <a:t>Такада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проект </a:t>
            </a:r>
            <a:r>
              <a:rPr lang="en-US" sz="2000" dirty="0">
                <a:latin typeface="Cambria" pitchFamily="18" charset="0"/>
              </a:rPr>
              <a:t>ISO/NP </a:t>
            </a:r>
            <a:r>
              <a:rPr lang="en-US" sz="2000" dirty="0" smtClean="0">
                <a:latin typeface="Cambria" pitchFamily="18" charset="0"/>
              </a:rPr>
              <a:t>22185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«</a:t>
            </a:r>
            <a:r>
              <a:rPr lang="en-US" sz="2000" dirty="0" smtClean="0">
                <a:latin typeface="Cambria" pitchFamily="18" charset="0"/>
              </a:rPr>
              <a:t>Design </a:t>
            </a:r>
            <a:r>
              <a:rPr lang="en-US" sz="2000" dirty="0">
                <a:latin typeface="Cambria" pitchFamily="18" charset="0"/>
              </a:rPr>
              <a:t>of building components and built environment for avoiding </a:t>
            </a:r>
            <a:r>
              <a:rPr lang="en-US" sz="2000" dirty="0" smtClean="0">
                <a:latin typeface="Cambria" pitchFamily="18" charset="0"/>
              </a:rPr>
              <a:t>moisture damages</a:t>
            </a:r>
            <a:r>
              <a:rPr lang="ru-RU" sz="2000" dirty="0" smtClean="0">
                <a:latin typeface="Cambria" pitchFamily="18" charset="0"/>
              </a:rPr>
              <a:t>» был разделен на логические части: в результате будет разработана целая серия стандартов. </a:t>
            </a:r>
          </a:p>
          <a:p>
            <a:r>
              <a:rPr lang="ru-RU" sz="2000" dirty="0">
                <a:latin typeface="Cambria" pitchFamily="18" charset="0"/>
              </a:rPr>
              <a:t>В</a:t>
            </a:r>
            <a:r>
              <a:rPr lang="ru-RU" sz="2000" dirty="0" smtClean="0">
                <a:latin typeface="Cambria" pitchFamily="18" charset="0"/>
              </a:rPr>
              <a:t> качестве текущего проекта будет представлен наиболее полный классификатор повреждений в результате воздействия влаги, с учетом замечаний от отечественных экспертов.</a:t>
            </a:r>
            <a:endParaRPr lang="en-US" sz="2000" dirty="0">
              <a:latin typeface="Cambria" pitchFamily="18" charset="0"/>
            </a:endParaRPr>
          </a:p>
          <a:p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r>
              <a:rPr lang="ru-RU" sz="2000" dirty="0" smtClean="0">
                <a:latin typeface="Cambria" pitchFamily="18" charset="0"/>
                <a:ea typeface="Dotum" pitchFamily="34" charset="-127"/>
              </a:rPr>
              <a:t>– эксперт от России присоединиться к последующей разработке запланированного ряда документов</a:t>
            </a:r>
            <a:endParaRPr lang="ru-RU" sz="2000" dirty="0" smtClean="0">
              <a:latin typeface="Cambria" pitchFamily="18" charset="0"/>
            </a:endParaRPr>
          </a:p>
          <a:p>
            <a:pPr lvl="1"/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lvl="1"/>
            <a:r>
              <a:rPr lang="ru-RU" sz="2000" dirty="0" smtClean="0">
                <a:latin typeface="Cambria" pitchFamily="18" charset="0"/>
                <a:ea typeface="Dotum" pitchFamily="34" charset="-127"/>
              </a:rPr>
              <a:t>Цель – учет имеющихся в Российской Федерации наработок 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по тематике документов.</a:t>
            </a: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47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95536" y="116632"/>
            <a:ext cx="84249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lvl="1" indent="0"/>
            <a:r>
              <a:rPr lang="ru-RU" sz="2400" b="1" dirty="0">
                <a:latin typeface="Cambria" pitchFamily="18" charset="0"/>
                <a:ea typeface="Dotum" pitchFamily="34" charset="-127"/>
              </a:rPr>
              <a:t>Участие в международных </a:t>
            </a:r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разработках: </a:t>
            </a:r>
            <a:br>
              <a:rPr lang="ru-RU" sz="2400" b="1" dirty="0" smtClean="0">
                <a:latin typeface="Cambria" pitchFamily="18" charset="0"/>
                <a:ea typeface="Dotum" pitchFamily="34" charset="-127"/>
              </a:rPr>
            </a:br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	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разработка </a:t>
            </a:r>
            <a:r>
              <a:rPr lang="ru-RU" sz="2400" b="1" u="sng" dirty="0">
                <a:latin typeface="Cambria" pitchFamily="18" charset="0"/>
                <a:ea typeface="Dotum" pitchFamily="34" charset="-127"/>
              </a:rPr>
              <a:t>стандартов по 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определению </a:t>
            </a:r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	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коэффициента </a:t>
            </a:r>
            <a:r>
              <a:rPr lang="ru-RU" sz="2400" b="1" u="sng" dirty="0">
                <a:latin typeface="Cambria" pitchFamily="18" charset="0"/>
                <a:ea typeface="Dotum" pitchFamily="34" charset="-127"/>
              </a:rPr>
              <a:t>общего пропускания 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/>
            </a:r>
            <a:br>
              <a:rPr lang="ru-RU" sz="2400" b="1" u="sng" dirty="0" smtClean="0">
                <a:latin typeface="Cambria" pitchFamily="18" charset="0"/>
                <a:ea typeface="Dotum" pitchFamily="34" charset="-127"/>
              </a:rPr>
            </a:br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	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солнечной радиации</a:t>
            </a:r>
            <a:endParaRPr lang="ru-RU" sz="2400" b="1" u="sng" dirty="0">
              <a:latin typeface="Cambria" pitchFamily="18" charset="0"/>
              <a:ea typeface="Dotum" pitchFamily="34" charset="-127"/>
            </a:endParaRPr>
          </a:p>
          <a:p>
            <a:endParaRPr lang="ru-RU" altLang="zh-CN" sz="2400" b="1" u="sng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1916832"/>
            <a:ext cx="853472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Dotum" pitchFamily="34" charset="-127"/>
              </a:rPr>
              <a:t>–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в настоящее время на базе рабочей группы </a:t>
            </a:r>
            <a:r>
              <a:rPr lang="en-US" sz="2000" dirty="0" smtClean="0">
                <a:latin typeface="Cambria" pitchFamily="18" charset="0"/>
              </a:rPr>
              <a:t>ISO/TC </a:t>
            </a:r>
            <a:r>
              <a:rPr lang="en-US" sz="2000" dirty="0">
                <a:latin typeface="Cambria" pitchFamily="18" charset="0"/>
              </a:rPr>
              <a:t>163/SC 01/WG 17 </a:t>
            </a:r>
            <a:r>
              <a:rPr lang="ru-RU" sz="2000" dirty="0" smtClean="0">
                <a:latin typeface="Cambria" pitchFamily="18" charset="0"/>
              </a:rPr>
              <a:t>«</a:t>
            </a:r>
            <a:r>
              <a:rPr lang="en-US" sz="2000" dirty="0" smtClean="0">
                <a:latin typeface="Cambria" pitchFamily="18" charset="0"/>
              </a:rPr>
              <a:t>Solar </a:t>
            </a:r>
            <a:r>
              <a:rPr lang="en-US" sz="2000" dirty="0">
                <a:latin typeface="Cambria" pitchFamily="18" charset="0"/>
              </a:rPr>
              <a:t>heat gain coefficient of windows and </a:t>
            </a:r>
            <a:r>
              <a:rPr lang="en-US" sz="2000" dirty="0" smtClean="0">
                <a:latin typeface="Cambria" pitchFamily="18" charset="0"/>
              </a:rPr>
              <a:t>doors</a:t>
            </a:r>
            <a:r>
              <a:rPr lang="ru-RU" sz="2000" dirty="0" smtClean="0">
                <a:latin typeface="Cambria" pitchFamily="18" charset="0"/>
              </a:rPr>
              <a:t>» разрабатывается стандарт </a:t>
            </a:r>
            <a:r>
              <a:rPr lang="en-GB" sz="2000" dirty="0">
                <a:latin typeface="Cambria" pitchFamily="18" charset="0"/>
              </a:rPr>
              <a:t>ISO </a:t>
            </a:r>
            <a:r>
              <a:rPr lang="en-GB" sz="2000" dirty="0" smtClean="0">
                <a:latin typeface="Cambria" pitchFamily="18" charset="0"/>
              </a:rPr>
              <a:t>NP/19467-2</a:t>
            </a:r>
            <a:r>
              <a:rPr lang="ru-RU" sz="2000" dirty="0" smtClean="0">
                <a:latin typeface="Cambria" pitchFamily="18" charset="0"/>
              </a:rPr>
              <a:t> «</a:t>
            </a:r>
            <a:r>
              <a:rPr lang="en-GB" sz="2000" dirty="0" smtClean="0">
                <a:latin typeface="Cambria" pitchFamily="18" charset="0"/>
              </a:rPr>
              <a:t>Thermal </a:t>
            </a:r>
            <a:r>
              <a:rPr lang="en-GB" sz="2000" dirty="0">
                <a:latin typeface="Cambria" pitchFamily="18" charset="0"/>
              </a:rPr>
              <a:t>performance of windows and doors </a:t>
            </a:r>
            <a:r>
              <a:rPr lang="en-US" sz="2000" dirty="0">
                <a:latin typeface="Cambria" pitchFamily="18" charset="0"/>
              </a:rPr>
              <a:t>— </a:t>
            </a:r>
            <a:r>
              <a:rPr lang="en-GB" sz="2000" dirty="0">
                <a:latin typeface="Cambria" pitchFamily="18" charset="0"/>
              </a:rPr>
              <a:t>Determination of solar heat gain coefficient using solar simulator </a:t>
            </a:r>
            <a:r>
              <a:rPr lang="en-US" sz="2000" dirty="0">
                <a:latin typeface="Cambria" pitchFamily="18" charset="0"/>
              </a:rPr>
              <a:t>— </a:t>
            </a:r>
            <a:r>
              <a:rPr lang="en-GB" sz="2000" dirty="0">
                <a:latin typeface="Cambria" pitchFamily="18" charset="0"/>
              </a:rPr>
              <a:t>Part 2: Centre of glazing, normal and off-normal </a:t>
            </a:r>
            <a:r>
              <a:rPr lang="en-GB" sz="2000" dirty="0" smtClean="0">
                <a:latin typeface="Cambria" pitchFamily="18" charset="0"/>
              </a:rPr>
              <a:t>incidence</a:t>
            </a:r>
            <a:r>
              <a:rPr lang="ru-RU" sz="2000" dirty="0" smtClean="0">
                <a:latin typeface="Cambria" pitchFamily="18" charset="0"/>
              </a:rPr>
              <a:t>»</a:t>
            </a:r>
          </a:p>
          <a:p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r>
              <a:rPr lang="ru-RU" sz="2000" dirty="0" smtClean="0">
                <a:latin typeface="Cambria" pitchFamily="18" charset="0"/>
                <a:ea typeface="Dotum" pitchFamily="34" charset="-127"/>
              </a:rPr>
              <a:t>– эксперт от России присоединен к рабочей группы для детальной проработки указанного и связанных стандартов к последующей разработке запланированного ряда документов</a:t>
            </a:r>
            <a:endParaRPr lang="ru-RU" sz="2000" dirty="0" smtClean="0">
              <a:latin typeface="Cambria" pitchFamily="18" charset="0"/>
            </a:endParaRPr>
          </a:p>
          <a:p>
            <a:pPr lvl="1"/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lvl="1"/>
            <a:r>
              <a:rPr lang="ru-RU" sz="2000" dirty="0" smtClean="0">
                <a:latin typeface="Cambria" pitchFamily="18" charset="0"/>
                <a:ea typeface="Dotum" pitchFamily="34" charset="-127"/>
              </a:rPr>
              <a:t>Цель – перехват применяемых методик измерения и при необходимости корректировка процедур по испытания.</a:t>
            </a: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8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95536" y="116632"/>
            <a:ext cx="84249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lvl="1" indent="0"/>
            <a:r>
              <a:rPr lang="ru-RU" sz="2400" b="1" dirty="0">
                <a:latin typeface="Cambria" pitchFamily="18" charset="0"/>
                <a:ea typeface="Dotum" pitchFamily="34" charset="-127"/>
              </a:rPr>
              <a:t>Внедрение собственного отечественного опыта: </a:t>
            </a:r>
            <a:br>
              <a:rPr lang="ru-RU" sz="2400" b="1" dirty="0">
                <a:latin typeface="Cambria" pitchFamily="18" charset="0"/>
                <a:ea typeface="Dotum" pitchFamily="34" charset="-127"/>
              </a:rPr>
            </a:br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	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>разработка </a:t>
            </a:r>
            <a:r>
              <a:rPr lang="ru-RU" sz="2400" b="1" u="sng" dirty="0">
                <a:latin typeface="Cambria" pitchFamily="18" charset="0"/>
                <a:ea typeface="Dotum" pitchFamily="34" charset="-127"/>
              </a:rPr>
              <a:t>международного стандарта</a:t>
            </a:r>
            <a:r>
              <a:rPr lang="ru-RU" sz="2400" b="1" u="sng" dirty="0" smtClean="0">
                <a:latin typeface="Cambria" pitchFamily="18" charset="0"/>
                <a:ea typeface="Dotum" pitchFamily="34" charset="-127"/>
              </a:rPr>
              <a:t/>
            </a:r>
            <a:br>
              <a:rPr lang="ru-RU" sz="2400" b="1" u="sng" dirty="0" smtClean="0">
                <a:latin typeface="Cambria" pitchFamily="18" charset="0"/>
                <a:ea typeface="Dotum" pitchFamily="34" charset="-127"/>
              </a:rPr>
            </a:br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	</a:t>
            </a:r>
            <a:endParaRPr lang="ru-RU" altLang="zh-CN" sz="2400" b="1" u="sng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1052736"/>
            <a:ext cx="853472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 smtClean="0">
                <a:latin typeface="Cambria" pitchFamily="18" charset="0"/>
                <a:ea typeface="Dotum" pitchFamily="34" charset="-127"/>
              </a:rPr>
              <a:t>–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отечественные эксперты согласовали с руководством ТК 163 и подкомитета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(SC 2)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инициативу о внедрении стандарта, оперирующего с удельными характеристиками при определении потребления энергии на отопление и вентиляцию;</a:t>
            </a:r>
          </a:p>
          <a:p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r>
              <a:rPr lang="ru-RU" sz="2000" dirty="0" smtClean="0">
                <a:latin typeface="Cambria" pitchFamily="18" charset="0"/>
                <a:ea typeface="Dotum" pitchFamily="34" charset="-127"/>
              </a:rPr>
              <a:t>– разработанная де-факто первая редакция стандарта направлена на согласование в курирующую рабочую группу для перераспределения полномочий между предложенным проектом и имеющейся в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ISO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серии стандартов 52000 на этапе внедрения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NWIP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</a:p>
          <a:p>
            <a:endParaRPr lang="ru-RU" sz="2000" dirty="0" smtClean="0">
              <a:latin typeface="Cambria" pitchFamily="18" charset="0"/>
              <a:ea typeface="Dotum" pitchFamily="34" charset="-127"/>
            </a:endParaRPr>
          </a:p>
          <a:p>
            <a:r>
              <a:rPr lang="ru-RU" sz="2000" dirty="0">
                <a:latin typeface="Cambria" pitchFamily="18" charset="0"/>
                <a:ea typeface="Dotum" pitchFamily="34" charset="-127"/>
              </a:rPr>
              <a:t>–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до конца года будет инициировано голосование о включении предложенного проекта в работу технического комитета для разработки и публикации международного стандарта.</a:t>
            </a:r>
          </a:p>
          <a:p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lvl="1"/>
            <a:r>
              <a:rPr lang="ru-RU" sz="2000" dirty="0" smtClean="0">
                <a:latin typeface="Cambria" pitchFamily="18" charset="0"/>
                <a:ea typeface="Dotum" pitchFamily="34" charset="-127"/>
              </a:rPr>
              <a:t>Цель – вынесение на международный уровень прогрессивных методов расчета энергопотребления на отопление и вентиляцию, позволяющих при корректном подходе качественно повысить энергетическую эффективность зданий .</a:t>
            </a: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92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429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mbria" pitchFamily="18" charset="0"/>
              </a:rPr>
              <a:t>О</a:t>
            </a:r>
            <a:r>
              <a:rPr lang="ru-RU" sz="3200" dirty="0">
                <a:latin typeface="Cambria" pitchFamily="18" charset="0"/>
              </a:rPr>
              <a:t> разработке 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проекта </a:t>
            </a:r>
            <a:r>
              <a:rPr lang="ru-RU" sz="3200" dirty="0">
                <a:latin typeface="Cambria" pitchFamily="18" charset="0"/>
              </a:rPr>
              <a:t>международного стандарта ИСО 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в </a:t>
            </a:r>
            <a:r>
              <a:rPr lang="ru-RU" sz="3200" dirty="0">
                <a:latin typeface="Cambria" pitchFamily="18" charset="0"/>
              </a:rPr>
              <a:t>области потребления энергии зданием 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на </a:t>
            </a:r>
            <a:r>
              <a:rPr lang="ru-RU" sz="3200" dirty="0">
                <a:latin typeface="Cambria" pitchFamily="18" charset="0"/>
              </a:rPr>
              <a:t>основе российского опыта 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технического </a:t>
            </a:r>
            <a:r>
              <a:rPr lang="ru-RU" sz="3200" dirty="0">
                <a:latin typeface="Cambria" pitchFamily="18" charset="0"/>
              </a:rPr>
              <a:t>нормирования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669" y="4005064"/>
            <a:ext cx="8241632" cy="63307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НИИСФ РААСН</a:t>
            </a:r>
            <a:endParaRPr lang="ru-RU" sz="3600" dirty="0">
              <a:solidFill>
                <a:schemeClr val="tx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8668" y="6171807"/>
            <a:ext cx="3632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2</a:t>
            </a:r>
            <a:r>
              <a:rPr lang="ru-RU" sz="3200" dirty="0" smtClean="0">
                <a:latin typeface="Cambria" pitchFamily="18" charset="0"/>
              </a:rPr>
              <a:t>6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ru-RU" sz="3200" dirty="0" smtClean="0">
                <a:latin typeface="Cambria" pitchFamily="18" charset="0"/>
              </a:rPr>
              <a:t>Октября </a:t>
            </a:r>
            <a:r>
              <a:rPr lang="ru-RU" sz="3200" dirty="0" smtClean="0">
                <a:latin typeface="Cambria" pitchFamily="18" charset="0"/>
              </a:rPr>
              <a:t>201</a:t>
            </a:r>
            <a:r>
              <a:rPr lang="en-US" sz="3200" dirty="0" smtClean="0">
                <a:latin typeface="Cambria" pitchFamily="18" charset="0"/>
              </a:rPr>
              <a:t>7</a:t>
            </a:r>
            <a:r>
              <a:rPr lang="ru-RU" sz="3200" dirty="0" smtClean="0">
                <a:latin typeface="Cambria" pitchFamily="18" charset="0"/>
              </a:rPr>
              <a:t> г.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47346" y="5085184"/>
            <a:ext cx="8241632" cy="633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А.Ю. Неклюдов</a:t>
            </a:r>
          </a:p>
        </p:txBody>
      </p:sp>
    </p:spTree>
    <p:extLst>
      <p:ext uri="{BB962C8B-B14F-4D97-AF65-F5344CB8AC3E}">
        <p14:creationId xmlns:p14="http://schemas.microsoft.com/office/powerpoint/2010/main" val="17276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" y="188640"/>
            <a:ext cx="91439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lvl="1" indent="0" algn="ctr"/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Определение энергетических характеристик здания – </a:t>
            </a:r>
          </a:p>
          <a:p>
            <a:pPr marL="0" lvl="1" indent="0" algn="ctr"/>
            <a:r>
              <a:rPr lang="ru-RU" sz="2400" b="1" dirty="0" smtClean="0">
                <a:latin typeface="Cambria" pitchFamily="18" charset="0"/>
                <a:ea typeface="Dotum" pitchFamily="34" charset="-127"/>
              </a:rPr>
              <a:t>крайне популярная тема международной стандартизации</a:t>
            </a:r>
            <a:endParaRPr lang="ru-RU" sz="2400" b="1" u="sng" dirty="0" smtClean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1316961"/>
            <a:ext cx="853472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atin typeface="Cambria" pitchFamily="18" charset="0"/>
                <a:ea typeface="Dotum" pitchFamily="34" charset="-127"/>
              </a:rPr>
              <a:t>В настоящее время, в основном, силами стран Евросоюза подготавливаются многочисленные стандарты, посвященные определению различных энергетических характеристик здания.</a:t>
            </a:r>
          </a:p>
          <a:p>
            <a:endParaRPr lang="en-US" sz="2000" dirty="0">
              <a:latin typeface="Cambria" pitchFamily="18" charset="0"/>
              <a:ea typeface="Dotum" pitchFamily="34" charset="-127"/>
            </a:endParaRPr>
          </a:p>
          <a:p>
            <a:pPr algn="ctr"/>
            <a:r>
              <a:rPr lang="ru-RU" sz="2000" dirty="0" smtClean="0">
                <a:latin typeface="Cambria" pitchFamily="18" charset="0"/>
                <a:ea typeface="Dotum" pitchFamily="34" charset="-127"/>
              </a:rPr>
              <a:t>Серия стандартов 52000 – «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the family of EBP standards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»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.</a:t>
            </a:r>
            <a:endParaRPr lang="ru-RU" sz="2000" dirty="0" smtClean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Семинар ИСО\Новый точечн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8" y="3425827"/>
            <a:ext cx="6273800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06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-6916" y="116632"/>
            <a:ext cx="91439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lvl="1" indent="0" algn="ctr"/>
            <a:r>
              <a:rPr lang="ru-RU" sz="2400" b="1" dirty="0">
                <a:latin typeface="Cambria" pitchFamily="18" charset="0"/>
              </a:rPr>
              <a:t>Модульная структура документов ISO и CEN </a:t>
            </a:r>
            <a:r>
              <a:rPr lang="ru-RU" sz="2400" b="1" dirty="0" smtClean="0">
                <a:latin typeface="Cambria" pitchFamily="18" charset="0"/>
              </a:rPr>
              <a:t/>
            </a:r>
            <a:br>
              <a:rPr lang="ru-RU" sz="2400" b="1" dirty="0" smtClean="0">
                <a:latin typeface="Cambria" pitchFamily="18" charset="0"/>
              </a:rPr>
            </a:br>
            <a:r>
              <a:rPr lang="ru-RU" sz="2400" b="1" dirty="0" smtClean="0">
                <a:latin typeface="Cambria" pitchFamily="18" charset="0"/>
              </a:rPr>
              <a:t>для </a:t>
            </a:r>
            <a:r>
              <a:rPr lang="ru-RU" sz="2400" b="1" dirty="0">
                <a:latin typeface="Cambria" pitchFamily="18" charset="0"/>
              </a:rPr>
              <a:t>определения характеристик </a:t>
            </a:r>
            <a:r>
              <a:rPr lang="ru-RU" sz="2400" b="1" dirty="0" smtClean="0">
                <a:latin typeface="Cambria" pitchFamily="18" charset="0"/>
              </a:rPr>
              <a:t>энергопотребления (1)</a:t>
            </a:r>
            <a:endParaRPr lang="ru-RU" altLang="zh-CN" sz="2400" b="1" u="sng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904843"/>
              </p:ext>
            </p:extLst>
          </p:nvPr>
        </p:nvGraphicFramePr>
        <p:xfrm>
          <a:off x="285368" y="1196752"/>
          <a:ext cx="8584379" cy="484659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7309"/>
                <a:gridCol w="816545"/>
                <a:gridCol w="656924"/>
                <a:gridCol w="817121"/>
                <a:gridCol w="656924"/>
                <a:gridCol w="816545"/>
                <a:gridCol w="490388"/>
                <a:gridCol w="489811"/>
                <a:gridCol w="490388"/>
                <a:gridCol w="489811"/>
                <a:gridCol w="490388"/>
                <a:gridCol w="489811"/>
                <a:gridCol w="490388"/>
                <a:gridCol w="489811"/>
                <a:gridCol w="572215"/>
              </a:tblGrid>
              <a:tr h="105980">
                <a:tc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Общие положения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Здание в целом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Инженерные системы зданий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920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Под-категория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>
                          <a:effectLst/>
                        </a:rPr>
                        <a:t>Описание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Описание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Описание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Отопле-ние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Охлажде-ние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Вентиля-</a:t>
                      </a:r>
                      <a:r>
                        <a:rPr lang="ru-RU" sz="700" dirty="0" err="1" smtClean="0">
                          <a:effectLst/>
                        </a:rPr>
                        <a:t>ция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Увлажне-ние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Осуше-ние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>
                          <a:effectLst/>
                        </a:rPr>
                        <a:t>Горячее </a:t>
                      </a:r>
                      <a:r>
                        <a:rPr lang="ru-RU" sz="700" dirty="0" smtClean="0">
                          <a:effectLst/>
                        </a:rPr>
                        <a:t>водо-</a:t>
                      </a:r>
                      <a:r>
                        <a:rPr lang="ru-RU" sz="700" dirty="0" err="1" smtClean="0">
                          <a:effectLst/>
                        </a:rPr>
                        <a:t>снабже</a:t>
                      </a:r>
                      <a:r>
                        <a:rPr lang="ru-RU" sz="700" dirty="0" smtClean="0">
                          <a:effectLst/>
                        </a:rPr>
                        <a:t>-</a:t>
                      </a:r>
                      <a:r>
                        <a:rPr lang="ru-RU" sz="700" dirty="0" err="1" smtClean="0">
                          <a:effectLst/>
                        </a:rPr>
                        <a:t>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Освеще-ние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Авто-</a:t>
                      </a:r>
                      <a:r>
                        <a:rPr lang="ru-RU" sz="700" dirty="0" err="1" smtClean="0">
                          <a:effectLst/>
                        </a:rPr>
                        <a:t>матика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и </a:t>
                      </a:r>
                      <a:r>
                        <a:rPr lang="ru-RU" sz="700" dirty="0" err="1" smtClean="0">
                          <a:effectLst/>
                        </a:rPr>
                        <a:t>управле-ние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Возобнов-ляемые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источники энергии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231340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323068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Общие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положения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52000‑1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Общие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положения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Общие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положения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15316-1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16798-9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16798-3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16798-3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16798-3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15316-1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15193-1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15232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(-1-1)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423920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Термины и определения, условные обозначения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52000‑1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Энергетические потребности зданий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52016‑1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52017‑1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Потребности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12831-3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15193-1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476910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Применение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52000‑1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Параметры микроклимата (без инженерных систем)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52016‑1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52017‑1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Максимальная нагрузка и мощность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52017‑1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12831-1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</a:t>
                      </a:r>
                      <a:r>
                        <a:rPr lang="ru-RU" sz="700">
                          <a:effectLst/>
                        </a:rPr>
                        <a:t> 52017‑1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16798-11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</a:t>
                      </a:r>
                      <a:r>
                        <a:rPr lang="ru-RU" sz="700">
                          <a:effectLst/>
                        </a:rPr>
                        <a:t> 52017‑1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16798-11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</a:t>
                      </a:r>
                      <a:r>
                        <a:rPr lang="ru-RU" sz="700">
                          <a:effectLst/>
                        </a:rPr>
                        <a:t> 52017‑1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16798-11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12831-3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529900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Способы совершенствования энерг. характеристик здания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52003‑1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>
                          <a:effectLst/>
                        </a:rPr>
                        <a:t>Способы </a:t>
                      </a:r>
                      <a:r>
                        <a:rPr lang="ru-RU" sz="700" dirty="0" smtClean="0">
                          <a:effectLst/>
                        </a:rPr>
                        <a:t>совершенство-</a:t>
                      </a:r>
                      <a:r>
                        <a:rPr lang="ru-RU" sz="700" dirty="0" err="1" smtClean="0">
                          <a:effectLst/>
                        </a:rPr>
                        <a:t>вания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энерг</a:t>
                      </a:r>
                      <a:r>
                        <a:rPr lang="ru-RU" sz="700" dirty="0">
                          <a:effectLst/>
                        </a:rPr>
                        <a:t>. характеристик здания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52018‑1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Способы совершенствования энерг. характеристик здания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15316-1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16798-9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16798-3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16798-3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16798-3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15316-1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15193-1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15232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1377741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>
                          <a:effectLst/>
                        </a:rPr>
                        <a:t>Типы зданий </a:t>
                      </a:r>
                      <a:r>
                        <a:rPr lang="ru-RU" sz="700" dirty="0" smtClean="0">
                          <a:effectLst/>
                        </a:rPr>
                        <a:t/>
                      </a:r>
                      <a:br>
                        <a:rPr lang="ru-RU" sz="700" dirty="0" smtClean="0">
                          <a:effectLst/>
                        </a:rPr>
                      </a:br>
                      <a:r>
                        <a:rPr lang="ru-RU" sz="700" dirty="0" smtClean="0">
                          <a:effectLst/>
                        </a:rPr>
                        <a:t>и </a:t>
                      </a:r>
                      <a:r>
                        <a:rPr lang="ru-RU" sz="700" dirty="0">
                          <a:effectLst/>
                        </a:rPr>
                        <a:t>их границы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52000‑1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Трансмиссионные тепловые потери/ поступления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13789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13770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6946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10211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14683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10077-1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10077-2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12631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52022‑3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Передача (в т. ч. теплопередача, распределение в помещении)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15316-2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15316-2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16798-7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16798-5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(-1 и -2)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16798-5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(-1 и -2)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15232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423920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Условия эксплуатации здания, в т.ч. заселенность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17772-1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16798-1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Вентиляционные тепловые потери/ поступления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13789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52016‑1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Перенос (транспортировка)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15316-3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15316-3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16798-5 (-1 и -2)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16798-5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16798-5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15316-3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15232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  <a:tr h="529900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Совмещение вопросов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производства и потребления энергии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52000‑1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Тепловые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поступления от внутренних источников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17772-1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+ блок М2-5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Аккумулирование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15316-5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16798-15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15316-5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15232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1" marR="5973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62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" y="116632"/>
            <a:ext cx="91439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lvl="1" indent="0" algn="ctr"/>
            <a:r>
              <a:rPr lang="ru-RU" sz="2400" b="1" dirty="0">
                <a:latin typeface="Cambria" pitchFamily="18" charset="0"/>
              </a:rPr>
              <a:t>Модульная структура документов ISO и CEN </a:t>
            </a:r>
            <a:br>
              <a:rPr lang="ru-RU" sz="2400" b="1" dirty="0">
                <a:latin typeface="Cambria" pitchFamily="18" charset="0"/>
              </a:rPr>
            </a:br>
            <a:r>
              <a:rPr lang="ru-RU" sz="2400" b="1" dirty="0">
                <a:latin typeface="Cambria" pitchFamily="18" charset="0"/>
              </a:rPr>
              <a:t>для определения характеристик энергопотребления </a:t>
            </a:r>
            <a:r>
              <a:rPr lang="ru-RU" sz="2400" b="1" dirty="0" smtClean="0">
                <a:latin typeface="Cambria" pitchFamily="18" charset="0"/>
              </a:rPr>
              <a:t>(2)</a:t>
            </a:r>
            <a:endParaRPr lang="ru-RU" altLang="zh-CN" sz="2400" b="1" u="sng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  <a:p>
            <a:endParaRPr lang="ru-RU" altLang="zh-CN" sz="2400" b="1" u="sng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74534"/>
              </p:ext>
            </p:extLst>
          </p:nvPr>
        </p:nvGraphicFramePr>
        <p:xfrm>
          <a:off x="235478" y="1316961"/>
          <a:ext cx="8673046" cy="492832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0824"/>
                <a:gridCol w="743188"/>
                <a:gridCol w="663977"/>
                <a:gridCol w="742605"/>
                <a:gridCol w="743188"/>
                <a:gridCol w="743188"/>
                <a:gridCol w="577776"/>
                <a:gridCol w="495652"/>
                <a:gridCol w="495070"/>
                <a:gridCol w="495652"/>
                <a:gridCol w="495070"/>
                <a:gridCol w="577776"/>
                <a:gridCol w="495652"/>
                <a:gridCol w="495070"/>
                <a:gridCol w="578358"/>
              </a:tblGrid>
              <a:tr h="107075">
                <a:tc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Общие положения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Здание в целом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Инженерные системы зданий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299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Под-категория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Описание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Описание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Описание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Отопление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Охлажде-ние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Вентиля-</a:t>
                      </a:r>
                      <a:r>
                        <a:rPr lang="ru-RU" sz="700" dirty="0" err="1" smtClean="0">
                          <a:effectLst/>
                        </a:rPr>
                        <a:t>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Увлажне-ние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Осуше-ние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>
                          <a:effectLst/>
                        </a:rPr>
                        <a:t>Горячее </a:t>
                      </a:r>
                      <a:r>
                        <a:rPr lang="ru-RU" sz="700" dirty="0" smtClean="0">
                          <a:effectLst/>
                        </a:rPr>
                        <a:t>водо-снабжение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Освеще-ние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Авто-</a:t>
                      </a:r>
                      <a:r>
                        <a:rPr lang="ru-RU" sz="700" dirty="0" err="1" smtClean="0">
                          <a:effectLst/>
                        </a:rPr>
                        <a:t>матика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и </a:t>
                      </a:r>
                      <a:r>
                        <a:rPr lang="ru-RU" sz="700" dirty="0" err="1" smtClean="0">
                          <a:effectLst/>
                        </a:rPr>
                        <a:t>управле-ние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Возобнов-ляемые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источники энергии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</a:tr>
              <a:tr h="233729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>
                          <a:effectLst/>
                        </a:rPr>
                        <a:t>M6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M11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</a:tr>
              <a:tr h="1552583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Зонирование зданий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 52000‑1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Тепловые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поступления от солнечной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радиации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</a:t>
                      </a:r>
                      <a:r>
                        <a:rPr lang="ru-RU" sz="700">
                          <a:effectLst/>
                        </a:rPr>
                        <a:t> 52022‑1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</a:t>
                      </a:r>
                      <a:r>
                        <a:rPr lang="ru-RU" sz="700">
                          <a:effectLst/>
                        </a:rPr>
                        <a:t> 52022‑3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</a:t>
                      </a:r>
                      <a:r>
                        <a:rPr lang="ru-RU" sz="700">
                          <a:effectLst/>
                        </a:rPr>
                        <a:t> 9050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</a:t>
                      </a:r>
                      <a:r>
                        <a:rPr lang="ru-RU" sz="700">
                          <a:effectLst/>
                        </a:rPr>
                        <a:t> 15099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Выработка, производство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15316-4-1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15316-4-2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15316-4-3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15316-4-4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15316-4-5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15316-4-8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16798-13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15316-4-5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16798-5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(-1 </a:t>
                      </a:r>
                      <a:r>
                        <a:rPr lang="ru-RU" sz="700">
                          <a:effectLst/>
                        </a:rPr>
                        <a:t>и</a:t>
                      </a:r>
                      <a:r>
                        <a:rPr lang="en-US" sz="700">
                          <a:effectLst/>
                        </a:rPr>
                        <a:t> -2)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16798-5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16798-5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15316-4-1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15316-4-2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15316-4-3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15316-4</a:t>
                      </a:r>
                      <a:r>
                        <a:rPr lang="ru-RU" sz="700">
                          <a:effectLst/>
                        </a:rPr>
                        <a:t>-4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15316-4-5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15316-4-8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15232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15316-4-3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15316-4-4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15316-4-5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15316-4-10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</a:tr>
              <a:tr h="535373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Расчет энергетических характеристик здания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</a:t>
                      </a:r>
                      <a:r>
                        <a:rPr lang="ru-RU" sz="700">
                          <a:effectLst/>
                        </a:rPr>
                        <a:t> 52000‑1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Тепловая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инерционность здания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ISO</a:t>
                      </a:r>
                      <a:r>
                        <a:rPr lang="ru-RU" sz="700">
                          <a:effectLst/>
                        </a:rPr>
                        <a:t> 13786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Диспетчеризация и условия эксплуатации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</a:tr>
              <a:tr h="535373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Измерение энергетических характеристик здания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52000‑1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Измерение энергетических характеристик здания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Измерение энергетических характеристик здания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15378-3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15378-3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15193-1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Обследование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17772-1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Обследование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Обследование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r>
                        <a:rPr lang="ru-RU" sz="700">
                          <a:effectLst/>
                        </a:rPr>
                        <a:t/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15378-1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16798-17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16798-17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</a:t>
                      </a:r>
                      <a:r>
                        <a:rPr lang="ru-RU" sz="700">
                          <a:effectLst/>
                        </a:rPr>
                        <a:t>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r>
                        <a:rPr lang="en-US" sz="700">
                          <a:effectLst/>
                        </a:rPr>
                        <a:t>6798-17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16798-17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15378-1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15193-1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</a:tr>
              <a:tr h="428299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Способы повышения комфортности микроклимата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BMS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</a:tr>
              <a:tr h="326405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Параметры климата местности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ISO 52010‑1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</a:tr>
              <a:tr h="279776"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Экономические расчеты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</a:rPr>
                        <a:t>EN 15459-1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</a:tr>
              <a:tr h="233729">
                <a:tc gridSpan="1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700" dirty="0">
                          <a:effectLst/>
                        </a:rPr>
                        <a:t>Примечание – Знак «–» означает, что исходя и логики модульной структуры подгруппа не может существовать.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50" marR="629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282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697038" y="2542"/>
            <a:ext cx="5759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ru-RU" altLang="zh-CN" sz="3200" dirty="0">
                <a:latin typeface="Cambria" pitchFamily="18" charset="0"/>
                <a:ea typeface="Dotum" pitchFamily="34" charset="-127"/>
                <a:cs typeface="Dotum" pitchFamily="34" charset="-127"/>
              </a:rPr>
              <a:t>Структура </a:t>
            </a:r>
            <a:r>
              <a:rPr lang="en-US" altLang="zh-CN" sz="3200" dirty="0" smtClean="0">
                <a:latin typeface="Cambria" pitchFamily="18" charset="0"/>
                <a:ea typeface="Dotum" pitchFamily="34" charset="-127"/>
              </a:rPr>
              <a:t>ISO</a:t>
            </a:r>
            <a:r>
              <a:rPr lang="ru-RU" altLang="zh-CN" sz="3200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en-US" altLang="zh-CN" sz="3200" dirty="0" smtClean="0">
                <a:latin typeface="Cambria" pitchFamily="18" charset="0"/>
                <a:ea typeface="Dotum" pitchFamily="34" charset="-127"/>
              </a:rPr>
              <a:t>TC </a:t>
            </a:r>
            <a:r>
              <a:rPr lang="en-US" altLang="zh-CN" sz="3200" dirty="0">
                <a:latin typeface="Cambria" pitchFamily="18" charset="0"/>
                <a:ea typeface="Dotum" pitchFamily="34" charset="-127"/>
              </a:rPr>
              <a:t>163</a:t>
            </a:r>
            <a:endParaRPr lang="ru-RU" altLang="zh-CN" sz="3200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3949"/>
              </p:ext>
            </p:extLst>
          </p:nvPr>
        </p:nvGraphicFramePr>
        <p:xfrm>
          <a:off x="9526" y="1658391"/>
          <a:ext cx="9145588" cy="5184577"/>
        </p:xfrm>
        <a:graphic>
          <a:graphicData uri="http://schemas.openxmlformats.org/drawingml/2006/table">
            <a:tbl>
              <a:tblPr/>
              <a:tblGrid>
                <a:gridCol w="2762250"/>
                <a:gridCol w="6383338"/>
              </a:tblGrid>
              <a:tr h="745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  <a:cs typeface="Dotum" pitchFamily="34" charset="-127"/>
                        </a:rPr>
                        <a:t>Структурная единица</a:t>
                      </a: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Название</a:t>
                      </a: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ISO/TC 163/SC 1</a:t>
                      </a: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Test and measurement methods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(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методы испытаний и измерений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)</a:t>
                      </a: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ISO/TC 163/SC 2</a:t>
                      </a: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Calculation methods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Dotum" pitchFamily="34" charset="-127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(методы расчетов)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Dotum" pitchFamily="34" charset="-127"/>
                      </a:endParaRP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ISO/TC 163/SC 3</a:t>
                      </a: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Thermal insulation products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Dotum" pitchFamily="34" charset="-127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(теплоизоляционные материалы)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Dotum" pitchFamily="34" charset="-127"/>
                      </a:endParaRP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4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ISO/TC 163/JWG 04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(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Joint ISO/TC 163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–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 ISO/TC 205 WG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Dotum" pitchFamily="34" charset="-127"/>
                      </a:endParaRP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Energy performance of buildings using holistic approach 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/>
                      </a:r>
                      <a:b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</a:b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(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энергетические характеристики зданий при использовании комплексного подхода)</a:t>
                      </a:r>
                      <a:endParaRPr kumimoji="0" 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Dotum" pitchFamily="34" charset="-127"/>
                        <a:cs typeface="Dotum" pitchFamily="34" charset="-127"/>
                      </a:endParaRP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1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ISO/TC 163/WG 06</a:t>
                      </a: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Vocabulary for thermal insulation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 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/>
                      </a:r>
                      <a:b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</a:b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(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Dotum" pitchFamily="34" charset="-127"/>
                        </a:rPr>
                        <a:t>терминология по тепловой изоляции)</a:t>
                      </a:r>
                      <a:endParaRPr kumimoji="0" 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Dotum" pitchFamily="34" charset="-127"/>
                        <a:cs typeface="Dotum" pitchFamily="34" charset="-127"/>
                      </a:endParaRPr>
                    </a:p>
                  </a:txBody>
                  <a:tcPr marL="64086" marR="6408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7" name="Rectangle 1"/>
          <p:cNvSpPr>
            <a:spLocks noChangeArrowheads="1"/>
          </p:cNvSpPr>
          <p:nvPr/>
        </p:nvSpPr>
        <p:spPr bwMode="auto">
          <a:xfrm>
            <a:off x="0" y="591797"/>
            <a:ext cx="913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latin typeface="Cambria" pitchFamily="18" charset="0"/>
                <a:ea typeface="Dotum" pitchFamily="34" charset="-127"/>
              </a:rPr>
              <a:t>Thermal performance and energy use in the built environment </a:t>
            </a:r>
            <a:r>
              <a:rPr lang="ru-RU" sz="2400" dirty="0">
                <a:latin typeface="Cambria" pitchFamily="18" charset="0"/>
                <a:ea typeface="Dotum" pitchFamily="34" charset="-127"/>
              </a:rPr>
              <a:t/>
            </a:r>
            <a:br>
              <a:rPr lang="ru-RU" sz="2400" dirty="0">
                <a:latin typeface="Cambria" pitchFamily="18" charset="0"/>
                <a:ea typeface="Dotum" pitchFamily="34" charset="-127"/>
              </a:rPr>
            </a:br>
            <a:r>
              <a:rPr lang="en-US" sz="2400" dirty="0">
                <a:solidFill>
                  <a:srgbClr val="000000"/>
                </a:solidFill>
                <a:latin typeface="Cambria" pitchFamily="18" charset="0"/>
                <a:ea typeface="Dotum" pitchFamily="34" charset="-127"/>
                <a:cs typeface="Dotum" pitchFamily="34" charset="-127"/>
              </a:rPr>
              <a:t>(</a:t>
            </a:r>
            <a:r>
              <a:rPr lang="ru-RU" altLang="zh-CN" sz="2400" dirty="0">
                <a:solidFill>
                  <a:srgbClr val="000000"/>
                </a:solidFill>
                <a:latin typeface="Cambria" pitchFamily="18" charset="0"/>
                <a:ea typeface="Dotum" pitchFamily="34" charset="-127"/>
                <a:cs typeface="Dotum" pitchFamily="34" charset="-127"/>
              </a:rPr>
              <a:t>Тепловые характеристики и энергетические затраты в зданиях</a:t>
            </a:r>
            <a:r>
              <a:rPr lang="en-US" altLang="zh-CN" sz="2400" dirty="0">
                <a:solidFill>
                  <a:srgbClr val="000000"/>
                </a:solidFill>
                <a:latin typeface="Cambria" pitchFamily="18" charset="0"/>
                <a:ea typeface="Dotum" pitchFamily="34" charset="-127"/>
              </a:rPr>
              <a:t>)</a:t>
            </a:r>
            <a:endParaRPr lang="en-US" sz="2400" dirty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6168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16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3999" cy="407707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Cambria" pitchFamily="18" charset="0"/>
              </a:rPr>
              <a:t>Отечественный </a:t>
            </a:r>
            <a:r>
              <a:rPr lang="en-US" sz="3600" dirty="0" smtClean="0">
                <a:latin typeface="Cambria" pitchFamily="18" charset="0"/>
              </a:rPr>
              <a:t>NWIP</a:t>
            </a:r>
            <a:r>
              <a:rPr lang="ru-RU" sz="3600" dirty="0" smtClean="0">
                <a:latin typeface="Cambria" pitchFamily="18" charset="0"/>
              </a:rPr>
              <a:t>:</a:t>
            </a:r>
            <a:r>
              <a:rPr lang="ru-RU" sz="3600" b="1" dirty="0" smtClean="0">
                <a:latin typeface="Cambria" pitchFamily="18" charset="0"/>
              </a:rPr>
              <a:t/>
            </a:r>
            <a:br>
              <a:rPr lang="ru-RU" sz="3600" b="1" dirty="0" smtClean="0">
                <a:latin typeface="Cambria" pitchFamily="18" charset="0"/>
              </a:rPr>
            </a:br>
            <a:r>
              <a:rPr lang="ru-RU" sz="3600" b="1" dirty="0" smtClean="0">
                <a:latin typeface="Cambria" pitchFamily="18" charset="0"/>
              </a:rPr>
              <a:t>«</a:t>
            </a:r>
            <a:r>
              <a:rPr lang="en-US" sz="3600" b="1" dirty="0" smtClean="0">
                <a:latin typeface="Cambria" pitchFamily="18" charset="0"/>
              </a:rPr>
              <a:t>Energy </a:t>
            </a:r>
            <a:r>
              <a:rPr lang="en-US" sz="3600" b="1" dirty="0">
                <a:latin typeface="Cambria" pitchFamily="18" charset="0"/>
              </a:rPr>
              <a:t>performance — </a:t>
            </a:r>
            <a:r>
              <a:rPr lang="ru-RU" sz="3600" b="1" dirty="0" smtClean="0">
                <a:latin typeface="Cambria" pitchFamily="18" charset="0"/>
              </a:rPr>
              <a:t/>
            </a:r>
            <a:br>
              <a:rPr lang="ru-RU" sz="3600" b="1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Specific </a:t>
            </a:r>
            <a:r>
              <a:rPr lang="en-US" sz="3600" b="1" dirty="0">
                <a:latin typeface="Cambria" pitchFamily="18" charset="0"/>
              </a:rPr>
              <a:t>characteristics of buildings </a:t>
            </a:r>
            <a:r>
              <a:rPr lang="en-US" sz="3600" b="1" dirty="0" smtClean="0">
                <a:latin typeface="Cambria" pitchFamily="18" charset="0"/>
              </a:rPr>
              <a:t>— </a:t>
            </a:r>
            <a:r>
              <a:rPr lang="en-US" sz="3600" b="1" dirty="0">
                <a:latin typeface="Cambria" pitchFamily="18" charset="0"/>
              </a:rPr>
              <a:t/>
            </a:r>
            <a:br>
              <a:rPr lang="en-US" sz="3600" b="1" dirty="0">
                <a:latin typeface="Cambria" pitchFamily="18" charset="0"/>
              </a:rPr>
            </a:br>
            <a:r>
              <a:rPr lang="en-US" sz="3600" b="1" dirty="0">
                <a:latin typeface="Cambria" pitchFamily="18" charset="0"/>
              </a:rPr>
              <a:t>Part 1: Calculation procedures for specific characteristic of </a:t>
            </a:r>
            <a:r>
              <a:rPr lang="en-US" sz="3600" b="1" dirty="0" smtClean="0">
                <a:latin typeface="Cambria" pitchFamily="18" charset="0"/>
              </a:rPr>
              <a:t>energy </a:t>
            </a:r>
            <a:r>
              <a:rPr lang="en-US" sz="3600" b="1" dirty="0">
                <a:latin typeface="Cambria" pitchFamily="18" charset="0"/>
              </a:rPr>
              <a:t>needs for </a:t>
            </a:r>
            <a:r>
              <a:rPr lang="en-US" sz="3600" b="1" dirty="0" smtClean="0">
                <a:latin typeface="Cambria" pitchFamily="18" charset="0"/>
              </a:rPr>
              <a:t>heating</a:t>
            </a:r>
            <a:r>
              <a:rPr lang="ru-RU" sz="3600" b="1" dirty="0" smtClean="0">
                <a:latin typeface="Cambria" pitchFamily="18" charset="0"/>
              </a:rPr>
              <a:t>»</a:t>
            </a:r>
            <a:br>
              <a:rPr lang="ru-RU" sz="3600" b="1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базируется на методике </a:t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приложения Г СП 50.13330.</a:t>
            </a:r>
            <a:endParaRPr lang="ru-RU" sz="3600" dirty="0">
              <a:latin typeface="Cambria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" y="5032920"/>
            <a:ext cx="85347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ru-RU" sz="2000" dirty="0" smtClean="0">
                <a:latin typeface="Cambria" pitchFamily="18" charset="0"/>
                <a:ea typeface="Dotum" pitchFamily="34" charset="-127"/>
              </a:rPr>
              <a:t>С учетом 52000 серии стандартов 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продвижение такого проекта нового стандарта – 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очень сложная инициатива!</a:t>
            </a:r>
          </a:p>
        </p:txBody>
      </p:sp>
    </p:spTree>
    <p:extLst>
      <p:ext uri="{BB962C8B-B14F-4D97-AF65-F5344CB8AC3E}">
        <p14:creationId xmlns:p14="http://schemas.microsoft.com/office/powerpoint/2010/main" val="25561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31"/>
            <a:ext cx="7886700" cy="838033"/>
          </a:xfrm>
        </p:spPr>
        <p:txBody>
          <a:bodyPr/>
          <a:lstStyle/>
          <a:p>
            <a:pPr algn="ctr"/>
            <a:r>
              <a:rPr lang="en-GB" dirty="0" smtClean="0">
                <a:latin typeface="Cambria" pitchFamily="18" charset="0"/>
              </a:rPr>
              <a:t>Content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997" y="1185738"/>
            <a:ext cx="751735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Foreword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Introduction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Scope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2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Normative references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3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Terms and definitions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4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Symbols and subscripts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5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Specific characteristic of energy needs for heating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6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Specific fabric characteristic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6.1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Specific fabric characteristic by elements of the envelope 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6.2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Specific fabric characteristic by the whole envelope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7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Specific ventilation characteristic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8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Specific internal heat gain characteristic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9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Specific solar heat gain characteristic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10</a:t>
            </a:r>
            <a:r>
              <a:rPr lang="en-GB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	</a:t>
            </a: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Heating season degree-days (HSDD)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Annex A (informative)  Standard representation of specific characteristics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457200" algn="l"/>
                <a:tab pos="6192838" algn="r"/>
              </a:tabLst>
            </a:pPr>
            <a:r>
              <a:rPr lang="en-GB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Bibliography</a:t>
            </a:r>
            <a:endParaRPr lang="en-GB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2688" y="1382176"/>
            <a:ext cx="7363326" cy="523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document establishes the calculation method for determining the energy needs for heating</a:t>
            </a:r>
            <a:r>
              <a:rPr lang="en-US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document considers methods for determining: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  the specific characteristic of energy needs for heating;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  the specific fabric characteristic;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  the specific ventilation characteristic;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  the specific internal heat gains characteristic;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  the specific solar heat gains characteristic;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f)   the whole heating season degree-days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22688" y="341956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Scope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9730" y="250263"/>
            <a:ext cx="5221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3600" b="1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Normative</a:t>
            </a:r>
            <a:r>
              <a:rPr lang="ru-RU" sz="36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848" y="1009348"/>
            <a:ext cx="8726624" cy="595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6946, Building components and building elements — </a:t>
            </a: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Thermal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and thermal transmittance </a:t>
            </a: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Calculation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 10077-1, Thermal performance of windows, doors and shutters — Calculation of thermal transmittance — </a:t>
            </a: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General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 10211, Thermal bridges in building construction — Heat flows and surface temperatures — Detailed calculations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 12631, Thermal performance of curtain walling — Calculation of thermal transmittance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 13370, Thermal performance of buildings — Heat transfer via the ground — Calculation methods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 13789, Thermal performance of buildings — Transmission and ventilation heat transfer coefficients — Calculation method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 14683, Thermal bridges in building construction — Linear thermal transmittance — Simplified methods and default values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 52016-1, Energy performance of buildings — Energy needs for heating and cooling, internal temperatures and sensible and latent heat loads — Part 1: Calculation procedures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171" y="0"/>
            <a:ext cx="8022056" cy="930442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smtClean="0">
                <a:latin typeface="Cambria" pitchFamily="18" charset="0"/>
                <a:cs typeface="Times New Roman" panose="02020603050405020304" pitchFamily="18" charset="0"/>
              </a:rPr>
              <a:t>Symbols </a:t>
            </a:r>
            <a:r>
              <a:rPr lang="en-US" sz="3200" b="1" dirty="0">
                <a:latin typeface="Cambria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latin typeface="Cambria" pitchFamily="18" charset="0"/>
                <a:cs typeface="Times New Roman" panose="02020603050405020304" pitchFamily="18" charset="0"/>
              </a:rPr>
              <a:t>subscripts.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Cambria" pitchFamily="18" charset="0"/>
                <a:cs typeface="Times New Roman" panose="02020603050405020304" pitchFamily="18" charset="0"/>
              </a:rPr>
              <a:t>Symbols</a:t>
            </a:r>
            <a:endParaRPr lang="ru-RU" sz="32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38468"/>
              </p:ext>
            </p:extLst>
          </p:nvPr>
        </p:nvGraphicFramePr>
        <p:xfrm>
          <a:off x="998622" y="781257"/>
          <a:ext cx="6725654" cy="59034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1331108"/>
                <a:gridCol w="3854160"/>
                <a:gridCol w="1540386"/>
              </a:tblGrid>
              <a:tr h="297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Symbol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Quantity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5905" algn="l"/>
                        </a:tabLs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Unit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area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m</a:t>
                      </a:r>
                      <a:r>
                        <a:rPr lang="en-US" sz="1400" baseline="300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b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adjustment factor for heat transfer coefficient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—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  <a:latin typeface="Cambria" pitchFamily="18" charset="0"/>
                        </a:rPr>
                        <a:t>c</a:t>
                      </a:r>
                      <a:r>
                        <a:rPr lang="en-US" sz="1400" i="1" baseline="-25000" dirty="0" err="1">
                          <a:effectLst/>
                          <a:latin typeface="Cambria" pitchFamily="18" charset="0"/>
                        </a:rPr>
                        <a:t>p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specific heat capacity of air at constant pressure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J/(kg·K)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f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factor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—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heat transfer coefficient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W/K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surface coefficient of heat transfer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W/(m</a:t>
                      </a:r>
                      <a:r>
                        <a:rPr lang="en-US" sz="1400" baseline="30000" dirty="0">
                          <a:effectLst/>
                          <a:latin typeface="Cambria" pitchFamily="18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·K)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k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specific characteristic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W/(m</a:t>
                      </a:r>
                      <a:r>
                        <a:rPr lang="en-US" sz="1400" baseline="30000">
                          <a:effectLst/>
                          <a:latin typeface="Cambria" pitchFamily="18" charset="0"/>
                        </a:rPr>
                        <a:t>3</a:t>
                      </a:r>
                      <a:r>
                        <a:rPr lang="en-US" sz="1400">
                          <a:effectLst/>
                          <a:latin typeface="Cambria" pitchFamily="18" charset="0"/>
                        </a:rPr>
                        <a:t>·K)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L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length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m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m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mass flow rate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kg/h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N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number of items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—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n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air change rate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h</a:t>
                      </a:r>
                      <a:r>
                        <a:rPr lang="en-US" sz="1400" baseline="30000">
                          <a:effectLst/>
                          <a:latin typeface="Cambria" pitchFamily="18" charset="0"/>
                        </a:rPr>
                        <a:t>−1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P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pressure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Pa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Q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quantity of heat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J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q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heat flow density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W/m</a:t>
                      </a:r>
                      <a:r>
                        <a:rPr lang="en-US" sz="1400" baseline="3000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q</a:t>
                      </a:r>
                      <a:r>
                        <a:rPr lang="en-US" sz="1400" i="1" baseline="-25000" dirty="0">
                          <a:effectLst/>
                          <a:latin typeface="Cambria" pitchFamily="18" charset="0"/>
                        </a:rPr>
                        <a:t>v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volumetric air flow rate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m</a:t>
                      </a:r>
                      <a:r>
                        <a:rPr lang="en-US" sz="1400" baseline="30000">
                          <a:effectLst/>
                          <a:latin typeface="Cambria" pitchFamily="18" charset="0"/>
                        </a:rPr>
                        <a:t>3</a:t>
                      </a:r>
                      <a:r>
                        <a:rPr lang="en-US" sz="1400">
                          <a:effectLst/>
                          <a:latin typeface="Cambria" pitchFamily="18" charset="0"/>
                        </a:rPr>
                        <a:t>/h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R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thermal resistance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 (m</a:t>
                      </a:r>
                      <a:r>
                        <a:rPr lang="en-US" sz="1400" baseline="30000">
                          <a:effectLst/>
                          <a:latin typeface="Cambria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Cambria" pitchFamily="18" charset="0"/>
                        </a:rPr>
                        <a:t>·K)/W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t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time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s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U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thermal transmittance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W/(m</a:t>
                      </a:r>
                      <a:r>
                        <a:rPr lang="en-US" sz="1400" baseline="30000">
                          <a:effectLst/>
                          <a:latin typeface="Cambria" pitchFamily="18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Cambria" pitchFamily="18" charset="0"/>
                        </a:rPr>
                        <a:t>·K)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mbria" pitchFamily="18" charset="0"/>
                        </a:rPr>
                        <a:t>V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volume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m</a:t>
                      </a:r>
                      <a:r>
                        <a:rPr lang="en-US" sz="1400" baseline="3000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η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efficiency, utilization factor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—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Celsius temperature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°C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density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kg/m</a:t>
                      </a:r>
                      <a:r>
                        <a:rPr lang="en-US" sz="1400" baseline="3000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point thermal transmittance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W/K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Ψ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linear thermal transmittance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27146" marR="27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W/(</a:t>
                      </a:r>
                      <a:r>
                        <a:rPr lang="en-US" sz="1400" dirty="0" err="1">
                          <a:effectLst/>
                          <a:latin typeface="Cambria" pitchFamily="18" charset="0"/>
                        </a:rPr>
                        <a:t>m·K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46" marR="271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171" y="0"/>
            <a:ext cx="8022056" cy="930442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smtClean="0">
                <a:latin typeface="Cambria" pitchFamily="18" charset="0"/>
                <a:cs typeface="Times New Roman" panose="02020603050405020304" pitchFamily="18" charset="0"/>
              </a:rPr>
              <a:t>Symbols </a:t>
            </a:r>
            <a:r>
              <a:rPr lang="en-US" sz="3200" b="1" dirty="0">
                <a:latin typeface="Cambria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latin typeface="Cambria" pitchFamily="18" charset="0"/>
                <a:cs typeface="Times New Roman" panose="02020603050405020304" pitchFamily="18" charset="0"/>
              </a:rPr>
              <a:t>subscripts.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Cambria" pitchFamily="18" charset="0"/>
                <a:cs typeface="Times New Roman" panose="02020603050405020304" pitchFamily="18" charset="0"/>
              </a:rPr>
              <a:t>Subscripts</a:t>
            </a:r>
            <a:endParaRPr lang="ru-RU" sz="32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61438"/>
              </p:ext>
            </p:extLst>
          </p:nvPr>
        </p:nvGraphicFramePr>
        <p:xfrm>
          <a:off x="1263315" y="1367077"/>
          <a:ext cx="6006168" cy="46832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1501542"/>
                <a:gridCol w="1501542"/>
                <a:gridCol w="1501542"/>
                <a:gridCol w="1501542"/>
              </a:tblGrid>
              <a:tr h="623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Cambria" pitchFamily="18" charset="0"/>
                        </a:rPr>
                        <a:t>Subscripts</a:t>
                      </a:r>
                      <a:endParaRPr lang="ru-RU" sz="180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Cambria" pitchFamily="18" charset="0"/>
                        </a:rPr>
                        <a:t>Term</a:t>
                      </a:r>
                      <a:endParaRPr lang="ru-RU" sz="180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Subscripts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Cambria" pitchFamily="18" charset="0"/>
                        </a:rPr>
                        <a:t>Term</a:t>
                      </a:r>
                      <a:endParaRPr lang="ru-RU" sz="180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</a:tr>
              <a:tr h="459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cr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itchFamily="18" charset="0"/>
                        </a:rPr>
                        <a:t>compactness ratio</a:t>
                      </a:r>
                      <a:endParaRPr lang="ru-RU" sz="180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itchFamily="18" charset="0"/>
                        </a:rPr>
                        <a:t>intg</a:t>
                      </a:r>
                      <a:endParaRPr lang="ru-RU" sz="1800" b="1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mbria" pitchFamily="18" charset="0"/>
                        </a:rPr>
                        <a:t>integral</a:t>
                      </a:r>
                      <a:endParaRPr lang="ru-RU" sz="1800" b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/>
                </a:tc>
              </a:tr>
              <a:tr h="459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ext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external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itchFamily="18" charset="0"/>
                        </a:rPr>
                        <a:t>red</a:t>
                      </a:r>
                      <a:endParaRPr lang="ru-RU" sz="1800" b="1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mbria" pitchFamily="18" charset="0"/>
                        </a:rPr>
                        <a:t>reduced</a:t>
                      </a:r>
                      <a:endParaRPr lang="ru-RU" sz="1800" b="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</a:tr>
              <a:tr h="459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heat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heated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itchFamily="18" charset="0"/>
                        </a:rPr>
                        <a:t>sol</a:t>
                      </a:r>
                      <a:endParaRPr lang="ru-RU" sz="1800" b="1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mbria" pitchFamily="18" charset="0"/>
                        </a:rPr>
                        <a:t>solar</a:t>
                      </a:r>
                      <a:endParaRPr lang="ru-RU" sz="1800" b="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</a:tr>
              <a:tr h="459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hs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itchFamily="18" charset="0"/>
                        </a:rPr>
                        <a:t>heating </a:t>
                      </a:r>
                      <a:r>
                        <a:rPr lang="ru-RU" sz="1800" dirty="0" smtClean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ru-RU" sz="1800" dirty="0" smtClean="0">
                          <a:effectLst/>
                          <a:latin typeface="Cambria" pitchFamily="18" charset="0"/>
                        </a:rPr>
                      </a:br>
                      <a:r>
                        <a:rPr lang="en-US" sz="1800" dirty="0" smtClean="0">
                          <a:effectLst/>
                          <a:latin typeface="Cambria" pitchFamily="18" charset="0"/>
                        </a:rPr>
                        <a:t>season</a:t>
                      </a:r>
                      <a:endParaRPr lang="ru-RU" sz="180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itchFamily="18" charset="0"/>
                        </a:rPr>
                        <a:t>t,inf</a:t>
                      </a:r>
                      <a:endParaRPr lang="ru-RU" sz="1800" b="1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mbria" pitchFamily="18" charset="0"/>
                        </a:rPr>
                        <a:t>time for infiltration</a:t>
                      </a:r>
                      <a:endParaRPr lang="ru-RU" sz="1800" b="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</a:tr>
              <a:tr h="459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fab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fabric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Cambria" pitchFamily="18" charset="0"/>
                        </a:rPr>
                        <a:t>t,vent</a:t>
                      </a:r>
                      <a:endParaRPr lang="ru-RU" sz="1800" b="1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mbria" pitchFamily="18" charset="0"/>
                        </a:rPr>
                        <a:t>time for ventilation</a:t>
                      </a:r>
                      <a:endParaRPr lang="ru-RU" sz="1800" b="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</a:tr>
              <a:tr h="459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i, j, k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itchFamily="18" charset="0"/>
                        </a:rPr>
                        <a:t>indexes</a:t>
                      </a:r>
                      <a:endParaRPr lang="ru-RU" sz="180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itchFamily="18" charset="0"/>
                        </a:rPr>
                        <a:t>u</a:t>
                      </a:r>
                      <a:endParaRPr lang="ru-RU" sz="1800" b="1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mbria" pitchFamily="18" charset="0"/>
                        </a:rPr>
                        <a:t>useful</a:t>
                      </a:r>
                      <a:endParaRPr lang="ru-RU" sz="1800" b="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</a:tr>
              <a:tr h="459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mbria" pitchFamily="18" charset="0"/>
                        </a:rPr>
                        <a:t>int</a:t>
                      </a:r>
                      <a:endParaRPr lang="ru-RU" sz="180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itchFamily="18" charset="0"/>
                        </a:rPr>
                        <a:t>internal</a:t>
                      </a:r>
                      <a:endParaRPr lang="ru-RU" sz="1800" b="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itchFamily="18" charset="0"/>
                        </a:rPr>
                        <a:t>vent</a:t>
                      </a:r>
                      <a:endParaRPr lang="ru-RU" sz="1800" b="1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mbria" pitchFamily="18" charset="0"/>
                        </a:rPr>
                        <a:t>ventilation</a:t>
                      </a:r>
                      <a:endParaRPr lang="ru-RU" sz="1800" b="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</a:tr>
              <a:tr h="459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57" marR="2465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222" y="-203"/>
            <a:ext cx="8915400" cy="1325563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5. </a:t>
            </a:r>
            <a:r>
              <a:rPr lang="x-none" sz="3200" b="1" dirty="0" smtClean="0">
                <a:latin typeface="Cambria" pitchFamily="18" charset="0"/>
                <a:cs typeface="Times New Roman" panose="02020603050405020304" pitchFamily="18" charset="0"/>
              </a:rPr>
              <a:t>Specific </a:t>
            </a:r>
            <a:r>
              <a:rPr lang="x-none" sz="3200" b="1" dirty="0">
                <a:latin typeface="Cambria" pitchFamily="18" charset="0"/>
                <a:cs typeface="Times New Roman" panose="02020603050405020304" pitchFamily="18" charset="0"/>
              </a:rPr>
              <a:t>characteristic </a:t>
            </a:r>
            <a:r>
              <a:rPr lang="x-none" sz="3200" b="1">
                <a:latin typeface="Cambria" pitchFamily="18" charset="0"/>
                <a:cs typeface="Times New Roman" panose="02020603050405020304" pitchFamily="18" charset="0"/>
              </a:rPr>
              <a:t>of 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</a:br>
            <a:r>
              <a:rPr lang="x-none" sz="3200" b="1" smtClean="0">
                <a:latin typeface="Cambria" pitchFamily="18" charset="0"/>
                <a:cs typeface="Times New Roman" panose="02020603050405020304" pitchFamily="18" charset="0"/>
              </a:rPr>
              <a:t>energy </a:t>
            </a:r>
            <a:r>
              <a:rPr lang="x-none" sz="3200" b="1" dirty="0">
                <a:latin typeface="Cambria" pitchFamily="18" charset="0"/>
                <a:cs typeface="Times New Roman" panose="02020603050405020304" pitchFamily="18" charset="0"/>
              </a:rPr>
              <a:t>needs for heating </a:t>
            </a:r>
            <a:endParaRPr lang="ru-RU" sz="32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14032"/>
              </p:ext>
            </p:extLst>
          </p:nvPr>
        </p:nvGraphicFramePr>
        <p:xfrm>
          <a:off x="2051720" y="1340768"/>
          <a:ext cx="4896544" cy="70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Формула" r:id="rId3" imgW="1943100" imgH="254000" progId="Equation.3">
                  <p:embed/>
                </p:oleObj>
              </mc:Choice>
              <mc:Fallback>
                <p:oleObj name="Формула" r:id="rId3" imgW="1943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340768"/>
                        <a:ext cx="4896544" cy="703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65" y="2348880"/>
            <a:ext cx="8758989" cy="2761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  <a:tabLst>
                <a:tab pos="575310" algn="l"/>
              </a:tabLst>
            </a:pPr>
            <a:r>
              <a:rPr lang="en-US" sz="20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is the specific fabric characteristic, in W/(m</a:t>
            </a:r>
            <a:r>
              <a:rPr lang="en-US" sz="20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·K);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  <a:tabLst>
                <a:tab pos="575310" algn="l"/>
              </a:tabLst>
            </a:pPr>
            <a:r>
              <a:rPr lang="en-US" sz="20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is the specific ventilation characteristic, in W/(m</a:t>
            </a:r>
            <a:r>
              <a:rPr lang="en-US" sz="20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·K);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  <a:tabLst>
                <a:tab pos="575310" algn="l"/>
              </a:tabLst>
            </a:pPr>
            <a:r>
              <a:rPr lang="en-US" sz="20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is the specific internal heat gains characteristic, in W/(m</a:t>
            </a:r>
            <a:r>
              <a:rPr lang="en-US" sz="20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·K);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  <a:tabLst>
                <a:tab pos="575310" algn="l"/>
              </a:tabLst>
            </a:pPr>
            <a:r>
              <a:rPr lang="en-US" sz="20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</a:t>
            </a:r>
            <a:r>
              <a:rPr lang="en-US" sz="2000" i="1" baseline="-25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is the specific solar heat gains characteristic, in W/(m</a:t>
            </a:r>
            <a:r>
              <a:rPr lang="en-US" sz="20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·K);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800"/>
              </a:spcAft>
              <a:tabLst>
                <a:tab pos="730250" algn="l"/>
              </a:tabLst>
            </a:pPr>
            <a:r>
              <a:rPr lang="en-US" sz="20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n-US" sz="2000" i="1" baseline="-25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H,gn</a:t>
            </a:r>
            <a:r>
              <a:rPr lang="en-US" sz="2000" baseline="-25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dimensionless gain utilization factor.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084592"/>
              </p:ext>
            </p:extLst>
          </p:nvPr>
        </p:nvGraphicFramePr>
        <p:xfrm>
          <a:off x="1952691" y="5517232"/>
          <a:ext cx="5238617" cy="6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Формула" r:id="rId5" imgW="2031840" imgH="253800" progId="Equation.3">
                  <p:embed/>
                </p:oleObj>
              </mc:Choice>
              <mc:Fallback>
                <p:oleObj name="Формула" r:id="rId5" imgW="203184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91" y="5517232"/>
                        <a:ext cx="5238617" cy="648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3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5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6. </a:t>
            </a:r>
            <a:r>
              <a:rPr lang="ru-RU" sz="3200" b="1" dirty="0" err="1" smtClean="0">
                <a:latin typeface="Cambria" pitchFamily="18" charset="0"/>
                <a:cs typeface="Times New Roman" panose="02020603050405020304" pitchFamily="18" charset="0"/>
              </a:rPr>
              <a:t>Specific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Cambria" pitchFamily="18" charset="0"/>
                <a:cs typeface="Times New Roman" panose="02020603050405020304" pitchFamily="18" charset="0"/>
              </a:rPr>
              <a:t>fabric</a:t>
            </a:r>
            <a:r>
              <a:rPr lang="ru-RU" sz="32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Cambria" pitchFamily="18" charset="0"/>
                <a:cs typeface="Times New Roman" panose="02020603050405020304" pitchFamily="18" charset="0"/>
              </a:rPr>
              <a:t>characteristic</a:t>
            </a:r>
            <a:endParaRPr lang="ru-RU" sz="32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7665"/>
              </p:ext>
            </p:extLst>
          </p:nvPr>
        </p:nvGraphicFramePr>
        <p:xfrm>
          <a:off x="336159" y="1700808"/>
          <a:ext cx="7560232" cy="10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Формула" r:id="rId3" imgW="3352800" imgH="431800" progId="Equation.3">
                  <p:embed/>
                </p:oleObj>
              </mc:Choice>
              <mc:Fallback>
                <p:oleObj name="Формула" r:id="rId3" imgW="3352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59" y="1700808"/>
                        <a:ext cx="7560232" cy="1048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970824"/>
            <a:ext cx="7795859" cy="471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6.2 </a:t>
            </a:r>
            <a:r>
              <a:rPr lang="ru-RU" sz="2400" b="1" dirty="0" err="1" smtClean="0">
                <a:latin typeface="Cambria" pitchFamily="18" charset="0"/>
                <a:cs typeface="Times New Roman" panose="02020603050405020304" pitchFamily="18" charset="0"/>
              </a:rPr>
              <a:t>Specific</a:t>
            </a:r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cs typeface="Times New Roman" panose="02020603050405020304" pitchFamily="18" charset="0"/>
              </a:rPr>
              <a:t>fabric</a:t>
            </a:r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cs typeface="Times New Roman" panose="02020603050405020304" pitchFamily="18" charset="0"/>
              </a:rPr>
              <a:t>characteristic</a:t>
            </a:r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cs typeface="Times New Roman" panose="02020603050405020304" pitchFamily="18" charset="0"/>
              </a:rPr>
              <a:t>by</a:t>
            </a:r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cs typeface="Times New Roman" panose="02020603050405020304" pitchFamily="18" charset="0"/>
              </a:rPr>
              <a:t>the</a:t>
            </a:r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cs typeface="Times New Roman" panose="02020603050405020304" pitchFamily="18" charset="0"/>
              </a:rPr>
              <a:t>whole</a:t>
            </a:r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cs typeface="Times New Roman" panose="02020603050405020304" pitchFamily="18" charset="0"/>
              </a:rPr>
              <a:t>envelope</a:t>
            </a:r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937526"/>
              </p:ext>
            </p:extLst>
          </p:nvPr>
        </p:nvGraphicFramePr>
        <p:xfrm>
          <a:off x="827956" y="3573016"/>
          <a:ext cx="6503131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Формула" r:id="rId5" imgW="3022600" imgH="533400" progId="Equation.3">
                  <p:embed/>
                </p:oleObj>
              </mc:Choice>
              <mc:Fallback>
                <p:oleObj name="Формула" r:id="rId5" imgW="3022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56" y="3573016"/>
                        <a:ext cx="6503131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5007311"/>
            <a:ext cx="6996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Reduced resistance to heat transfer </a:t>
            </a:r>
            <a:endParaRPr lang="ru-RU" sz="24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02379"/>
              </p:ext>
            </p:extLst>
          </p:nvPr>
        </p:nvGraphicFramePr>
        <p:xfrm>
          <a:off x="395536" y="5648946"/>
          <a:ext cx="7290861" cy="120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Формула" r:id="rId7" imgW="3949560" imgH="609480" progId="Equation.3">
                  <p:embed/>
                </p:oleObj>
              </mc:Choice>
              <mc:Fallback>
                <p:oleObj name="Формула" r:id="rId7" imgW="39495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648946"/>
                        <a:ext cx="7290861" cy="1209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113955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 </a:t>
            </a:r>
            <a:r>
              <a:rPr lang="x-none" sz="2400" b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fabric characteristic</a:t>
            </a:r>
            <a:r>
              <a: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elements of the envelope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97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0852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7. </a:t>
            </a:r>
            <a:r>
              <a:rPr lang="ru-RU" sz="3200" b="1" dirty="0" err="1" smtClean="0">
                <a:latin typeface="Cambria" pitchFamily="18" charset="0"/>
                <a:cs typeface="Times New Roman" panose="02020603050405020304" pitchFamily="18" charset="0"/>
              </a:rPr>
              <a:t>Specific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cs typeface="Times New Roman" panose="02020603050405020304" pitchFamily="18" charset="0"/>
              </a:rPr>
              <a:t>ventilation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cs typeface="Times New Roman" panose="02020603050405020304" pitchFamily="18" charset="0"/>
              </a:rPr>
              <a:t>characteristic</a:t>
            </a:r>
            <a:endParaRPr lang="ru-RU" sz="32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69648"/>
              </p:ext>
            </p:extLst>
          </p:nvPr>
        </p:nvGraphicFramePr>
        <p:xfrm>
          <a:off x="467544" y="836712"/>
          <a:ext cx="7615390" cy="120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Формула" r:id="rId3" imgW="2959100" imgH="469900" progId="Equation.3">
                  <p:embed/>
                </p:oleObj>
              </mc:Choice>
              <mc:Fallback>
                <p:oleObj name="Формула" r:id="rId3" imgW="2959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36712"/>
                        <a:ext cx="7615390" cy="120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0" y="4509120"/>
            <a:ext cx="9144000" cy="86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9. </a:t>
            </a:r>
            <a:r>
              <a:rPr lang="x-none" sz="3200" b="1" smtClean="0">
                <a:latin typeface="Cambria" pitchFamily="18" charset="0"/>
                <a:cs typeface="Times New Roman" panose="02020603050405020304" pitchFamily="18" charset="0"/>
              </a:rPr>
              <a:t>Specific solar heat gain</a:t>
            </a:r>
            <a:r>
              <a:rPr lang="en-US" sz="3200" b="1" dirty="0" smtClean="0">
                <a:latin typeface="Cambria" pitchFamily="18" charset="0"/>
                <a:cs typeface="Times New Roman" panose="02020603050405020304" pitchFamily="18" charset="0"/>
              </a:rPr>
              <a:t>s</a:t>
            </a:r>
            <a:r>
              <a:rPr lang="x-none" sz="3200" b="1" smtClean="0">
                <a:latin typeface="Cambria" pitchFamily="18" charset="0"/>
                <a:cs typeface="Times New Roman" panose="02020603050405020304" pitchFamily="18" charset="0"/>
              </a:rPr>
              <a:t> characteristic</a:t>
            </a:r>
            <a:endParaRPr lang="ru-RU" sz="32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772569"/>
              </p:ext>
            </p:extLst>
          </p:nvPr>
        </p:nvGraphicFramePr>
        <p:xfrm>
          <a:off x="554174" y="5310009"/>
          <a:ext cx="2802061" cy="1184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Формула" r:id="rId5" imgW="1104900" imgH="469900" progId="Equation.3">
                  <p:embed/>
                </p:oleObj>
              </mc:Choice>
              <mc:Fallback>
                <p:oleObj name="Формула" r:id="rId5" imgW="1104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74" y="5310009"/>
                        <a:ext cx="2802061" cy="1184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2276872"/>
            <a:ext cx="9144000" cy="101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8. </a:t>
            </a:r>
            <a:r>
              <a:rPr lang="ru-RU" sz="3200" b="1" dirty="0" err="1" smtClean="0">
                <a:latin typeface="Cambria" pitchFamily="18" charset="0"/>
                <a:cs typeface="Times New Roman" panose="02020603050405020304" pitchFamily="18" charset="0"/>
              </a:rPr>
              <a:t>Specific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cs typeface="Times New Roman" panose="02020603050405020304" pitchFamily="18" charset="0"/>
              </a:rPr>
              <a:t>internal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cs typeface="Times New Roman" panose="02020603050405020304" pitchFamily="18" charset="0"/>
              </a:rPr>
              <a:t>heat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cs typeface="Times New Roman" panose="02020603050405020304" pitchFamily="18" charset="0"/>
              </a:rPr>
              <a:t>gain</a:t>
            </a:r>
            <a:r>
              <a:rPr lang="en-US" sz="3200" b="1" dirty="0" smtClean="0">
                <a:latin typeface="Cambria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cs typeface="Times New Roman" panose="02020603050405020304" pitchFamily="18" charset="0"/>
              </a:rPr>
              <a:t>characteristic</a:t>
            </a:r>
            <a:endParaRPr lang="ru-RU" sz="32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386082"/>
              </p:ext>
            </p:extLst>
          </p:nvPr>
        </p:nvGraphicFramePr>
        <p:xfrm>
          <a:off x="491608" y="3140968"/>
          <a:ext cx="3629067" cy="121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Формула" r:id="rId7" imgW="1397000" imgH="469900" progId="Equation.3">
                  <p:embed/>
                </p:oleObj>
              </mc:Choice>
              <mc:Fallback>
                <p:oleObj name="Формула" r:id="rId7" imgW="1397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08" y="3140968"/>
                        <a:ext cx="3629067" cy="1215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4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charactetictics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cold period)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03757"/>
              </p:ext>
            </p:extLst>
          </p:nvPr>
        </p:nvGraphicFramePr>
        <p:xfrm>
          <a:off x="2051720" y="1196752"/>
          <a:ext cx="510341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Формула" r:id="rId3" imgW="1803240" imgH="507960" progId="Equation.3">
                  <p:embed/>
                </p:oleObj>
              </mc:Choice>
              <mc:Fallback>
                <p:oleObj name="Формула" r:id="rId3" imgW="18032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196752"/>
                        <a:ext cx="5103415" cy="1314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618351"/>
              </p:ext>
            </p:extLst>
          </p:nvPr>
        </p:nvGraphicFramePr>
        <p:xfrm>
          <a:off x="174715" y="2780928"/>
          <a:ext cx="5962650" cy="1325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Формула" r:id="rId5" imgW="1955520" imgH="482400" progId="Equation.3">
                  <p:embed/>
                </p:oleObj>
              </mc:Choice>
              <mc:Fallback>
                <p:oleObj name="Формула" r:id="rId5" imgW="1955520" imgH="4824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15" y="2780928"/>
                        <a:ext cx="5962650" cy="13257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5425" y="4713799"/>
            <a:ext cx="4706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>
                <a:solidFill>
                  <a:schemeClr val="accent1"/>
                </a:solidFill>
                <a:latin typeface="Cambria" pitchFamily="18" charset="0"/>
                <a:cs typeface="Times New Roman" panose="02020603050405020304" pitchFamily="18" charset="0"/>
              </a:rPr>
              <a:t>heated volume of the building, </a:t>
            </a:r>
            <a:r>
              <a:rPr lang="en-US" sz="2000" dirty="0">
                <a:latin typeface="Cambria" pitchFamily="18" charset="0"/>
                <a:cs typeface="Times New Roman" panose="02020603050405020304" pitchFamily="18" charset="0"/>
              </a:rPr>
              <a:t>m</a:t>
            </a:r>
            <a:r>
              <a:rPr lang="ru-RU" sz="2000" baseline="30000" dirty="0" smtClean="0">
                <a:latin typeface="Cambria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425" y="5949280"/>
            <a:ext cx="6181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 = </a:t>
            </a:r>
            <a:r>
              <a:rPr lang="en-US" sz="2400" i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latin typeface="Cambria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mbria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ambria" pitchFamily="18" charset="0"/>
                <a:ea typeface="Times New Roman" panose="02020603050405020304" pitchFamily="18" charset="0"/>
              </a:rPr>
              <a:t>duration of the heating season, </a:t>
            </a:r>
            <a:r>
              <a:rPr lang="en-US" sz="2000" dirty="0" smtClean="0">
                <a:latin typeface="Cambria" pitchFamily="18" charset="0"/>
                <a:ea typeface="Times New Roman" panose="02020603050405020304" pitchFamily="18" charset="0"/>
              </a:rPr>
              <a:t>days/year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5425" y="4171063"/>
            <a:ext cx="4469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de-DE" sz="2000" b="1" dirty="0" err="1" smtClean="0">
                <a:solidFill>
                  <a:schemeClr val="accent1"/>
                </a:solidFill>
                <a:latin typeface="Cambria" pitchFamily="18" charset="0"/>
                <a:ea typeface="Times New Roman" panose="02020603050405020304" pitchFamily="18" charset="0"/>
              </a:rPr>
              <a:t>specific</a:t>
            </a:r>
            <a:r>
              <a:rPr lang="de-DE" sz="2000" b="1" dirty="0" smtClean="0">
                <a:solidFill>
                  <a:schemeClr val="accent1"/>
                </a:solidFill>
                <a:latin typeface="Cambria" pitchFamily="18" charset="0"/>
                <a:ea typeface="Times New Roman" panose="02020603050405020304" pitchFamily="18" charset="0"/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  <a:latin typeface="Cambria" pitchFamily="18" charset="0"/>
                <a:ea typeface="Times New Roman" panose="02020603050405020304" pitchFamily="18" charset="0"/>
              </a:rPr>
              <a:t>characteristic</a:t>
            </a:r>
            <a:r>
              <a:rPr lang="de-DE" sz="2000" b="1" dirty="0">
                <a:solidFill>
                  <a:srgbClr val="00B0F0"/>
                </a:solidFill>
                <a:latin typeface="Cambria" pitchFamily="18" charset="0"/>
                <a:ea typeface="Times New Roman" panose="02020603050405020304" pitchFamily="18" charset="0"/>
              </a:rPr>
              <a:t>,</a:t>
            </a:r>
            <a:r>
              <a:rPr lang="de-DE" sz="2000" dirty="0">
                <a:latin typeface="Cambria" pitchFamily="18" charset="0"/>
                <a:ea typeface="Times New Roman" panose="02020603050405020304" pitchFamily="18" charset="0"/>
              </a:rPr>
              <a:t> </a:t>
            </a:r>
            <a:r>
              <a:rPr lang="de-DE" sz="2000" dirty="0" smtClean="0">
                <a:latin typeface="Cambria" pitchFamily="18" charset="0"/>
                <a:ea typeface="Times New Roman" panose="02020603050405020304" pitchFamily="18" charset="0"/>
              </a:rPr>
              <a:t>W/(</a:t>
            </a:r>
            <a:r>
              <a:rPr lang="de-DE" sz="2000" dirty="0">
                <a:latin typeface="Cambria" pitchFamily="18" charset="0"/>
                <a:ea typeface="Times New Roman" panose="02020603050405020304" pitchFamily="18" charset="0"/>
              </a:rPr>
              <a:t>m</a:t>
            </a:r>
            <a:r>
              <a:rPr lang="de-DE" sz="2000" baseline="30000" dirty="0">
                <a:latin typeface="Cambria" pitchFamily="18" charset="0"/>
                <a:ea typeface="Times New Roman" panose="02020603050405020304" pitchFamily="18" charset="0"/>
              </a:rPr>
              <a:t>3</a:t>
            </a:r>
            <a:r>
              <a:rPr lang="ru-RU" sz="2000" baseline="30000" dirty="0" err="1" smtClean="0">
                <a:effectLst/>
                <a:latin typeface="Cambria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 smtClean="0">
                <a:effectLst/>
                <a:latin typeface="Cambria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 smtClean="0">
                <a:effectLst/>
                <a:latin typeface="Cambria" pitchFamily="18" charset="0"/>
                <a:ea typeface="Times New Roman" panose="02020603050405020304" pitchFamily="18" charset="0"/>
              </a:rPr>
              <a:t>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5425" y="5277792"/>
            <a:ext cx="8811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ambria" pitchFamily="18" charset="0"/>
                <a:cs typeface="Times New Roman" panose="02020603050405020304" pitchFamily="18" charset="0"/>
              </a:rPr>
              <a:t>difference </a:t>
            </a:r>
            <a:r>
              <a:rPr lang="en-US" sz="2000" b="1" dirty="0">
                <a:solidFill>
                  <a:schemeClr val="accent1"/>
                </a:solidFill>
                <a:latin typeface="Cambria" pitchFamily="18" charset="0"/>
                <a:cs typeface="Times New Roman" panose="02020603050405020304" pitchFamily="18" charset="0"/>
              </a:rPr>
              <a:t>between internal and external air temperatures</a:t>
            </a:r>
            <a:r>
              <a:rPr lang="ru-RU" sz="2000" b="1" dirty="0" smtClean="0">
                <a:solidFill>
                  <a:schemeClr val="accent1"/>
                </a:solidFill>
                <a:latin typeface="Cambria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Cambria" pitchFamily="18" charset="0"/>
                <a:cs typeface="Times New Roman" panose="02020603050405020304" pitchFamily="18" charset="0"/>
              </a:rPr>
              <a:t>									</a:t>
            </a:r>
            <a:r>
              <a:rPr lang="ru-RU" sz="2000" baseline="30000" dirty="0" err="1" smtClean="0">
                <a:effectLst/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 smtClean="0">
                <a:effectLst/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en-US" sz="2000" dirty="0" smtClean="0">
              <a:latin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24299"/>
            <a:ext cx="91328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t"/>
            <a:r>
              <a:rPr lang="ru-RU" sz="2800" dirty="0">
                <a:latin typeface="Cambria" pitchFamily="18" charset="0"/>
                <a:ea typeface="Dotum" pitchFamily="34" charset="-127"/>
              </a:rPr>
              <a:t>Структура </a:t>
            </a:r>
            <a:r>
              <a:rPr lang="en-US" sz="2800" dirty="0">
                <a:latin typeface="Cambria" pitchFamily="18" charset="0"/>
                <a:ea typeface="Dotum" pitchFamily="34" charset="-127"/>
              </a:rPr>
              <a:t>ISO/TC 163/</a:t>
            </a:r>
            <a:r>
              <a:rPr lang="en-US" sz="2800" b="1" dirty="0">
                <a:latin typeface="Cambria" pitchFamily="18" charset="0"/>
                <a:ea typeface="Dotum" pitchFamily="34" charset="-127"/>
              </a:rPr>
              <a:t>SC 1</a:t>
            </a:r>
            <a:r>
              <a:rPr lang="ru-RU" sz="2800" dirty="0">
                <a:latin typeface="Cambria" pitchFamily="18" charset="0"/>
                <a:ea typeface="Dotum" pitchFamily="34" charset="-127"/>
              </a:rPr>
              <a:t>: </a:t>
            </a:r>
            <a:r>
              <a:rPr lang="ru-RU" sz="2800" dirty="0" smtClean="0">
                <a:latin typeface="Cambria" pitchFamily="18" charset="0"/>
                <a:ea typeface="Dotum" pitchFamily="34" charset="-127"/>
              </a:rPr>
              <a:t/>
            </a:r>
            <a:br>
              <a:rPr lang="ru-RU" sz="2800" dirty="0" smtClean="0">
                <a:latin typeface="Cambria" pitchFamily="18" charset="0"/>
                <a:ea typeface="Dotum" pitchFamily="34" charset="-127"/>
              </a:rPr>
            </a:br>
            <a:r>
              <a:rPr lang="en-US" sz="2800" dirty="0" smtClean="0">
                <a:latin typeface="Cambria" pitchFamily="18" charset="0"/>
                <a:ea typeface="Dotum" pitchFamily="34" charset="-127"/>
              </a:rPr>
              <a:t>Test </a:t>
            </a:r>
            <a:r>
              <a:rPr lang="en-US" sz="2800" dirty="0">
                <a:latin typeface="Cambria" pitchFamily="18" charset="0"/>
                <a:ea typeface="Dotum" pitchFamily="34" charset="-127"/>
              </a:rPr>
              <a:t>and measurement methods</a:t>
            </a:r>
            <a:r>
              <a:rPr lang="ru-RU" sz="2800" dirty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800" dirty="0" smtClean="0">
                <a:latin typeface="Cambria" pitchFamily="18" charset="0"/>
                <a:ea typeface="Dotum" pitchFamily="34" charset="-127"/>
              </a:rPr>
              <a:t/>
            </a:r>
            <a:br>
              <a:rPr lang="ru-RU" sz="2800" dirty="0" smtClean="0">
                <a:latin typeface="Cambria" pitchFamily="18" charset="0"/>
                <a:ea typeface="Dotum" pitchFamily="34" charset="-127"/>
              </a:rPr>
            </a:br>
            <a:r>
              <a:rPr lang="en-US" sz="2800" dirty="0" smtClean="0">
                <a:latin typeface="Cambria" pitchFamily="18" charset="0"/>
                <a:ea typeface="Dotum" pitchFamily="34" charset="-127"/>
              </a:rPr>
              <a:t>(</a:t>
            </a:r>
            <a:r>
              <a:rPr lang="ru-RU" sz="2800" b="1" dirty="0">
                <a:latin typeface="Cambria" pitchFamily="18" charset="0"/>
                <a:ea typeface="Dotum" pitchFamily="34" charset="-127"/>
              </a:rPr>
              <a:t>методы испытаний и измерений</a:t>
            </a:r>
            <a:r>
              <a:rPr lang="en-US" sz="2800" dirty="0">
                <a:latin typeface="Cambria" pitchFamily="18" charset="0"/>
                <a:ea typeface="Dotum" pitchFamily="34" charset="-127"/>
              </a:rPr>
              <a:t>)</a:t>
            </a:r>
          </a:p>
        </p:txBody>
      </p:sp>
      <p:sp>
        <p:nvSpPr>
          <p:cNvPr id="7171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-1587" y="1409294"/>
            <a:ext cx="91551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t"/>
            <a:r>
              <a:rPr lang="en-US" sz="2000" dirty="0" smtClean="0">
                <a:latin typeface="Cambria" pitchFamily="18" charset="0"/>
                <a:ea typeface="Dotum" pitchFamily="34" charset="-127"/>
              </a:rPr>
              <a:t>   </a:t>
            </a:r>
            <a:r>
              <a:rPr lang="ru-RU" sz="2000" u="sng" dirty="0" smtClean="0">
                <a:latin typeface="Cambria" pitchFamily="18" charset="0"/>
                <a:ea typeface="Dotum" pitchFamily="34" charset="-127"/>
              </a:rPr>
              <a:t>Сфера </a:t>
            </a:r>
            <a:r>
              <a:rPr lang="ru-RU" sz="2000" u="sng" dirty="0">
                <a:latin typeface="Cambria" pitchFamily="18" charset="0"/>
                <a:ea typeface="Dotum" pitchFamily="34" charset="-127"/>
              </a:rPr>
              <a:t>регулирования: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/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методы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испытаний и измерений теплопередачи и </a:t>
            </a:r>
            <a:r>
              <a:rPr lang="ru-RU" sz="2000" dirty="0" err="1">
                <a:latin typeface="Cambria" pitchFamily="18" charset="0"/>
                <a:ea typeface="Dotum" pitchFamily="34" charset="-127"/>
              </a:rPr>
              <a:t>влагопереноса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, температурных и влажностных условий;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нагрузок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на системы отопления и охлаждения зданий и их энергопотребления;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естественного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освещения, воздухообмена, воздухопроницаемости,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натурные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методы измерений тепловлажностных и энергетических характеристик зданий и их частей,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а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также формирование исходных данных, в т. ч. климатологических.</a:t>
            </a: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6352" y="3789040"/>
            <a:ext cx="9155113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t"/>
            <a:r>
              <a:rPr lang="en-US" sz="2000" dirty="0" smtClean="0">
                <a:latin typeface="Cambria" pitchFamily="18" charset="0"/>
                <a:ea typeface="Dotum" pitchFamily="34" charset="-127"/>
              </a:rPr>
              <a:t>   </a:t>
            </a:r>
            <a:r>
              <a:rPr lang="ru-RU" sz="2000" u="sng" dirty="0" smtClean="0">
                <a:latin typeface="Cambria" pitchFamily="18" charset="0"/>
                <a:ea typeface="Dotum" pitchFamily="34" charset="-127"/>
              </a:rPr>
              <a:t>Действующие </a:t>
            </a:r>
            <a:r>
              <a:rPr lang="ru-RU" sz="2000" u="sng" dirty="0">
                <a:latin typeface="Cambria" pitchFamily="18" charset="0"/>
                <a:ea typeface="Dotum" pitchFamily="34" charset="-127"/>
              </a:rPr>
              <a:t>рабочие группы </a:t>
            </a:r>
            <a:r>
              <a:rPr lang="en-US" sz="2000" u="sng" dirty="0" smtClean="0">
                <a:latin typeface="Cambria" pitchFamily="18" charset="0"/>
                <a:ea typeface="Dotum" pitchFamily="34" charset="-127"/>
              </a:rPr>
              <a:t>– 7 </a:t>
            </a:r>
            <a:r>
              <a:rPr lang="ru-RU" sz="2000" u="sng" dirty="0" smtClean="0">
                <a:latin typeface="Cambria" pitchFamily="18" charset="0"/>
                <a:ea typeface="Dotum" pitchFamily="34" charset="-127"/>
              </a:rPr>
              <a:t>единиц: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 </a:t>
            </a:r>
          </a:p>
          <a:p>
            <a:pPr fontAlgn="t"/>
            <a:r>
              <a:rPr lang="ru-RU" sz="2000" dirty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  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1</a:t>
            </a:r>
            <a:r>
              <a:rPr lang="ru-RU" dirty="0">
                <a:latin typeface="Cambria" pitchFamily="18" charset="0"/>
                <a:ea typeface="Dotum" pitchFamily="34" charset="-127"/>
              </a:rPr>
              <a:t>) старение 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теплоизоляции (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WG 07)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; </a:t>
            </a:r>
            <a:br>
              <a:rPr lang="ru-RU" dirty="0" smtClean="0">
                <a:latin typeface="Cambria" pitchFamily="18" charset="0"/>
                <a:ea typeface="Dotum" pitchFamily="34" charset="-127"/>
              </a:rPr>
            </a:br>
            <a:r>
              <a:rPr lang="ru-RU" dirty="0" smtClean="0">
                <a:latin typeface="Cambria" pitchFamily="18" charset="0"/>
                <a:ea typeface="Dotum" pitchFamily="34" charset="-127"/>
              </a:rPr>
              <a:t>   2</a:t>
            </a:r>
            <a:r>
              <a:rPr lang="ru-RU" dirty="0">
                <a:latin typeface="Cambria" pitchFamily="18" charset="0"/>
                <a:ea typeface="Dotum" pitchFamily="34" charset="-127"/>
              </a:rPr>
              <a:t>) влагосодержание и </a:t>
            </a:r>
            <a:r>
              <a:rPr lang="ru-RU" dirty="0" err="1" smtClean="0">
                <a:latin typeface="Cambria" pitchFamily="18" charset="0"/>
                <a:ea typeface="Dotum" pitchFamily="34" charset="-127"/>
              </a:rPr>
              <a:t>влагопроводность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08)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; </a:t>
            </a:r>
            <a:endParaRPr lang="ru-RU" dirty="0">
              <a:latin typeface="Cambria" pitchFamily="18" charset="0"/>
              <a:ea typeface="Dotum" pitchFamily="34" charset="-127"/>
            </a:endParaRPr>
          </a:p>
          <a:p>
            <a:pPr fontAlgn="t"/>
            <a:r>
              <a:rPr lang="ru-RU" dirty="0" smtClean="0">
                <a:latin typeface="Cambria" pitchFamily="18" charset="0"/>
                <a:ea typeface="Dotum" pitchFamily="34" charset="-127"/>
              </a:rPr>
              <a:t>   3</a:t>
            </a:r>
            <a:r>
              <a:rPr lang="ru-RU" dirty="0">
                <a:latin typeface="Cambria" pitchFamily="18" charset="0"/>
                <a:ea typeface="Dotum" pitchFamily="34" charset="-127"/>
              </a:rPr>
              <a:t>) 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воздухопроницаемость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10)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; </a:t>
            </a:r>
            <a:br>
              <a:rPr lang="ru-RU" dirty="0" smtClean="0">
                <a:latin typeface="Cambria" pitchFamily="18" charset="0"/>
                <a:ea typeface="Dotum" pitchFamily="34" charset="-127"/>
              </a:rPr>
            </a:br>
            <a:r>
              <a:rPr lang="ru-RU" dirty="0" smtClean="0">
                <a:latin typeface="Cambria" pitchFamily="18" charset="0"/>
                <a:ea typeface="Dotum" pitchFamily="34" charset="-127"/>
              </a:rPr>
              <a:t>   4) </a:t>
            </a:r>
            <a:r>
              <a:rPr lang="ru-RU" dirty="0" err="1">
                <a:latin typeface="Cambria" pitchFamily="18" charset="0"/>
                <a:ea typeface="Dotum" pitchFamily="34" charset="-127"/>
              </a:rPr>
              <a:t>тепловизионные</a:t>
            </a:r>
            <a:r>
              <a:rPr lang="ru-RU" dirty="0">
                <a:latin typeface="Cambria" pitchFamily="18" charset="0"/>
                <a:ea typeface="Dotum" pitchFamily="34" charset="-127"/>
              </a:rPr>
              <a:t> 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обследования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15)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; </a:t>
            </a:r>
            <a:endParaRPr lang="ru-RU" dirty="0">
              <a:latin typeface="Cambria" pitchFamily="18" charset="0"/>
              <a:ea typeface="Dotum" pitchFamily="34" charset="-127"/>
            </a:endParaRPr>
          </a:p>
          <a:p>
            <a:pPr fontAlgn="t"/>
            <a:r>
              <a:rPr lang="ru-RU" dirty="0">
                <a:latin typeface="Cambria" pitchFamily="18" charset="0"/>
                <a:ea typeface="Dotum" pitchFamily="34" charset="-127"/>
              </a:rPr>
              <a:t>   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5</a:t>
            </a:r>
            <a:r>
              <a:rPr lang="ru-RU" dirty="0">
                <a:latin typeface="Cambria" pitchFamily="18" charset="0"/>
                <a:ea typeface="Dotum" pitchFamily="34" charset="-127"/>
              </a:rPr>
              <a:t>) натурное измерение сопротивления теплопередачи </a:t>
            </a:r>
            <a:r>
              <a:rPr lang="ru-RU" dirty="0" err="1">
                <a:latin typeface="Cambria" pitchFamily="18" charset="0"/>
                <a:ea typeface="Dotum" pitchFamily="34" charset="-127"/>
              </a:rPr>
              <a:t>несветопрозрачных</a:t>
            </a:r>
            <a:r>
              <a:rPr lang="ru-RU" dirty="0">
                <a:latin typeface="Cambria" pitchFamily="18" charset="0"/>
                <a:ea typeface="Dotum" pitchFamily="34" charset="-127"/>
              </a:rPr>
              <a:t> 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конструкций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16)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; </a:t>
            </a:r>
            <a:br>
              <a:rPr lang="ru-RU" dirty="0" smtClean="0">
                <a:latin typeface="Cambria" pitchFamily="18" charset="0"/>
                <a:ea typeface="Dotum" pitchFamily="34" charset="-127"/>
              </a:rPr>
            </a:br>
            <a:r>
              <a:rPr lang="ru-RU" dirty="0" smtClean="0">
                <a:latin typeface="Cambria" pitchFamily="18" charset="0"/>
                <a:ea typeface="Dotum" pitchFamily="34" charset="-127"/>
              </a:rPr>
              <a:t>   6</a:t>
            </a:r>
            <a:r>
              <a:rPr lang="ru-RU" dirty="0">
                <a:latin typeface="Cambria" pitchFamily="18" charset="0"/>
                <a:ea typeface="Dotum" pitchFamily="34" charset="-127"/>
              </a:rPr>
              <a:t>) коэффициент относительного проникания солнечной радиации окон и 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дверей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17);</a:t>
            </a:r>
          </a:p>
          <a:p>
            <a:pPr fontAlgn="t"/>
            <a:r>
              <a:rPr lang="en-US" dirty="0">
                <a:latin typeface="Cambria" pitchFamily="18" charset="0"/>
                <a:ea typeface="Dotum" pitchFamily="34" charset="-127"/>
              </a:rPr>
              <a:t> 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  7) 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метод циклических нагрузок для определения </a:t>
            </a:r>
            <a:r>
              <a:rPr lang="ru-RU" dirty="0" err="1" smtClean="0">
                <a:latin typeface="Cambria" pitchFamily="18" charset="0"/>
                <a:ea typeface="Dotum" pitchFamily="34" charset="-127"/>
              </a:rPr>
              <a:t>температуропроводности</a:t>
            </a:r>
            <a:r>
              <a:rPr lang="ru-RU" dirty="0">
                <a:latin typeface="Cambria" pitchFamily="18" charset="0"/>
                <a:ea typeface="Dotum" pitchFamily="34" charset="-127"/>
              </a:rPr>
              <a:t> </a:t>
            </a:r>
            <a:r>
              <a:rPr lang="ru-RU" dirty="0" smtClean="0">
                <a:latin typeface="Cambria" pitchFamily="18" charset="0"/>
                <a:ea typeface="Dotum" pitchFamily="34" charset="-127"/>
              </a:rPr>
              <a:t>(</a:t>
            </a:r>
            <a:r>
              <a:rPr lang="en-US" dirty="0" smtClean="0">
                <a:latin typeface="Cambria" pitchFamily="18" charset="0"/>
                <a:ea typeface="Dotum" pitchFamily="34" charset="-127"/>
              </a:rPr>
              <a:t>WG 19).</a:t>
            </a:r>
            <a:endParaRPr lang="en-US" dirty="0">
              <a:latin typeface="Cambria" pitchFamily="18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7321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450315"/>
              </p:ext>
            </p:extLst>
          </p:nvPr>
        </p:nvGraphicFramePr>
        <p:xfrm>
          <a:off x="107504" y="1885008"/>
          <a:ext cx="8928992" cy="376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Формула" r:id="rId3" imgW="4876560" imgH="1765080" progId="Equation.3">
                  <p:embed/>
                </p:oleObj>
              </mc:Choice>
              <mc:Fallback>
                <p:oleObj name="Формула" r:id="rId3" imgW="4876560" imgH="1765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85008"/>
                        <a:ext cx="8928992" cy="3763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618663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 for s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pecific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715" y="0"/>
            <a:ext cx="7886700" cy="1325563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10. </a:t>
            </a:r>
            <a:r>
              <a:rPr lang="ru-RU" sz="3200" b="1" dirty="0" err="1" smtClean="0">
                <a:latin typeface="Cambria" pitchFamily="18" charset="0"/>
                <a:cs typeface="Times New Roman" panose="02020603050405020304" pitchFamily="18" charset="0"/>
              </a:rPr>
              <a:t>Heating</a:t>
            </a:r>
            <a:r>
              <a:rPr lang="ru-RU" sz="32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Cambria" pitchFamily="18" charset="0"/>
                <a:cs typeface="Times New Roman" panose="02020603050405020304" pitchFamily="18" charset="0"/>
              </a:rPr>
              <a:t>season</a:t>
            </a:r>
            <a:r>
              <a:rPr lang="ru-RU" sz="32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Cambria" pitchFamily="18" charset="0"/>
                <a:cs typeface="Times New Roman" panose="02020603050405020304" pitchFamily="18" charset="0"/>
              </a:rPr>
              <a:t>degree-days</a:t>
            </a:r>
            <a:endParaRPr lang="ru-RU" sz="32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0034"/>
              </p:ext>
            </p:extLst>
          </p:nvPr>
        </p:nvGraphicFramePr>
        <p:xfrm>
          <a:off x="2379324" y="1196752"/>
          <a:ext cx="4402198" cy="133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Формула" r:id="rId3" imgW="1485900" imgH="482600" progId="Equation.3">
                  <p:embed/>
                </p:oleObj>
              </mc:Choice>
              <mc:Fallback>
                <p:oleObj name="Формула" r:id="rId3" imgW="1485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324" y="1196752"/>
                        <a:ext cx="4402198" cy="1336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6451" y="2780928"/>
            <a:ext cx="8207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The appointment of the internal air temperature and for the external air temperature of the beginning of the heating season is different for National Standard Bodies</a:t>
            </a:r>
            <a:r>
              <a:rPr lang="en-US" sz="2000" dirty="0" smtClean="0">
                <a:latin typeface="Cambria" pitchFamily="18" charset="0"/>
              </a:rPr>
              <a:t>.</a:t>
            </a:r>
            <a:endParaRPr lang="ru-RU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This standard prescribes to calculate the value of HSDD for two modes:</a:t>
            </a:r>
            <a:endParaRPr lang="ru-RU" sz="20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- at the temperature of the beginning of the heating season and the internal air temperature corresponding to the national requirements;</a:t>
            </a:r>
            <a:endParaRPr lang="ru-RU" sz="20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- at the temperature of the beginning of the heating season equal to 10 °C and the internal air temperature equal to 20 °C for carrying out an adequate comparison between energy performance of buildings in </a:t>
            </a:r>
            <a:r>
              <a:rPr lang="en-US" sz="2000" dirty="0" smtClean="0">
                <a:latin typeface="Cambria" pitchFamily="18" charset="0"/>
              </a:rPr>
              <a:t>different </a:t>
            </a:r>
            <a:r>
              <a:rPr lang="en-US" sz="2000" dirty="0">
                <a:latin typeface="Cambria" pitchFamily="18" charset="0"/>
              </a:rPr>
              <a:t>countries.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496" y="140537"/>
            <a:ext cx="7886700" cy="725738"/>
          </a:xfrm>
        </p:spPr>
        <p:txBody>
          <a:bodyPr>
            <a:normAutofit/>
          </a:bodyPr>
          <a:lstStyle/>
          <a:p>
            <a:pPr lvl="0" algn="r"/>
            <a:r>
              <a:rPr lang="en-US" sz="3200" b="1" dirty="0" smtClean="0">
                <a:latin typeface="Cambria" pitchFamily="18" charset="0"/>
              </a:rPr>
              <a:t>Annex A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5909" y="866281"/>
            <a:ext cx="8581524" cy="1315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Standard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representation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of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specific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characteristic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Cambria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Cambria" pitchFamily="18" charset="0"/>
                <a:cs typeface="Times New Roman" panose="02020603050405020304" pitchFamily="18" charset="0"/>
              </a:rPr>
              <a:t>of</a:t>
            </a:r>
            <a:r>
              <a:rPr lang="ru-RU" sz="28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energy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needs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for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heating</a:t>
            </a:r>
            <a:endParaRPr lang="ru-RU" sz="28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043" y="2492896"/>
            <a:ext cx="8097253" cy="424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necessary to express all the specific characteristics which constitute a specific characteristic of energy needs for heating in order to visualize how that energy needs are formed. This allows to perform a quick search for the least effective architectural, structural, space-planning and engineering solutions</a:t>
            </a:r>
            <a:r>
              <a:rPr lang="en-US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necessary to indicate the ways of assigning the component quantities (heating season </a:t>
            </a:r>
            <a:r>
              <a:rPr lang="en-US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degree days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heat 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gain utilization factor, specific internal heat gains, total amount of solar radiation during the heating season, air flow rates or air change rates required by national authorities</a:t>
            </a:r>
            <a:r>
              <a:rPr lang="en-US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in 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 to make a correct </a:t>
            </a:r>
            <a:r>
              <a:rPr lang="en-US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comparison </a:t>
            </a: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used solutions.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150796"/>
            <a:ext cx="9143997" cy="625642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Example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of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representation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  <a:cs typeface="Times New Roman" panose="02020603050405020304" pitchFamily="18" charset="0"/>
              </a:rPr>
              <a:t>of</a:t>
            </a:r>
            <a:r>
              <a:rPr lang="ru-RU" sz="2800" b="1" dirty="0" smtClean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specific</a:t>
            </a:r>
            <a:r>
              <a:rPr lang="ru-RU" sz="2800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Cambria" pitchFamily="18" charset="0"/>
                <a:cs typeface="Times New Roman" panose="02020603050405020304" pitchFamily="18" charset="0"/>
              </a:rPr>
              <a:t>characteristics</a:t>
            </a:r>
            <a:endParaRPr lang="ru-RU" sz="28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272466"/>
              </p:ext>
            </p:extLst>
          </p:nvPr>
        </p:nvGraphicFramePr>
        <p:xfrm>
          <a:off x="323528" y="1052736"/>
          <a:ext cx="8496944" cy="54009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2478275"/>
                <a:gridCol w="1274542"/>
                <a:gridCol w="3257162"/>
                <a:gridCol w="1486965"/>
              </a:tblGrid>
              <a:tr h="908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Kind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of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 </a:t>
                      </a:r>
                      <a:br>
                        <a:rPr lang="ru-RU" sz="1400" dirty="0">
                          <a:effectLst/>
                          <a:latin typeface="Cambria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specific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characteristic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Value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W/(m</a:t>
                      </a:r>
                      <a:r>
                        <a:rPr lang="en-US" sz="1400" baseline="30000" dirty="0">
                          <a:effectLst/>
                          <a:latin typeface="Cambria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·K)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Rule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mbria" pitchFamily="18" charset="0"/>
                        </a:rPr>
                        <a:t>Reference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55905" algn="l"/>
                        </a:tabLst>
                      </a:pPr>
                      <a:r>
                        <a:rPr lang="ru-RU" sz="1400">
                          <a:effectLst/>
                          <a:latin typeface="Cambria" pitchFamily="18" charset="0"/>
                        </a:rPr>
                        <a:t>(informative)</a:t>
                      </a:r>
                      <a:endParaRPr lang="ru-RU" sz="14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</a:tr>
              <a:tr h="579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Specific </a:t>
                      </a: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fabric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Cambria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characteristic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0,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168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The effect of each of the linear and point thermal bridges is taken into account element-by-element</a:t>
                      </a: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 marL="25884" marR="25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>
                          <a:effectLst/>
                          <a:latin typeface="Cambria" pitchFamily="18" charset="0"/>
                        </a:rPr>
                        <a:t>SP 50.13330 </a:t>
                      </a:r>
                      <a:r>
                        <a:rPr lang="ru-RU" sz="1400" b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ru-RU" sz="1400" b="0">
                          <a:effectLst/>
                          <a:latin typeface="Cambria" pitchFamily="18" charset="0"/>
                        </a:rPr>
                      </a:br>
                      <a:r>
                        <a:rPr lang="en-US" sz="1400" b="0">
                          <a:effectLst/>
                          <a:latin typeface="Cambria" pitchFamily="18" charset="0"/>
                        </a:rPr>
                        <a:t>(GOST R)</a:t>
                      </a:r>
                      <a:r>
                        <a:rPr lang="en-US" sz="1400" b="0" baseline="30000">
                          <a:effectLst/>
                          <a:latin typeface="Cambria" pitchFamily="18" charset="0"/>
                        </a:rPr>
                        <a:t>a</a:t>
                      </a:r>
                      <a:endParaRPr lang="ru-RU" sz="1400" b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</a:tr>
              <a:tr h="886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Specific </a:t>
                      </a: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ventilation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Cambria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characteristic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0,137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q</a:t>
                      </a:r>
                      <a:r>
                        <a:rPr lang="en-US" sz="1400" baseline="-25000" dirty="0">
                          <a:effectLst/>
                          <a:latin typeface="Cambria" pitchFamily="18" charset="0"/>
                        </a:rPr>
                        <a:t>v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= 9960 + 1755 = 11715 m</a:t>
                      </a:r>
                      <a:r>
                        <a:rPr lang="en-US" sz="1400" baseline="30000" dirty="0">
                          <a:effectLst/>
                          <a:latin typeface="Cambria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/h 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The mass flow rate of infiltration air is determined </a:t>
                      </a:r>
                      <a:br>
                        <a:rPr lang="en-US" sz="1400" dirty="0">
                          <a:effectLst/>
                          <a:latin typeface="Cambria" pitchFamily="18" charset="0"/>
                        </a:rPr>
                      </a:b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separately. 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Cambria" pitchFamily="18" charset="0"/>
                        </a:rPr>
                        <a:t>m</a:t>
                      </a:r>
                      <a:r>
                        <a:rPr lang="en-US" sz="1400" baseline="-25000" dirty="0" err="1">
                          <a:effectLst/>
                          <a:latin typeface="Cambria" pitchFamily="18" charset="0"/>
                        </a:rPr>
                        <a:t>inf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 = 231+1184 = 1415 kg/h.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Cambria" pitchFamily="18" charset="0"/>
                        </a:rPr>
                        <a:t>SP 50.13330</a:t>
                      </a:r>
                      <a:br>
                        <a:rPr lang="en-US" sz="1400" b="0" dirty="0">
                          <a:effectLst/>
                          <a:latin typeface="Cambria" pitchFamily="18" charset="0"/>
                        </a:rPr>
                      </a:br>
                      <a:r>
                        <a:rPr lang="en-US" sz="1400" b="0" dirty="0">
                          <a:effectLst/>
                          <a:latin typeface="Cambria" pitchFamily="18" charset="0"/>
                        </a:rPr>
                        <a:t>SP 54.13330</a:t>
                      </a:r>
                      <a:br>
                        <a:rPr lang="en-US" sz="1400" b="0" dirty="0">
                          <a:effectLst/>
                          <a:latin typeface="Cambria" pitchFamily="18" charset="0"/>
                        </a:rPr>
                      </a:br>
                      <a:r>
                        <a:rPr lang="en-US" sz="1400" b="0" dirty="0">
                          <a:effectLst/>
                          <a:latin typeface="Cambria" pitchFamily="18" charset="0"/>
                        </a:rPr>
                        <a:t>SP 60.13330 </a:t>
                      </a:r>
                      <a:br>
                        <a:rPr lang="en-US" sz="1400" b="0" dirty="0">
                          <a:effectLst/>
                          <a:latin typeface="Cambria" pitchFamily="18" charset="0"/>
                        </a:rPr>
                      </a:br>
                      <a:r>
                        <a:rPr lang="en-US" sz="1400" b="0" dirty="0">
                          <a:effectLst/>
                          <a:latin typeface="Cambria" pitchFamily="18" charset="0"/>
                        </a:rPr>
                        <a:t>(GOST R)</a:t>
                      </a:r>
                      <a:endParaRPr lang="ru-RU" sz="1400" b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</a:tr>
              <a:tr h="201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Specific </a:t>
                      </a: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internal heat 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gains characteristic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0,075</a:t>
                      </a:r>
                      <a:endParaRPr lang="ru-RU" sz="14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Cambria" pitchFamily="18" charset="0"/>
                        </a:rPr>
                        <a:t>q</a:t>
                      </a:r>
                      <a:r>
                        <a:rPr lang="en-US" sz="1400" baseline="-25000" dirty="0" err="1">
                          <a:effectLst/>
                          <a:latin typeface="Cambria" pitchFamily="18" charset="0"/>
                        </a:rPr>
                        <a:t>int</a:t>
                      </a:r>
                      <a:r>
                        <a:rPr lang="en-US" sz="1400" baseline="-25000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=15,6 </a:t>
                      </a: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W/m</a:t>
                      </a:r>
                      <a:r>
                        <a:rPr lang="en-US" sz="1400" baseline="30000" dirty="0" smtClean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Cambria" pitchFamily="18" charset="0"/>
                        </a:rPr>
                        <a:t>SP 50.13330 </a:t>
                      </a:r>
                      <a:r>
                        <a:rPr lang="ru-RU" sz="1400" b="0" dirty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ru-RU" sz="1400" b="0" dirty="0">
                          <a:effectLst/>
                          <a:latin typeface="Cambria" pitchFamily="18" charset="0"/>
                        </a:rPr>
                      </a:br>
                      <a:r>
                        <a:rPr lang="en-US" sz="1400" b="0" dirty="0">
                          <a:effectLst/>
                          <a:latin typeface="Cambria" pitchFamily="18" charset="0"/>
                        </a:rPr>
                        <a:t>(GOST R)</a:t>
                      </a:r>
                      <a:endParaRPr lang="ru-RU" sz="1400" b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</a:tr>
              <a:tr h="19678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Specific </a:t>
                      </a: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solar 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heat gains characteristic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0,047</a:t>
                      </a:r>
                      <a:endParaRPr lang="ru-RU" sz="14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Cambria" pitchFamily="18" charset="0"/>
                        </a:rPr>
                        <a:t>Q</a:t>
                      </a:r>
                      <a:r>
                        <a:rPr lang="en-US" sz="1400" baseline="-25000" dirty="0" err="1">
                          <a:effectLst/>
                          <a:latin typeface="Cambria" pitchFamily="18" charset="0"/>
                        </a:rPr>
                        <a:t>sol,hs</a:t>
                      </a:r>
                      <a:r>
                        <a:rPr lang="en-US" sz="1400" baseline="-25000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=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687 761 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MJ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>
                          <a:effectLst/>
                          <a:latin typeface="Cambria" pitchFamily="18" charset="0"/>
                        </a:rPr>
                        <a:t>SP 50.13330</a:t>
                      </a:r>
                      <a:br>
                        <a:rPr lang="en-US" sz="1400" b="0">
                          <a:effectLst/>
                          <a:latin typeface="Cambria" pitchFamily="18" charset="0"/>
                        </a:rPr>
                      </a:br>
                      <a:r>
                        <a:rPr lang="en-US" sz="1400" b="0">
                          <a:effectLst/>
                          <a:latin typeface="Cambria" pitchFamily="18" charset="0"/>
                        </a:rPr>
                        <a:t>SP 131.13330</a:t>
                      </a:r>
                      <a:br>
                        <a:rPr lang="en-US" sz="1400" b="0">
                          <a:effectLst/>
                          <a:latin typeface="Cambria" pitchFamily="18" charset="0"/>
                        </a:rPr>
                      </a:br>
                      <a:r>
                        <a:rPr lang="en-US" sz="1400" b="0">
                          <a:effectLst/>
                          <a:latin typeface="Cambria" pitchFamily="18" charset="0"/>
                        </a:rPr>
                        <a:t>(GOST R)</a:t>
                      </a:r>
                      <a:endParaRPr lang="ru-RU" sz="1400" b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</a:tr>
              <a:tr h="196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HSDD = {20–( –3,7)} ·216 = 4990 °C ·days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Cambria" pitchFamily="18" charset="0"/>
                        </a:rPr>
                        <a:t>HSDD</a:t>
                      </a:r>
                      <a:r>
                        <a:rPr lang="en-US" sz="1400" baseline="-25000" dirty="0" err="1">
                          <a:effectLst/>
                          <a:latin typeface="Cambria" pitchFamily="18" charset="0"/>
                        </a:rPr>
                        <a:t>st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 = {20–( –2,2)} ·235 = 5217 °C ·days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Specific </a:t>
                      </a: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characteristic 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Cambria" pitchFamily="18" charset="0"/>
                        </a:rPr>
                      </a:b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of energy needs </a:t>
                      </a: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for 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heating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Cambria" pitchFamily="18" charset="0"/>
                        </a:rPr>
                        <a:t>0,211</a:t>
                      </a:r>
                      <a:endParaRPr lang="ru-RU" sz="14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  <a:latin typeface="Cambria" pitchFamily="18" charset="0"/>
                        </a:rPr>
                        <a:t>η</a:t>
                      </a:r>
                      <a:r>
                        <a:rPr lang="en-US" sz="1400" baseline="-25000" dirty="0" err="1">
                          <a:effectLst/>
                          <a:latin typeface="Cambria" pitchFamily="18" charset="0"/>
                        </a:rPr>
                        <a:t>H,gn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 = 0,77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effectLst/>
                          <a:latin typeface="Cambria" pitchFamily="18" charset="0"/>
                        </a:rPr>
                        <a:t>SP 50.13330 </a:t>
                      </a:r>
                      <a:r>
                        <a:rPr lang="ru-RU" sz="1400" b="0" dirty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ru-RU" sz="1400" b="0" dirty="0">
                          <a:effectLst/>
                          <a:latin typeface="Cambria" pitchFamily="18" charset="0"/>
                        </a:rPr>
                      </a:br>
                      <a:r>
                        <a:rPr lang="en-US" sz="1400" b="0" dirty="0">
                          <a:effectLst/>
                          <a:latin typeface="Cambria" pitchFamily="18" charset="0"/>
                        </a:rPr>
                        <a:t>(GOST R)</a:t>
                      </a:r>
                      <a:endParaRPr lang="ru-RU" sz="1400" b="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</a:tr>
              <a:tr h="33361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aseline="30000" dirty="0">
                          <a:effectLst/>
                          <a:latin typeface="Cambria" pitchFamily="18" charset="0"/>
                        </a:rPr>
                        <a:t>a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    It is recommended to indicate which national standards be used to determine the choice of the impact </a:t>
                      </a:r>
                      <a:r>
                        <a:rPr lang="en-US" sz="1400" dirty="0" smtClean="0">
                          <a:effectLst/>
                          <a:latin typeface="Cambria" pitchFamily="18" charset="0"/>
                        </a:rPr>
                        <a:t>parameters</a:t>
                      </a:r>
                      <a:r>
                        <a:rPr lang="en-US" sz="1400" dirty="0">
                          <a:effectLst/>
                          <a:latin typeface="Cambria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25884" marR="258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863204"/>
              </p:ext>
            </p:extLst>
          </p:nvPr>
        </p:nvGraphicFramePr>
        <p:xfrm>
          <a:off x="532125" y="980727"/>
          <a:ext cx="8187254" cy="52565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198968"/>
                <a:gridCol w="3198968"/>
                <a:gridCol w="1789318"/>
              </a:tblGrid>
              <a:tr h="426904">
                <a:tc rowSpan="2"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Project stage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Cambria" pitchFamily="18" charset="0"/>
                        </a:rPr>
                        <a:t>Associated document</a:t>
                      </a:r>
                      <a:endParaRPr lang="ru-RU" sz="18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Name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Abbreviation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Preliminary stage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Cambria" pitchFamily="18" charset="0"/>
                        </a:rPr>
                        <a:t>Preliminary work item</a:t>
                      </a:r>
                      <a:r>
                        <a:rPr lang="en-GB" sz="1800" baseline="30000">
                          <a:effectLst/>
                          <a:latin typeface="Cambria" pitchFamily="18" charset="0"/>
                        </a:rPr>
                        <a:t> a</a:t>
                      </a:r>
                      <a:endParaRPr lang="ru-RU" sz="18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Cambria" pitchFamily="18" charset="0"/>
                        </a:rPr>
                        <a:t>PWI</a:t>
                      </a:r>
                      <a:endParaRPr lang="ru-RU" sz="18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Proposal stage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New work item proposal</a:t>
                      </a:r>
                      <a:r>
                        <a:rPr lang="en-GB" sz="1800" baseline="30000" dirty="0">
                          <a:effectLst/>
                          <a:latin typeface="Cambria" pitchFamily="18" charset="0"/>
                        </a:rPr>
                        <a:t> a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Cambria" pitchFamily="18" charset="0"/>
                        </a:rPr>
                        <a:t>NP</a:t>
                      </a:r>
                      <a:endParaRPr lang="ru-RU" sz="18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Preparatory stage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Working draft(s)</a:t>
                      </a:r>
                      <a:r>
                        <a:rPr lang="en-GB" sz="1800" baseline="30000" dirty="0">
                          <a:effectLst/>
                          <a:latin typeface="Cambria" pitchFamily="18" charset="0"/>
                        </a:rPr>
                        <a:t> a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Cambria" pitchFamily="18" charset="0"/>
                        </a:rPr>
                        <a:t>WD</a:t>
                      </a:r>
                      <a:endParaRPr lang="ru-RU" sz="18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426904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Committee stage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Committee draft(s)</a:t>
                      </a:r>
                      <a:r>
                        <a:rPr lang="en-GB" sz="1800" baseline="30000" dirty="0">
                          <a:effectLst/>
                          <a:latin typeface="Cambria" pitchFamily="18" charset="0"/>
                        </a:rPr>
                        <a:t> a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Cambria" pitchFamily="18" charset="0"/>
                        </a:rPr>
                        <a:t>CD</a:t>
                      </a:r>
                      <a:endParaRPr lang="ru-RU" sz="18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853811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Enquiry stage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 smtClean="0">
                          <a:effectLst/>
                          <a:latin typeface="Cambria" pitchFamily="18" charset="0"/>
                        </a:rPr>
                        <a:t>Draft International Standard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 smtClean="0">
                          <a:effectLst/>
                          <a:latin typeface="Cambria" pitchFamily="18" charset="0"/>
                        </a:rPr>
                        <a:t>IDIS</a:t>
                      </a: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en-GB" sz="1800" dirty="0">
                          <a:effectLst/>
                          <a:latin typeface="Cambria" pitchFamily="18" charset="0"/>
                        </a:rPr>
                      </a:b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601580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  <a:latin typeface="Cambria" pitchFamily="18" charset="0"/>
                        </a:rPr>
                        <a:t>Approval stage</a:t>
                      </a:r>
                      <a:endParaRPr lang="ru-RU" sz="18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 smtClean="0">
                          <a:effectLst/>
                          <a:latin typeface="Cambria" pitchFamily="18" charset="0"/>
                        </a:rPr>
                        <a:t>Final Draft </a:t>
                      </a: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International Standard</a:t>
                      </a:r>
                      <a:r>
                        <a:rPr lang="en-GB" sz="1800" baseline="30000" dirty="0"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1800" baseline="30000" dirty="0" smtClean="0">
                          <a:effectLst/>
                          <a:latin typeface="Cambria" pitchFamily="18" charset="0"/>
                        </a:rPr>
                        <a:t>b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FDIS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601580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Publication stage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  <a:latin typeface="Cambria" pitchFamily="18" charset="0"/>
                        </a:rPr>
                        <a:t>International Standard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 smtClean="0">
                          <a:effectLst/>
                          <a:latin typeface="Cambria" pitchFamily="18" charset="0"/>
                        </a:rPr>
                        <a:t>ISO</a:t>
                      </a:r>
                      <a:endParaRPr lang="ru-RU" sz="1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</a:tr>
              <a:tr h="638189">
                <a:tc gridSpan="3">
                  <a:txBody>
                    <a:bodyPr/>
                    <a:lstStyle/>
                    <a:p>
                      <a:pPr marL="226695" indent="-226695" algn="l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  <a:tab pos="180340" algn="l"/>
                          <a:tab pos="219710" algn="l"/>
                        </a:tabLst>
                      </a:pPr>
                      <a:r>
                        <a:rPr lang="en-GB" sz="1600" baseline="30000" dirty="0">
                          <a:effectLst/>
                          <a:latin typeface="Cambria" pitchFamily="18" charset="0"/>
                        </a:rPr>
                        <a:t>a</a:t>
                      </a:r>
                      <a:r>
                        <a:rPr lang="en-GB" sz="1600" dirty="0">
                          <a:effectLst/>
                          <a:latin typeface="Cambria" pitchFamily="18" charset="0"/>
                        </a:rPr>
                        <a:t>   </a:t>
                      </a:r>
                      <a:r>
                        <a:rPr lang="ru-RU" sz="1600" dirty="0" smtClean="0">
                          <a:effectLst/>
                          <a:latin typeface="Cambria" pitchFamily="18" charset="0"/>
                        </a:rPr>
                        <a:t>Стадия</a:t>
                      </a:r>
                      <a:r>
                        <a:rPr lang="ru-RU" sz="1600" baseline="0" dirty="0" smtClean="0">
                          <a:effectLst/>
                          <a:latin typeface="Cambria" pitchFamily="18" charset="0"/>
                        </a:rPr>
                        <a:t> может быть пропущена</a:t>
                      </a:r>
                      <a:r>
                        <a:rPr lang="en-GB" sz="1600" dirty="0" smtClean="0">
                          <a:effectLst/>
                          <a:latin typeface="Cambria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mbria" pitchFamily="18" charset="0"/>
                      </a:endParaRPr>
                    </a:p>
                    <a:p>
                      <a:pPr marL="226695" indent="-226695" algn="l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  <a:tab pos="180340" algn="l"/>
                          <a:tab pos="219710" algn="l"/>
                        </a:tabLst>
                      </a:pPr>
                      <a:r>
                        <a:rPr lang="en-GB" sz="1600" baseline="30000" dirty="0">
                          <a:effectLst/>
                          <a:latin typeface="Cambria" pitchFamily="18" charset="0"/>
                        </a:rPr>
                        <a:t>b</a:t>
                      </a:r>
                      <a:r>
                        <a:rPr lang="en-GB" sz="1600" dirty="0">
                          <a:effectLst/>
                          <a:latin typeface="Cambria" pitchFamily="18" charset="0"/>
                        </a:rPr>
                        <a:t>   </a:t>
                      </a:r>
                      <a:r>
                        <a:rPr lang="ru-RU" sz="1600" dirty="0" smtClean="0">
                          <a:effectLst/>
                          <a:latin typeface="Cambria" pitchFamily="18" charset="0"/>
                        </a:rPr>
                        <a:t>Также</a:t>
                      </a:r>
                      <a:r>
                        <a:rPr lang="ru-RU" sz="1600" baseline="0" dirty="0" smtClean="0">
                          <a:effectLst/>
                          <a:latin typeface="Cambria" pitchFamily="18" charset="0"/>
                        </a:rPr>
                        <a:t> может быть пропущена</a:t>
                      </a:r>
                      <a:r>
                        <a:rPr lang="en-GB" sz="1600" dirty="0" smtClean="0">
                          <a:effectLst/>
                          <a:latin typeface="Cambria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mbria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57863"/>
            <a:ext cx="9036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190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Стадии разработки документа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45909" y="190253"/>
            <a:ext cx="8581524" cy="1315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Cambria" pitchFamily="18" charset="0"/>
              </a:rPr>
              <a:t>Согласно</a:t>
            </a:r>
          </a:p>
          <a:p>
            <a:r>
              <a:rPr lang="en-GB" sz="2400" dirty="0" smtClean="0">
                <a:latin typeface="Cambria" pitchFamily="18" charset="0"/>
              </a:rPr>
              <a:t>ISO/IEC </a:t>
            </a:r>
            <a:r>
              <a:rPr lang="en-GB" sz="2400" dirty="0">
                <a:latin typeface="Cambria" pitchFamily="18" charset="0"/>
              </a:rPr>
              <a:t>Directives, Part 1 </a:t>
            </a:r>
            <a:r>
              <a:rPr lang="en-GB" sz="2400" dirty="0" smtClean="0">
                <a:latin typeface="Cambria" pitchFamily="18" charset="0"/>
              </a:rPr>
              <a:t>—</a:t>
            </a:r>
            <a:endParaRPr lang="ru-RU" sz="2400" dirty="0" smtClean="0">
              <a:latin typeface="Cambria" pitchFamily="18" charset="0"/>
            </a:endParaRPr>
          </a:p>
          <a:p>
            <a:r>
              <a:rPr lang="en-GB" sz="2400" dirty="0" smtClean="0">
                <a:latin typeface="Cambria" pitchFamily="18" charset="0"/>
              </a:rPr>
              <a:t>Procedures </a:t>
            </a:r>
            <a:r>
              <a:rPr lang="en-GB" sz="2400" dirty="0">
                <a:latin typeface="Cambria" pitchFamily="18" charset="0"/>
              </a:rPr>
              <a:t>for the technical work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00808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mbria" pitchFamily="18" charset="0"/>
              </a:rPr>
              <a:t>Принятие</a:t>
            </a:r>
            <a:r>
              <a:rPr lang="ru-RU" sz="3200" b="1" dirty="0">
                <a:latin typeface="Cambria" pitchFamily="18" charset="0"/>
              </a:rPr>
              <a:t> </a:t>
            </a:r>
            <a:r>
              <a:rPr lang="ru-RU" sz="3200" b="1" dirty="0" smtClean="0">
                <a:latin typeface="Cambria" pitchFamily="18" charset="0"/>
              </a:rPr>
              <a:t>работы в качестве </a:t>
            </a:r>
            <a:r>
              <a:rPr lang="en-US" sz="3200" b="1" dirty="0" smtClean="0">
                <a:latin typeface="Cambria" pitchFamily="18" charset="0"/>
              </a:rPr>
              <a:t>NWIP </a:t>
            </a:r>
            <a:r>
              <a:rPr lang="ru-RU" sz="3200" b="1" dirty="0">
                <a:latin typeface="Cambria" pitchFamily="18" charset="0"/>
              </a:rPr>
              <a:t>требует:</a:t>
            </a:r>
            <a:endParaRPr lang="ru-RU" sz="3200" dirty="0">
              <a:latin typeface="Cambria" pitchFamily="18" charset="0"/>
            </a:endParaRPr>
          </a:p>
          <a:p>
            <a:pPr lvl="0"/>
            <a:endParaRPr lang="en-US" dirty="0" smtClean="0">
              <a:latin typeface="Cambria" pitchFamily="18" charset="0"/>
            </a:endParaRPr>
          </a:p>
          <a:p>
            <a:pPr lvl="0"/>
            <a:r>
              <a:rPr lang="en-US" sz="2000" dirty="0" smtClean="0">
                <a:latin typeface="Cambria" pitchFamily="18" charset="0"/>
              </a:rPr>
              <a:t>1) </a:t>
            </a:r>
            <a:r>
              <a:rPr lang="ru-RU" sz="2000" dirty="0" smtClean="0">
                <a:latin typeface="Cambria" pitchFamily="18" charset="0"/>
              </a:rPr>
              <a:t>обязательства </a:t>
            </a:r>
            <a:r>
              <a:rPr lang="ru-RU" sz="2000" dirty="0">
                <a:latin typeface="Cambria" pitchFamily="18" charset="0"/>
              </a:rPr>
              <a:t>активно участвовать в разработке проекта, </a:t>
            </a:r>
            <a:r>
              <a:rPr lang="en-US" sz="2000" dirty="0" smtClean="0">
                <a:latin typeface="Cambria" pitchFamily="18" charset="0"/>
              </a:rPr>
              <a:t/>
            </a:r>
            <a:br>
              <a:rPr lang="en-US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т.е</a:t>
            </a:r>
            <a:r>
              <a:rPr lang="ru-RU" sz="2000" dirty="0">
                <a:latin typeface="Cambria" pitchFamily="18" charset="0"/>
              </a:rPr>
              <a:t>. вносить эффективный вклад в работу на подготовительной стадии путем назначения технических экспертов и представления замечаний к рабочим проектам:</a:t>
            </a:r>
          </a:p>
          <a:p>
            <a:pPr lvl="0" algn="ctr"/>
            <a:r>
              <a:rPr lang="ru-RU" sz="2000" dirty="0" smtClean="0">
                <a:latin typeface="Cambria" pitchFamily="18" charset="0"/>
              </a:rPr>
              <a:t>		от </a:t>
            </a:r>
            <a:r>
              <a:rPr lang="ru-RU" sz="2000" b="1" dirty="0">
                <a:latin typeface="Cambria" pitchFamily="18" charset="0"/>
              </a:rPr>
              <a:t>5 </a:t>
            </a:r>
            <a:r>
              <a:rPr lang="ru-RU" sz="2000" b="1" dirty="0" smtClean="0">
                <a:latin typeface="Cambria" pitchFamily="18" charset="0"/>
              </a:rPr>
              <a:t>Р-</a:t>
            </a:r>
            <a:r>
              <a:rPr lang="en-US" sz="2000" b="1" dirty="0" smtClean="0">
                <a:latin typeface="Cambria" pitchFamily="18" charset="0"/>
              </a:rPr>
              <a:t>members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ru-RU" sz="2000" dirty="0">
                <a:latin typeface="Cambria" pitchFamily="18" charset="0"/>
              </a:rPr>
              <a:t>одобривших данную рабочую </a:t>
            </a:r>
            <a:r>
              <a:rPr lang="ru-RU" sz="2000" dirty="0" smtClean="0">
                <a:latin typeface="Cambria" pitchFamily="18" charset="0"/>
              </a:rPr>
              <a:t>тему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  <a:p>
            <a:pPr lvl="0"/>
            <a:endParaRPr lang="ru-RU" sz="2000" dirty="0" smtClean="0">
              <a:latin typeface="Cambria" pitchFamily="18" charset="0"/>
            </a:endParaRPr>
          </a:p>
          <a:p>
            <a:pPr lvl="0"/>
            <a:r>
              <a:rPr lang="ru-RU" sz="2000" dirty="0" smtClean="0">
                <a:latin typeface="Cambria" pitchFamily="18" charset="0"/>
              </a:rPr>
              <a:t>Кроме того, отдельные </a:t>
            </a:r>
            <a:r>
              <a:rPr lang="ru-RU" sz="2000" dirty="0">
                <a:latin typeface="Cambria" pitchFamily="18" charset="0"/>
              </a:rPr>
              <a:t>комитеты могут увеличить </a:t>
            </a:r>
            <a:r>
              <a:rPr lang="ru-RU" sz="2000" dirty="0" smtClean="0">
                <a:latin typeface="Cambria" pitchFamily="18" charset="0"/>
              </a:rPr>
              <a:t>эти </a:t>
            </a:r>
            <a:r>
              <a:rPr lang="ru-RU" sz="2000" dirty="0">
                <a:latin typeface="Cambria" pitchFamily="18" charset="0"/>
              </a:rPr>
              <a:t>минимальные </a:t>
            </a:r>
            <a:r>
              <a:rPr lang="ru-RU" sz="2000" dirty="0" smtClean="0">
                <a:latin typeface="Cambria" pitchFamily="18" charset="0"/>
              </a:rPr>
              <a:t>требования</a:t>
            </a:r>
            <a:r>
              <a:rPr lang="ru-RU" sz="2000" dirty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  <a:p>
            <a:pPr lvl="0"/>
            <a:endParaRPr lang="ru-RU" sz="2000" dirty="0" smtClean="0">
              <a:latin typeface="Cambria" pitchFamily="18" charset="0"/>
            </a:endParaRPr>
          </a:p>
          <a:p>
            <a:pPr lvl="0"/>
            <a:r>
              <a:rPr lang="ru-RU" sz="2000" dirty="0" smtClean="0">
                <a:latin typeface="Cambria" pitchFamily="18" charset="0"/>
              </a:rPr>
              <a:t>2) утверждение </a:t>
            </a:r>
            <a:r>
              <a:rPr lang="ru-RU" sz="2000" dirty="0">
                <a:latin typeface="Cambria" pitchFamily="18" charset="0"/>
              </a:rPr>
              <a:t>рабочей темы </a:t>
            </a:r>
            <a:r>
              <a:rPr lang="ru-RU" sz="2000" dirty="0" smtClean="0">
                <a:latin typeface="Cambria" pitchFamily="18" charset="0"/>
              </a:rPr>
              <a:t>большинством </a:t>
            </a:r>
            <a:r>
              <a:rPr lang="ru-RU" sz="2000" dirty="0">
                <a:latin typeface="Cambria" pitchFamily="18" charset="0"/>
              </a:rPr>
              <a:t>голосов </a:t>
            </a:r>
            <a:r>
              <a:rPr lang="ru-RU" sz="2000" dirty="0" smtClean="0">
                <a:latin typeface="Cambria" pitchFamily="18" charset="0"/>
              </a:rPr>
              <a:t>(2/3) </a:t>
            </a:r>
            <a:r>
              <a:rPr lang="ru-RU" sz="2000" dirty="0">
                <a:latin typeface="Cambria" pitchFamily="18" charset="0"/>
              </a:rPr>
              <a:t>Р-</a:t>
            </a:r>
            <a:r>
              <a:rPr lang="en-US" sz="2000" dirty="0">
                <a:latin typeface="Cambria" pitchFamily="18" charset="0"/>
              </a:rPr>
              <a:t>members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технического комитета или </a:t>
            </a:r>
            <a:r>
              <a:rPr lang="ru-RU" sz="2000" dirty="0" smtClean="0">
                <a:latin typeface="Cambria" pitchFamily="18" charset="0"/>
              </a:rPr>
              <a:t>подкомитета, без учета воздержавшихся.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 rot="16200000">
            <a:off x="-2421523" y="2952658"/>
            <a:ext cx="61561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190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Диаграмма маршрутов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19075" algn="l"/>
              </a:tabLst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разработки документов ИСО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6457" name="Picture 137" descr="D:\Семинар ИСО\Новый точечный рисунок (2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7428621" cy="68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043" name="Picture 19" descr="C:\Users\user\Downloads\IMG_1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4" y="470389"/>
            <a:ext cx="7881168" cy="59108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08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ser\Downloads\IMG_157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7" y="668804"/>
            <a:ext cx="8526859" cy="31341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user\Downloads\IMG_15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7" y="2685028"/>
            <a:ext cx="4977953" cy="36356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ownloads\IMG_16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22" y="3188360"/>
            <a:ext cx="4176464" cy="31323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87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044" name="Picture 20" descr="C:\Users\user\Downloads\IMG_1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59" y="705546"/>
            <a:ext cx="7254081" cy="544056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1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24299"/>
            <a:ext cx="91328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t"/>
            <a:r>
              <a:rPr lang="ru-RU" sz="2800" dirty="0">
                <a:latin typeface="Cambria" pitchFamily="18" charset="0"/>
                <a:ea typeface="Dotum" pitchFamily="34" charset="-127"/>
              </a:rPr>
              <a:t>Структура </a:t>
            </a:r>
            <a:r>
              <a:rPr lang="en-US" sz="2800" dirty="0">
                <a:latin typeface="Cambria" pitchFamily="18" charset="0"/>
                <a:ea typeface="Dotum" pitchFamily="34" charset="-127"/>
              </a:rPr>
              <a:t>ISO/TC 163/</a:t>
            </a:r>
            <a:r>
              <a:rPr lang="en-US" sz="2800" b="1" dirty="0">
                <a:latin typeface="Cambria" pitchFamily="18" charset="0"/>
                <a:ea typeface="Dotum" pitchFamily="34" charset="-127"/>
              </a:rPr>
              <a:t>SC 2</a:t>
            </a:r>
            <a:r>
              <a:rPr lang="ru-RU" sz="2800" dirty="0">
                <a:latin typeface="Cambria" pitchFamily="18" charset="0"/>
                <a:ea typeface="Dotum" pitchFamily="34" charset="-127"/>
              </a:rPr>
              <a:t>: </a:t>
            </a:r>
            <a:r>
              <a:rPr lang="ru-RU" sz="2800" dirty="0" smtClean="0">
                <a:latin typeface="Cambria" pitchFamily="18" charset="0"/>
                <a:ea typeface="Dotum" pitchFamily="34" charset="-127"/>
              </a:rPr>
              <a:t/>
            </a:r>
            <a:br>
              <a:rPr lang="ru-RU" sz="2800" dirty="0" smtClean="0">
                <a:latin typeface="Cambria" pitchFamily="18" charset="0"/>
                <a:ea typeface="Dotum" pitchFamily="34" charset="-127"/>
              </a:rPr>
            </a:br>
            <a:r>
              <a:rPr lang="en-US" sz="2800" dirty="0" smtClean="0">
                <a:latin typeface="Cambria" pitchFamily="18" charset="0"/>
                <a:ea typeface="Dotum" pitchFamily="34" charset="-127"/>
              </a:rPr>
              <a:t>Calculation </a:t>
            </a:r>
            <a:r>
              <a:rPr lang="en-US" sz="2800" dirty="0">
                <a:latin typeface="Cambria" pitchFamily="18" charset="0"/>
                <a:ea typeface="Dotum" pitchFamily="34" charset="-127"/>
              </a:rPr>
              <a:t>methods</a:t>
            </a:r>
            <a:endParaRPr lang="ru-RU" sz="2800" dirty="0">
              <a:latin typeface="Cambria" pitchFamily="18" charset="0"/>
              <a:ea typeface="Dotum" pitchFamily="34" charset="-127"/>
            </a:endParaRPr>
          </a:p>
          <a:p>
            <a:pPr algn="ctr" fontAlgn="t"/>
            <a:r>
              <a:rPr lang="ru-RU" sz="2800" dirty="0">
                <a:latin typeface="Cambria" pitchFamily="18" charset="0"/>
                <a:ea typeface="Dotum" pitchFamily="34" charset="-127"/>
              </a:rPr>
              <a:t>(</a:t>
            </a:r>
            <a:r>
              <a:rPr lang="ru-RU" sz="2800" b="1" dirty="0">
                <a:latin typeface="Cambria" pitchFamily="18" charset="0"/>
                <a:ea typeface="Dotum" pitchFamily="34" charset="-127"/>
              </a:rPr>
              <a:t>методы расчетов</a:t>
            </a:r>
            <a:r>
              <a:rPr lang="ru-RU" sz="2800" dirty="0">
                <a:latin typeface="Cambria" pitchFamily="18" charset="0"/>
                <a:ea typeface="Dotum" pitchFamily="34" charset="-127"/>
              </a:rPr>
              <a:t>)</a:t>
            </a:r>
            <a:endParaRPr lang="en-US" sz="2800" dirty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7171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-1587" y="1794611"/>
            <a:ext cx="915511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t"/>
            <a:r>
              <a:rPr lang="en-US" sz="2000" dirty="0" smtClean="0">
                <a:latin typeface="Cambria" pitchFamily="18" charset="0"/>
                <a:ea typeface="Dotum" pitchFamily="34" charset="-127"/>
              </a:rPr>
              <a:t>   </a:t>
            </a:r>
            <a:r>
              <a:rPr lang="ru-RU" sz="2000" u="sng" dirty="0" smtClean="0">
                <a:latin typeface="Cambria" pitchFamily="18" charset="0"/>
                <a:ea typeface="Dotum" pitchFamily="34" charset="-127"/>
              </a:rPr>
              <a:t>Сфера </a:t>
            </a:r>
            <a:r>
              <a:rPr lang="ru-RU" sz="2000" u="sng" dirty="0">
                <a:latin typeface="Cambria" pitchFamily="18" charset="0"/>
                <a:ea typeface="Dotum" pitchFamily="34" charset="-127"/>
              </a:rPr>
              <a:t>регулирования: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 </a:t>
            </a:r>
          </a:p>
          <a:p>
            <a:pPr fontAlgn="t"/>
            <a:r>
              <a:rPr lang="ru-RU" sz="2000" dirty="0">
                <a:latin typeface="Cambria" pitchFamily="18" charset="0"/>
                <a:ea typeface="Dotum" pitchFamily="34" charset="-127"/>
              </a:rPr>
              <a:t>методы расчета нагрузок на системы отопления и охлаждения зданий и потребления энергии (в т. ч. для производственных зданий); теплопередачи и </a:t>
            </a:r>
            <a:r>
              <a:rPr lang="ru-RU" sz="2000" dirty="0" err="1">
                <a:latin typeface="Cambria" pitchFamily="18" charset="0"/>
                <a:ea typeface="Dotum" pitchFamily="34" charset="-127"/>
              </a:rPr>
              <a:t>влагопереноса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, температурных и влажностных условий; естественного освещения, воздухообмена, воздухопроницаемости.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6352" y="4150314"/>
            <a:ext cx="91551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t">
              <a:defRPr/>
            </a:pPr>
            <a:r>
              <a:rPr lang="en-US" sz="2000" dirty="0" smtClean="0">
                <a:latin typeface="Cambria" pitchFamily="18" charset="0"/>
                <a:ea typeface="Dotum" pitchFamily="34" charset="-127"/>
              </a:rPr>
              <a:t>   </a:t>
            </a:r>
            <a:r>
              <a:rPr lang="ru-RU" sz="2000" u="sng" dirty="0" smtClean="0">
                <a:latin typeface="Cambria" pitchFamily="18" charset="0"/>
                <a:ea typeface="Dotum" pitchFamily="34" charset="-127"/>
              </a:rPr>
              <a:t>Действующие </a:t>
            </a:r>
            <a:r>
              <a:rPr lang="ru-RU" sz="2000" u="sng" dirty="0">
                <a:latin typeface="Cambria" pitchFamily="18" charset="0"/>
                <a:ea typeface="Dotum" pitchFamily="34" charset="-127"/>
              </a:rPr>
              <a:t>рабочие группы </a:t>
            </a:r>
            <a:r>
              <a:rPr lang="en-US" sz="2000" u="sng" dirty="0" smtClean="0">
                <a:latin typeface="Cambria" pitchFamily="18" charset="0"/>
                <a:ea typeface="Dotum" pitchFamily="34" charset="-127"/>
              </a:rPr>
              <a:t>– 1 </a:t>
            </a:r>
            <a:r>
              <a:rPr lang="ru-RU" sz="2000" u="sng" dirty="0" smtClean="0">
                <a:latin typeface="Cambria" pitchFamily="18" charset="0"/>
                <a:ea typeface="Dotum" pitchFamily="34" charset="-127"/>
              </a:rPr>
              <a:t>единица:</a:t>
            </a:r>
            <a:endParaRPr lang="en-US" sz="2000" u="sng" dirty="0" smtClean="0">
              <a:latin typeface="Cambria" pitchFamily="18" charset="0"/>
              <a:ea typeface="Dotum" pitchFamily="34" charset="-127"/>
            </a:endParaRPr>
          </a:p>
          <a:p>
            <a:pPr fontAlgn="t">
              <a:defRPr/>
            </a:pPr>
            <a:r>
              <a:rPr lang="en-US" sz="2000" dirty="0">
                <a:latin typeface="Cambria" pitchFamily="18" charset="0"/>
                <a:ea typeface="Dotum" pitchFamily="34" charset="-127"/>
              </a:rPr>
              <a:t>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  1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)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расчет энергетических характеристик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здания (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WG 15)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.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0660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8043" y="3149148"/>
            <a:ext cx="809725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1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24299"/>
            <a:ext cx="91328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t"/>
            <a:r>
              <a:rPr lang="ru-RU" sz="2800" dirty="0">
                <a:latin typeface="Cambria" pitchFamily="18" charset="0"/>
                <a:ea typeface="Dotum" pitchFamily="34" charset="-127"/>
              </a:rPr>
              <a:t>Структура </a:t>
            </a:r>
            <a:r>
              <a:rPr lang="en-US" sz="2800" dirty="0">
                <a:latin typeface="Cambria" pitchFamily="18" charset="0"/>
                <a:ea typeface="Dotum" pitchFamily="34" charset="-127"/>
              </a:rPr>
              <a:t>ISO/TC 163/</a:t>
            </a:r>
            <a:r>
              <a:rPr lang="en-US" sz="2800" b="1" dirty="0">
                <a:latin typeface="Cambria" pitchFamily="18" charset="0"/>
                <a:ea typeface="Dotum" pitchFamily="34" charset="-127"/>
              </a:rPr>
              <a:t>SC 3</a:t>
            </a:r>
            <a:r>
              <a:rPr lang="ru-RU" sz="2800" dirty="0">
                <a:latin typeface="Cambria" pitchFamily="18" charset="0"/>
                <a:ea typeface="Dotum" pitchFamily="34" charset="-127"/>
              </a:rPr>
              <a:t>: </a:t>
            </a:r>
            <a:r>
              <a:rPr lang="ru-RU" sz="2800" dirty="0" smtClean="0">
                <a:latin typeface="Cambria" pitchFamily="18" charset="0"/>
                <a:ea typeface="Dotum" pitchFamily="34" charset="-127"/>
              </a:rPr>
              <a:t/>
            </a:r>
            <a:br>
              <a:rPr lang="ru-RU" sz="2800" dirty="0" smtClean="0">
                <a:latin typeface="Cambria" pitchFamily="18" charset="0"/>
                <a:ea typeface="Dotum" pitchFamily="34" charset="-127"/>
              </a:rPr>
            </a:br>
            <a:r>
              <a:rPr lang="en-US" sz="2800" dirty="0" smtClean="0">
                <a:latin typeface="Cambria" pitchFamily="18" charset="0"/>
                <a:ea typeface="Dotum" pitchFamily="34" charset="-127"/>
              </a:rPr>
              <a:t>Thermal </a:t>
            </a:r>
            <a:r>
              <a:rPr lang="en-US" sz="2800" dirty="0">
                <a:latin typeface="Cambria" pitchFamily="18" charset="0"/>
                <a:ea typeface="Dotum" pitchFamily="34" charset="-127"/>
              </a:rPr>
              <a:t>insulation products</a:t>
            </a:r>
            <a:endParaRPr lang="ru-RU" sz="2800" dirty="0">
              <a:latin typeface="Cambria" pitchFamily="18" charset="0"/>
              <a:ea typeface="Dotum" pitchFamily="34" charset="-127"/>
            </a:endParaRPr>
          </a:p>
          <a:p>
            <a:pPr algn="ctr" fontAlgn="t"/>
            <a:r>
              <a:rPr lang="ru-RU" sz="2800" dirty="0">
                <a:latin typeface="Cambria" pitchFamily="18" charset="0"/>
                <a:ea typeface="Dotum" pitchFamily="34" charset="-127"/>
              </a:rPr>
              <a:t>(</a:t>
            </a:r>
            <a:r>
              <a:rPr lang="ru-RU" sz="2800" b="1" dirty="0">
                <a:latin typeface="Cambria" pitchFamily="18" charset="0"/>
                <a:ea typeface="Dotum" pitchFamily="34" charset="-127"/>
              </a:rPr>
              <a:t>теплоизоляционные материалы</a:t>
            </a:r>
            <a:r>
              <a:rPr lang="ru-RU" sz="2800" dirty="0">
                <a:latin typeface="Cambria" pitchFamily="18" charset="0"/>
                <a:ea typeface="Dotum" pitchFamily="34" charset="-127"/>
              </a:rPr>
              <a:t>)</a:t>
            </a:r>
            <a:endParaRPr lang="en-US" sz="2800" dirty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7171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-1587" y="1844824"/>
            <a:ext cx="91551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t"/>
            <a:r>
              <a:rPr lang="en-US" sz="2000" dirty="0" smtClean="0">
                <a:latin typeface="Cambria" pitchFamily="18" charset="0"/>
                <a:ea typeface="Dotum" pitchFamily="34" charset="-127"/>
              </a:rPr>
              <a:t>     </a:t>
            </a:r>
            <a:r>
              <a:rPr lang="ru-RU" sz="2000" u="sng" dirty="0" smtClean="0">
                <a:latin typeface="Cambria" pitchFamily="18" charset="0"/>
                <a:ea typeface="Dotum" pitchFamily="34" charset="-127"/>
              </a:rPr>
              <a:t>Сфера </a:t>
            </a:r>
            <a:r>
              <a:rPr lang="ru-RU" sz="2000" u="sng" dirty="0">
                <a:latin typeface="Cambria" pitchFamily="18" charset="0"/>
                <a:ea typeface="Dotum" pitchFamily="34" charset="-127"/>
              </a:rPr>
              <a:t>регулирования: </a:t>
            </a:r>
          </a:p>
          <a:p>
            <a:pPr fontAlgn="t"/>
            <a:r>
              <a:rPr lang="en-US" sz="2000" dirty="0" smtClean="0">
                <a:latin typeface="Cambria" pitchFamily="18" charset="0"/>
                <a:ea typeface="Dotum" pitchFamily="34" charset="-127"/>
              </a:rPr>
              <a:t>    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технические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характеристики теплоизоляционных материалов </a:t>
            </a:r>
            <a:br>
              <a:rPr lang="ru-RU" sz="2000" dirty="0">
                <a:latin typeface="Cambria" pitchFamily="18" charset="0"/>
                <a:ea typeface="Dotum" pitchFamily="34" charset="-127"/>
              </a:rPr>
            </a:br>
            <a:r>
              <a:rPr lang="en-US" sz="2000" dirty="0" smtClean="0">
                <a:latin typeface="Cambria" pitchFamily="18" charset="0"/>
                <a:ea typeface="Dotum" pitchFamily="34" charset="-127"/>
              </a:rPr>
              <a:t>    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и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систем конструкций.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6352" y="3212976"/>
            <a:ext cx="9155113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t">
              <a:defRPr/>
            </a:pPr>
            <a:r>
              <a:rPr lang="en-US" sz="2000" dirty="0" smtClean="0">
                <a:latin typeface="Cambria" pitchFamily="18" charset="0"/>
                <a:ea typeface="Dotum" pitchFamily="34" charset="-127"/>
              </a:rPr>
              <a:t>     </a:t>
            </a:r>
            <a:r>
              <a:rPr lang="ru-RU" sz="2000" u="sng" dirty="0" smtClean="0">
                <a:latin typeface="Cambria" pitchFamily="18" charset="0"/>
                <a:ea typeface="Dotum" pitchFamily="34" charset="-127"/>
              </a:rPr>
              <a:t>Действующие </a:t>
            </a:r>
            <a:r>
              <a:rPr lang="ru-RU" sz="2000" u="sng" dirty="0">
                <a:latin typeface="Cambria" pitchFamily="18" charset="0"/>
                <a:ea typeface="Dotum" pitchFamily="34" charset="-127"/>
              </a:rPr>
              <a:t>рабочие группы </a:t>
            </a:r>
            <a:r>
              <a:rPr lang="en-US" sz="2000" u="sng" dirty="0" smtClean="0">
                <a:latin typeface="Cambria" pitchFamily="18" charset="0"/>
                <a:ea typeface="Dotum" pitchFamily="34" charset="-127"/>
              </a:rPr>
              <a:t>– 7 </a:t>
            </a:r>
            <a:r>
              <a:rPr lang="ru-RU" sz="2000" u="sng" dirty="0" smtClean="0">
                <a:latin typeface="Cambria" pitchFamily="18" charset="0"/>
                <a:ea typeface="Dotum" pitchFamily="34" charset="-127"/>
              </a:rPr>
              <a:t>единиц: </a:t>
            </a:r>
            <a:endParaRPr lang="ru-RU" sz="2000" u="sng" dirty="0">
              <a:latin typeface="Cambria" pitchFamily="18" charset="0"/>
              <a:ea typeface="Dotum" pitchFamily="34" charset="-127"/>
            </a:endParaRPr>
          </a:p>
          <a:p>
            <a:pPr marL="274638" fontAlgn="t">
              <a:defRPr/>
            </a:pPr>
            <a:r>
              <a:rPr lang="ru-RU" sz="2000" dirty="0">
                <a:latin typeface="Cambria" pitchFamily="18" charset="0"/>
                <a:ea typeface="Dotum" pitchFamily="34" charset="-127"/>
              </a:rPr>
              <a:t>1) внешние фасадные системы с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утеплителем (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WG 09)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marL="274638" fontAlgn="t">
              <a:defRPr/>
            </a:pPr>
            <a:r>
              <a:rPr lang="ru-RU" sz="2000" dirty="0">
                <a:latin typeface="Cambria" pitchFamily="18" charset="0"/>
                <a:ea typeface="Dotum" pitchFamily="34" charset="-127"/>
              </a:rPr>
              <a:t>2) изделия из овечьей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шерсти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10)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marL="274638" fontAlgn="t">
              <a:defRPr/>
            </a:pPr>
            <a:r>
              <a:rPr lang="ru-RU" sz="2000" dirty="0">
                <a:latin typeface="Cambria" pitchFamily="18" charset="0"/>
                <a:ea typeface="Dotum" pitchFamily="34" charset="-127"/>
              </a:rPr>
              <a:t>3) вакуумные изоляционные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панели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11)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marL="274638" fontAlgn="t">
              <a:defRPr/>
            </a:pPr>
            <a:r>
              <a:rPr lang="ru-RU" sz="2000" dirty="0">
                <a:latin typeface="Cambria" pitchFamily="18" charset="0"/>
                <a:ea typeface="Dotum" pitchFamily="34" charset="-127"/>
              </a:rPr>
              <a:t>4) алюмосиликатные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изделия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12)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marL="274638" fontAlgn="t">
              <a:defRPr/>
            </a:pPr>
            <a:r>
              <a:rPr lang="ru-RU" sz="2000" dirty="0">
                <a:latin typeface="Cambria" pitchFamily="18" charset="0"/>
                <a:ea typeface="Dotum" pitchFamily="34" charset="-127"/>
              </a:rPr>
              <a:t>5) отражательная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теплоизоляция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13)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marL="274638" fontAlgn="t">
              <a:defRPr/>
            </a:pPr>
            <a:r>
              <a:rPr lang="ru-RU" sz="2000" dirty="0">
                <a:latin typeface="Cambria" pitchFamily="18" charset="0"/>
                <a:ea typeface="Dotum" pitchFamily="34" charset="-127"/>
              </a:rPr>
              <a:t>6) тепловые характеристики ограждений зданий при проверке и вводе в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эксплуатацию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14)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  <a:p>
            <a:pPr marL="274638" fontAlgn="t">
              <a:defRPr/>
            </a:pPr>
            <a:r>
              <a:rPr lang="ru-RU" sz="2000" dirty="0">
                <a:latin typeface="Cambria" pitchFamily="18" charset="0"/>
                <a:ea typeface="Dotum" pitchFamily="34" charset="-127"/>
              </a:rPr>
              <a:t>7) стандартные формы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моделей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WG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15)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.</a:t>
            </a:r>
            <a:endParaRPr lang="en-US" sz="2000" dirty="0">
              <a:latin typeface="Cambria" pitchFamily="18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8749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17494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ru-RU" altLang="zh-CN" sz="2400" b="1" dirty="0">
                <a:latin typeface="Cambria" pitchFamily="18" charset="0"/>
                <a:ea typeface="Dotum" pitchFamily="34" charset="-127"/>
                <a:cs typeface="Dotum" pitchFamily="34" charset="-127"/>
              </a:rPr>
              <a:t>Ежегодное собрание экспертов </a:t>
            </a:r>
            <a:r>
              <a:rPr lang="en-US" altLang="zh-CN" sz="2400" b="1" dirty="0">
                <a:latin typeface="Cambria" pitchFamily="18" charset="0"/>
                <a:ea typeface="Dotum" pitchFamily="34" charset="-127"/>
              </a:rPr>
              <a:t>TC 163</a:t>
            </a:r>
            <a:endParaRPr lang="ru-RU" altLang="zh-CN" sz="2400" b="1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311150" y="751010"/>
            <a:ext cx="88328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 dirty="0" smtClean="0">
                <a:latin typeface="Cambria" pitchFamily="18" charset="0"/>
                <a:ea typeface="Dotum" pitchFamily="34" charset="-127"/>
              </a:rPr>
              <a:t>2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4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.09.2017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–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30.09.2017 в Токио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(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Япония) 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прошло очередное заседание ИСО/ТК 163</a:t>
            </a:r>
            <a:endParaRPr lang="ru-RU" sz="2000" dirty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9" name="Picture 15" descr="C:\Users\user\Downloads\IMG_15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28992" cy="446561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5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32886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ru-RU" altLang="zh-CN" sz="2400" b="1" dirty="0" smtClean="0">
                <a:latin typeface="Cambria" pitchFamily="18" charset="0"/>
                <a:ea typeface="Dotum" pitchFamily="34" charset="-127"/>
                <a:cs typeface="Dotum" pitchFamily="34" charset="-127"/>
              </a:rPr>
              <a:t>Некоторые итоги заседаний</a:t>
            </a:r>
            <a:r>
              <a:rPr lang="en-US" altLang="zh-CN" sz="2400" b="1" dirty="0" smtClean="0">
                <a:latin typeface="Cambria" pitchFamily="18" charset="0"/>
                <a:ea typeface="Dotum" pitchFamily="34" charset="-127"/>
                <a:cs typeface="Dotum" pitchFamily="34" charset="-127"/>
              </a:rPr>
              <a:t> (SC1)</a:t>
            </a:r>
            <a:endParaRPr lang="ru-RU" altLang="zh-CN" sz="2400" b="1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1052736"/>
            <a:ext cx="883285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u="sng" dirty="0" smtClean="0">
                <a:latin typeface="Cambria" pitchFamily="18" charset="0"/>
                <a:ea typeface="Dotum" pitchFamily="34" charset="-127"/>
              </a:rPr>
              <a:t>Основные решения подкомитета № 1 </a:t>
            </a:r>
            <a:endParaRPr lang="en-US" sz="2400" u="sng" dirty="0" smtClean="0">
              <a:latin typeface="Cambria" pitchFamily="18" charset="0"/>
              <a:ea typeface="Dotum" pitchFamily="34" charset="-127"/>
            </a:endParaRPr>
          </a:p>
          <a:p>
            <a:endParaRPr lang="ru-RU" sz="2400" u="sng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Утвердить предложение о внеочередном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Изменении в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стандарте 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en-US" sz="2000" dirty="0" smtClean="0">
                <a:latin typeface="Cambria" pitchFamily="18" charset="0"/>
                <a:ea typeface="Dotum" pitchFamily="34" charset="-127"/>
              </a:rPr>
              <a:t>ISO 12569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 «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Thermal 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performance of buildings and materials -- Determination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of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specific 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airflow rate in buildings -- Tracer gas dilution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method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» в качестве нового проекта для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WG 10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Утвердить решение о замене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ISO 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6781:1983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«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Thermal 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insulation -- Qualitative detection of thermal irregularities in building envelopes -- Infrared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method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» по мере его разработка аналога (проект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ISO 6781-1);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Утвердить для проекта 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ISO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6781-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1 пропуск процедуры голосования на уровне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CD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 (второй редакции) и по мере разработки этого стандарта назначить для него голосование на уровне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DIS (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окончательной редакции);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Утвердить обращение в центральный секретариат по вопросу о разделении второго обязательного вопроса при голосованиях уровня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SR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 (является ли в Вашей стране конкретный стандарт – основанием для национальных документов?).</a:t>
            </a:r>
            <a:endParaRPr lang="en-US" sz="2000" dirty="0" smtClean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08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1347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ru-RU" altLang="zh-CN" sz="2400" b="1" dirty="0" smtClean="0">
                <a:latin typeface="Cambria" pitchFamily="18" charset="0"/>
                <a:ea typeface="Dotum" pitchFamily="34" charset="-127"/>
                <a:cs typeface="Dotum" pitchFamily="34" charset="-127"/>
              </a:rPr>
              <a:t>Некоторые итоги заседаний (</a:t>
            </a:r>
            <a:r>
              <a:rPr lang="en-US" altLang="zh-CN" sz="2400" b="1" dirty="0" smtClean="0">
                <a:latin typeface="Cambria" pitchFamily="18" charset="0"/>
                <a:ea typeface="Dotum" pitchFamily="34" charset="-127"/>
                <a:cs typeface="Dotum" pitchFamily="34" charset="-127"/>
              </a:rPr>
              <a:t>SC 2)</a:t>
            </a:r>
            <a:endParaRPr lang="ru-RU" altLang="zh-CN" sz="2400" b="1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764704"/>
            <a:ext cx="883285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u="sng" dirty="0" smtClean="0">
                <a:latin typeface="Cambria" pitchFamily="18" charset="0"/>
                <a:ea typeface="Dotum" pitchFamily="34" charset="-127"/>
              </a:rPr>
              <a:t>Основные решения подкомитета № 2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Расформировать рабочую группу № 9, которая выполнила всю стоявшую перед ней повестку (разработка 6 стандартов, </a:t>
            </a:r>
            <a:br>
              <a:rPr lang="ru-RU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1 технического отчета);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Назначить организатором рабочей группы № 15 Дика </a:t>
            </a:r>
            <a:r>
              <a:rPr lang="ru-RU" sz="2000" dirty="0" err="1" smtClean="0">
                <a:latin typeface="Cambria" pitchFamily="18" charset="0"/>
                <a:ea typeface="Dotum" pitchFamily="34" charset="-127"/>
              </a:rPr>
              <a:t>ван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 Дайка (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NEN)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на последующий трехлетний период;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Запустить голосование по вопросу о необходимости пересмотра документа </a:t>
            </a:r>
            <a:r>
              <a:rPr lang="en-US" sz="2000" dirty="0">
                <a:latin typeface="Cambria" pitchFamily="18" charset="0"/>
              </a:rPr>
              <a:t>ISO 12241:2008 </a:t>
            </a:r>
            <a:r>
              <a:rPr lang="ru-RU" sz="2000" dirty="0" smtClean="0">
                <a:latin typeface="Cambria" pitchFamily="18" charset="0"/>
              </a:rPr>
              <a:t>«</a:t>
            </a:r>
            <a:r>
              <a:rPr lang="en-US" sz="2000" dirty="0" smtClean="0">
                <a:latin typeface="Cambria" pitchFamily="18" charset="0"/>
              </a:rPr>
              <a:t>Thermal </a:t>
            </a:r>
            <a:r>
              <a:rPr lang="en-US" sz="2000" dirty="0">
                <a:latin typeface="Cambria" pitchFamily="18" charset="0"/>
              </a:rPr>
              <a:t>insulation for building equipment and industrial installations -- Calculation </a:t>
            </a:r>
            <a:r>
              <a:rPr lang="en-US" sz="2000" dirty="0" smtClean="0">
                <a:latin typeface="Cambria" pitchFamily="18" charset="0"/>
              </a:rPr>
              <a:t>rules</a:t>
            </a:r>
            <a:r>
              <a:rPr lang="ru-RU" sz="2000" dirty="0" smtClean="0">
                <a:latin typeface="Cambria" pitchFamily="18" charset="0"/>
              </a:rPr>
              <a:t>»;</a:t>
            </a:r>
            <a:endParaRPr lang="en-US" sz="2000" dirty="0" smtClean="0">
              <a:latin typeface="Cambr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</a:rPr>
              <a:t>Запросить Энтони </a:t>
            </a:r>
            <a:r>
              <a:rPr lang="ru-RU" sz="2000" dirty="0" err="1" smtClean="0">
                <a:latin typeface="Cambria" pitchFamily="18" charset="0"/>
              </a:rPr>
              <a:t>Пиггина</a:t>
            </a:r>
            <a:r>
              <a:rPr lang="ru-RU" sz="2000" dirty="0" smtClean="0">
                <a:latin typeface="Cambria" pitchFamily="18" charset="0"/>
              </a:rPr>
              <a:t> (</a:t>
            </a:r>
            <a:r>
              <a:rPr lang="en-US" sz="2000" dirty="0" smtClean="0">
                <a:latin typeface="Cambria" pitchFamily="18" charset="0"/>
              </a:rPr>
              <a:t>SCC) </a:t>
            </a:r>
            <a:r>
              <a:rPr lang="ru-RU" sz="2000" dirty="0" smtClean="0">
                <a:latin typeface="Cambria" pitchFamily="18" charset="0"/>
              </a:rPr>
              <a:t>уточнить область применения </a:t>
            </a:r>
            <a:r>
              <a:rPr lang="en-US" sz="2000" dirty="0" smtClean="0">
                <a:latin typeface="Cambria" pitchFamily="18" charset="0"/>
              </a:rPr>
              <a:t/>
            </a:r>
            <a:br>
              <a:rPr lang="en-US" sz="2000" dirty="0" smtClean="0">
                <a:latin typeface="Cambria" pitchFamily="18" charset="0"/>
              </a:rPr>
            </a:br>
            <a:r>
              <a:rPr lang="en-US" sz="2000" dirty="0" smtClean="0">
                <a:latin typeface="Cambria" pitchFamily="18" charset="0"/>
              </a:rPr>
              <a:t>NWIP [Dynamic </a:t>
            </a:r>
            <a:r>
              <a:rPr lang="en-US" sz="2000" dirty="0">
                <a:latin typeface="Cambria" pitchFamily="18" charset="0"/>
              </a:rPr>
              <a:t>Building Integrated Photo Voltaic Panels - (BIPV </a:t>
            </a:r>
            <a:r>
              <a:rPr lang="en-US" sz="2000" dirty="0" smtClean="0">
                <a:latin typeface="Cambria" pitchFamily="18" charset="0"/>
              </a:rPr>
              <a:t>Facades, Windows</a:t>
            </a:r>
            <a:r>
              <a:rPr lang="en-US" sz="2000" dirty="0">
                <a:latin typeface="Cambria" pitchFamily="18" charset="0"/>
              </a:rPr>
              <a:t>, Roofs, etc</a:t>
            </a:r>
            <a:r>
              <a:rPr lang="en-US" sz="2000" dirty="0" smtClean="0">
                <a:latin typeface="Cambria" pitchFamily="18" charset="0"/>
              </a:rPr>
              <a:t>.)] </a:t>
            </a:r>
            <a:r>
              <a:rPr lang="ru-RU" sz="2000" dirty="0" smtClean="0">
                <a:latin typeface="Cambria" pitchFamily="18" charset="0"/>
              </a:rPr>
              <a:t> и согласовать ее с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Диком </a:t>
            </a:r>
            <a:r>
              <a:rPr lang="ru-RU" sz="2000" dirty="0" err="1">
                <a:latin typeface="Cambria" pitchFamily="18" charset="0"/>
                <a:ea typeface="Dotum" pitchFamily="34" charset="-127"/>
              </a:rPr>
              <a:t>ван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Дайком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(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NEN)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/>
            </a:r>
            <a:br>
              <a:rPr lang="en-US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во избежание возникновения дублирований и противоречий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/>
            </a:r>
            <a:br>
              <a:rPr lang="en-US" sz="2000" dirty="0" smtClean="0">
                <a:latin typeface="Cambria" pitchFamily="18" charset="0"/>
                <a:ea typeface="Dotum" pitchFamily="34" charset="-127"/>
              </a:rPr>
            </a:br>
            <a:r>
              <a:rPr lang="ru-RU" sz="2000" dirty="0" smtClean="0">
                <a:latin typeface="Cambria" pitchFamily="18" charset="0"/>
                <a:ea typeface="Dotum" pitchFamily="34" charset="-127"/>
              </a:rPr>
              <a:t>с документами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WG 15,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а также с комитетами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ISO TC 160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и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ISO TC 162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. После этого будет запущен 36-ти месячный цикл разработки стандарта с основным разработчиком в лице Роберта Маршалла (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SCC).</a:t>
            </a:r>
            <a:endParaRPr lang="ru-RU" sz="2000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</a:rPr>
              <a:t>Запросить </a:t>
            </a:r>
            <a:r>
              <a:rPr lang="en-US" sz="2000" dirty="0" smtClean="0">
                <a:latin typeface="Cambria" pitchFamily="18" charset="0"/>
              </a:rPr>
              <a:t>WG 15 </a:t>
            </a:r>
            <a:r>
              <a:rPr lang="ru-RU" sz="2000" dirty="0" smtClean="0">
                <a:latin typeface="Cambria" pitchFamily="18" charset="0"/>
              </a:rPr>
              <a:t>разработать дополнительный стандарт по расчетам энергопотребления (стадия проверки) и согласовать его с предложением канадской стороны.</a:t>
            </a: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11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32886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ru-RU" altLang="zh-CN" sz="2400" b="1" dirty="0" smtClean="0">
                <a:latin typeface="Cambria" pitchFamily="18" charset="0"/>
                <a:ea typeface="Dotum" pitchFamily="34" charset="-127"/>
                <a:cs typeface="Dotum" pitchFamily="34" charset="-127"/>
              </a:rPr>
              <a:t>Некоторые итоги заседаний</a:t>
            </a:r>
            <a:r>
              <a:rPr lang="en-US" altLang="zh-CN" sz="2400" b="1" dirty="0" smtClean="0">
                <a:latin typeface="Cambria" pitchFamily="18" charset="0"/>
                <a:ea typeface="Dotum" pitchFamily="34" charset="-127"/>
                <a:cs typeface="Dotum" pitchFamily="34" charset="-127"/>
              </a:rPr>
              <a:t> (SC3)</a:t>
            </a:r>
            <a:endParaRPr lang="ru-RU" altLang="zh-CN" sz="2400" b="1" dirty="0">
              <a:latin typeface="Cambria" pitchFamily="18" charset="0"/>
              <a:ea typeface="Dotum" pitchFamily="34" charset="-127"/>
              <a:cs typeface="Dotum" pitchFamily="34" charset="-127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85750" y="1268760"/>
            <a:ext cx="883285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u="sng" dirty="0" smtClean="0">
                <a:latin typeface="Cambria" pitchFamily="18" charset="0"/>
                <a:ea typeface="Dotum" pitchFamily="34" charset="-127"/>
              </a:rPr>
              <a:t>Основные решения подкомитета № 3</a:t>
            </a:r>
            <a:endParaRPr lang="en-US" sz="2400" u="sng" dirty="0" smtClean="0">
              <a:latin typeface="Cambria" pitchFamily="18" charset="0"/>
              <a:ea typeface="Dotum" pitchFamily="34" charset="-127"/>
            </a:endParaRPr>
          </a:p>
          <a:p>
            <a:endParaRPr lang="ru-RU" sz="2400" u="sng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Направить стандарт 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ISO 17738-2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«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Exterior 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Insulation &amp;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Finish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Systems 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– Part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2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» на голосование уровня </a:t>
            </a:r>
            <a:r>
              <a:rPr lang="en-US" sz="2000" dirty="0" smtClean="0">
                <a:latin typeface="Cambria" pitchFamily="18" charset="0"/>
                <a:ea typeface="Dotum" pitchFamily="34" charset="-127"/>
              </a:rPr>
              <a:t>DIS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  <a:endParaRPr lang="en-US" sz="2000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Cambria" pitchFamily="18" charset="0"/>
                <a:ea typeface="Dotum" pitchFamily="34" charset="-127"/>
              </a:rPr>
              <a:t>Созвать рабочую группу «</a:t>
            </a:r>
            <a:r>
              <a:rPr lang="ru-RU" sz="2000" dirty="0" err="1">
                <a:latin typeface="Cambria" pitchFamily="18" charset="0"/>
                <a:ea typeface="Dotum" pitchFamily="34" charset="-127"/>
              </a:rPr>
              <a:t>Аэрогели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», назначить организатором рабочей группы </a:t>
            </a:r>
            <a:r>
              <a:rPr lang="ru-RU" sz="2000" dirty="0" err="1">
                <a:latin typeface="Cambria" pitchFamily="18" charset="0"/>
                <a:ea typeface="Dotum" pitchFamily="34" charset="-127"/>
              </a:rPr>
              <a:t>Джу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 </a:t>
            </a:r>
            <a:r>
              <a:rPr lang="ru-RU" sz="2000" dirty="0" err="1">
                <a:latin typeface="Cambria" pitchFamily="18" charset="0"/>
                <a:ea typeface="Dotum" pitchFamily="34" charset="-127"/>
              </a:rPr>
              <a:t>Сеок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 Она (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KATS)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на последующий трехлетний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период;</a:t>
            </a:r>
            <a:endParaRPr lang="en-US" sz="2000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endParaRPr lang="en-US" sz="2000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Направить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стандарт </a:t>
            </a:r>
            <a:r>
              <a:rPr lang="en-US" sz="2000" dirty="0" smtClean="0">
                <a:latin typeface="Cambria" pitchFamily="18" charset="0"/>
              </a:rPr>
              <a:t>ISO </a:t>
            </a:r>
            <a:r>
              <a:rPr lang="en-US" sz="2000" dirty="0">
                <a:latin typeface="Cambria" pitchFamily="18" charset="0"/>
              </a:rPr>
              <a:t>21105-1 </a:t>
            </a:r>
            <a:r>
              <a:rPr lang="ru-RU" sz="2000" dirty="0" smtClean="0">
                <a:latin typeface="Cambria" pitchFamily="18" charset="0"/>
              </a:rPr>
              <a:t>«</a:t>
            </a:r>
            <a:r>
              <a:rPr lang="en-US" sz="2000" dirty="0" smtClean="0">
                <a:latin typeface="Cambria" pitchFamily="18" charset="0"/>
              </a:rPr>
              <a:t>Building </a:t>
            </a:r>
            <a:r>
              <a:rPr lang="en-US" sz="2000" dirty="0">
                <a:latin typeface="Cambria" pitchFamily="18" charset="0"/>
              </a:rPr>
              <a:t>enclosure </a:t>
            </a:r>
            <a:r>
              <a:rPr lang="en-US" sz="2000" dirty="0" smtClean="0">
                <a:latin typeface="Cambria" pitchFamily="18" charset="0"/>
              </a:rPr>
              <a:t>thermal performance </a:t>
            </a:r>
            <a:r>
              <a:rPr lang="en-US" sz="2000" dirty="0">
                <a:latin typeface="Cambria" pitchFamily="18" charset="0"/>
              </a:rPr>
              <a:t>commissioning – Part </a:t>
            </a:r>
            <a:r>
              <a:rPr lang="en-US" sz="2000" dirty="0" smtClean="0">
                <a:latin typeface="Cambria" pitchFamily="18" charset="0"/>
              </a:rPr>
              <a:t>1</a:t>
            </a:r>
            <a:r>
              <a:rPr lang="ru-RU" sz="2000" dirty="0" smtClean="0">
                <a:latin typeface="Cambria" pitchFamily="18" charset="0"/>
              </a:rPr>
              <a:t>» 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на </a:t>
            </a:r>
            <a:r>
              <a:rPr lang="ru-RU" sz="2000" dirty="0">
                <a:latin typeface="Cambria" pitchFamily="18" charset="0"/>
                <a:ea typeface="Dotum" pitchFamily="34" charset="-127"/>
              </a:rPr>
              <a:t>голосование уровня </a:t>
            </a:r>
            <a:r>
              <a:rPr lang="en-US" sz="2000" dirty="0">
                <a:latin typeface="Cambria" pitchFamily="18" charset="0"/>
                <a:ea typeface="Dotum" pitchFamily="34" charset="-127"/>
              </a:rPr>
              <a:t>DIS</a:t>
            </a:r>
            <a:r>
              <a:rPr lang="ru-RU" sz="2000" dirty="0" smtClean="0">
                <a:latin typeface="Cambria" pitchFamily="18" charset="0"/>
                <a:ea typeface="Dotum" pitchFamily="34" charset="-127"/>
              </a:rPr>
              <a:t>;</a:t>
            </a:r>
            <a:endParaRPr lang="en-US" sz="2000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latin typeface="Cambria" pitchFamily="18" charset="0"/>
              <a:ea typeface="Dotum" pitchFamily="34" charset="-127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ambria" pitchFamily="18" charset="0"/>
                <a:ea typeface="Dotum" pitchFamily="34" charset="-127"/>
              </a:rPr>
              <a:t>Изменить название подкомитета с </a:t>
            </a:r>
            <a:r>
              <a:rPr lang="ru-RU" sz="2000" dirty="0" smtClean="0">
                <a:latin typeface="Cambria" pitchFamily="18" charset="0"/>
              </a:rPr>
              <a:t>«</a:t>
            </a:r>
            <a:r>
              <a:rPr lang="en-US" sz="2000" dirty="0" smtClean="0">
                <a:latin typeface="Cambria" pitchFamily="18" charset="0"/>
              </a:rPr>
              <a:t>Thermal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insulation products</a:t>
            </a:r>
            <a:r>
              <a:rPr lang="ru-RU" sz="2000" dirty="0" smtClean="0">
                <a:latin typeface="Cambria" pitchFamily="18" charset="0"/>
              </a:rPr>
              <a:t>»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к виду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«</a:t>
            </a:r>
            <a:r>
              <a:rPr lang="en-US" sz="2000" dirty="0" smtClean="0">
                <a:latin typeface="Cambria" pitchFamily="18" charset="0"/>
              </a:rPr>
              <a:t>Thermal </a:t>
            </a:r>
            <a:r>
              <a:rPr lang="en-US" sz="2000" dirty="0">
                <a:latin typeface="Cambria" pitchFamily="18" charset="0"/>
              </a:rPr>
              <a:t>insulation </a:t>
            </a:r>
            <a:r>
              <a:rPr lang="en-US" sz="2000" dirty="0" smtClean="0">
                <a:latin typeface="Cambria" pitchFamily="18" charset="0"/>
              </a:rPr>
              <a:t>systems</a:t>
            </a:r>
            <a:r>
              <a:rPr lang="ru-RU" sz="2000" dirty="0" smtClean="0">
                <a:latin typeface="Cambria" pitchFamily="18" charset="0"/>
              </a:rPr>
              <a:t>».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latin typeface="Cambria" pitchFamily="18" charset="0"/>
              <a:ea typeface="Dotum" pitchFamily="34" charset="-127"/>
            </a:endParaRPr>
          </a:p>
        </p:txBody>
      </p:sp>
      <p:sp>
        <p:nvSpPr>
          <p:cNvPr id="10244" name="Блок-схема: процесс 8"/>
          <p:cNvSpPr>
            <a:spLocks noChangeArrowheads="1"/>
          </p:cNvSpPr>
          <p:nvPr/>
        </p:nvSpPr>
        <p:spPr bwMode="auto">
          <a:xfrm>
            <a:off x="2" y="2"/>
            <a:ext cx="9155113" cy="6851651"/>
          </a:xfrm>
          <a:prstGeom prst="flowChartProcess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2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9305</TotalTime>
  <Words>2416</Words>
  <Application>Microsoft Office PowerPoint</Application>
  <PresentationFormat>Экран (4:3)</PresentationFormat>
  <Paragraphs>748</Paragraphs>
  <Slides>40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Формула</vt:lpstr>
      <vt:lpstr>Microsoft Equation 3.0</vt:lpstr>
      <vt:lpstr>О взаимодействии  экспертов ТК 465 «Строительство»  с ИСО/ТК 163 «Качество теплоизоляции и использование энергии в зданиях»:  участие в международных разработках, внедрение передового отечественного опыта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разработке  проекта международного стандарта ИСО  в области потребления энергии зданием  на основе российского опыта  технического нормирования</vt:lpstr>
      <vt:lpstr>Презентация PowerPoint</vt:lpstr>
      <vt:lpstr>Презентация PowerPoint</vt:lpstr>
      <vt:lpstr>Презентация PowerPoint</vt:lpstr>
      <vt:lpstr>Отечественный NWIP: «Energy performance —  Specific characteristics of buildings —  Part 1: Calculation procedures for specific characteristic of energy needs for heating» базируется на методике  приложения Г СП 50.13330.</vt:lpstr>
      <vt:lpstr>Content</vt:lpstr>
      <vt:lpstr>Презентация PowerPoint</vt:lpstr>
      <vt:lpstr>Презентация PowerPoint</vt:lpstr>
      <vt:lpstr>4. Symbols and subscripts. Symbols</vt:lpstr>
      <vt:lpstr>4. Symbols and subscripts. Subscripts</vt:lpstr>
      <vt:lpstr>5. Specific characteristic of  energy needs for heating </vt:lpstr>
      <vt:lpstr>6. Specific fabric characteristic</vt:lpstr>
      <vt:lpstr>7. Specific ventilation characteristic</vt:lpstr>
      <vt:lpstr>Basic principle for specific charactetictics  (for cold period)</vt:lpstr>
      <vt:lpstr>Презентация PowerPoint</vt:lpstr>
      <vt:lpstr>10. Heating season degree-days</vt:lpstr>
      <vt:lpstr>Annex A</vt:lpstr>
      <vt:lpstr>Example of representation of specific characteristics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Энергетические потребности  и затраты зданий при расчете  удельной характеристики  расхода тепловой энергии  на отопление и вентиляцию</dc:title>
  <dc:creator>Неклюдов</dc:creator>
  <cp:lastModifiedBy>user</cp:lastModifiedBy>
  <cp:revision>228</cp:revision>
  <dcterms:created xsi:type="dcterms:W3CDTF">2016-06-22T23:09:35Z</dcterms:created>
  <dcterms:modified xsi:type="dcterms:W3CDTF">2017-10-26T00:09:52Z</dcterms:modified>
</cp:coreProperties>
</file>