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42" r:id="rId2"/>
    <p:sldMasterId id="2147483827" r:id="rId3"/>
    <p:sldMasterId id="2147483852" r:id="rId4"/>
    <p:sldMasterId id="2147483860" r:id="rId5"/>
    <p:sldMasterId id="2147483844" r:id="rId6"/>
  </p:sldMasterIdLst>
  <p:notesMasterIdLst>
    <p:notesMasterId r:id="rId15"/>
  </p:notesMasterIdLst>
  <p:handoutMasterIdLst>
    <p:handoutMasterId r:id="rId16"/>
  </p:handoutMasterIdLst>
  <p:sldIdLst>
    <p:sldId id="486" r:id="rId7"/>
    <p:sldId id="492" r:id="rId8"/>
    <p:sldId id="496" r:id="rId9"/>
    <p:sldId id="489" r:id="rId10"/>
    <p:sldId id="493" r:id="rId11"/>
    <p:sldId id="495" r:id="rId12"/>
    <p:sldId id="487" r:id="rId13"/>
    <p:sldId id="461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orient="horz" pos="395">
          <p15:clr>
            <a:srgbClr val="A4A3A4"/>
          </p15:clr>
        </p15:guide>
        <p15:guide id="9" orient="horz" pos="2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urator6" initials="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961921"/>
    <a:srgbClr val="1A6B7E"/>
    <a:srgbClr val="8B9091"/>
    <a:srgbClr val="464B55"/>
    <a:srgbClr val="80CAE4"/>
    <a:srgbClr val="F7E931"/>
    <a:srgbClr val="FFFFFF"/>
    <a:srgbClr val="00B0F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1" autoAdjust="0"/>
    <p:restoredTop sz="60529" autoAdjust="0"/>
  </p:normalViewPr>
  <p:slideViewPr>
    <p:cSldViewPr>
      <p:cViewPr varScale="1">
        <p:scale>
          <a:sx n="69" d="100"/>
          <a:sy n="69" d="100"/>
        </p:scale>
        <p:origin x="1579" y="43"/>
      </p:cViewPr>
      <p:guideLst>
        <p:guide orient="horz" pos="2160"/>
        <p:guide pos="2880"/>
        <p:guide orient="horz" pos="527"/>
        <p:guide orient="horz" pos="3884"/>
        <p:guide pos="431"/>
        <p:guide pos="5511"/>
        <p:guide orient="horz" pos="1620"/>
        <p:guide orient="horz" pos="395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65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AD8F-00F7-4DC2-A77A-7C106B53B1C8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6661-F938-4A85-8527-FE18A9D6F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1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44229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457" y="3779912"/>
            <a:ext cx="5486400" cy="51125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D037-CB52-45C2-A257-6C69DFC9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4457" y="3779912"/>
            <a:ext cx="5486400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4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7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4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0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4410" y="3707904"/>
            <a:ext cx="5938926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8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4457" y="3779912"/>
            <a:ext cx="548640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3219822"/>
            <a:ext cx="7548673" cy="78819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F4E79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539750" y="4156075"/>
            <a:ext cx="3887788" cy="647700"/>
          </a:xfrm>
        </p:spPr>
        <p:txBody>
          <a:bodyPr/>
          <a:lstStyle>
            <a:lvl1pPr marL="0" indent="0">
              <a:buNone/>
              <a:defRPr sz="2000">
                <a:solidFill>
                  <a:srgbClr val="464B55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54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51520" y="3075806"/>
            <a:ext cx="7886700" cy="993775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1F4E79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3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610" y="123478"/>
            <a:ext cx="8335838" cy="432049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86700" cy="432049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245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02" y="123479"/>
            <a:ext cx="8335838" cy="43204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849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80920" cy="432048"/>
          </a:xfrm>
        </p:spPr>
        <p:txBody>
          <a:bodyPr anchor="b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843558"/>
            <a:ext cx="4629150" cy="35522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843558"/>
            <a:ext cx="2949575" cy="355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08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14692" cy="424904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15988"/>
            <a:ext cx="6983412" cy="35274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552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86700" cy="42490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1F4E79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11188" y="915988"/>
            <a:ext cx="7632700" cy="35274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0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85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9751" y="1869672"/>
            <a:ext cx="7548673" cy="78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833910" y="2841780"/>
            <a:ext cx="755451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376" y="4137924"/>
            <a:ext cx="1152128" cy="9704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214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venir Next" charset="0"/>
          <a:ea typeface="Avenir Next" charset="0"/>
          <a:cs typeface="Avenir Nex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BA4F-EC72-4F0E-B334-066F4611D2D7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CD75-DD7D-4C3A-9B6A-8A6CEA0ADB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F8B3-BB0A-4FFD-8E61-C8424C917630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2090-A21D-4B5B-8762-279736BC991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9" r:id="rId2"/>
    <p:sldLayoutId id="2147483831" r:id="rId3"/>
    <p:sldLayoutId id="21474838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0D9C-3C4F-4275-9379-9948D13A336B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2A0F-6DEB-405A-8C60-1103C5D72E1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5971-6DAB-4686-94DE-17D64A0B83C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AD7F-D433-491C-8E4C-D6FB7AF439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7" y="3323885"/>
            <a:ext cx="3868897" cy="936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7974"/>
            <a:ext cx="1297499" cy="421687"/>
          </a:xfrm>
          <a:prstGeom prst="rect">
            <a:avLst/>
          </a:prstGeom>
        </p:spPr>
      </p:pic>
      <p:sp>
        <p:nvSpPr>
          <p:cNvPr id="11" name="Текст 1"/>
          <p:cNvSpPr txBox="1">
            <a:spLocks/>
          </p:cNvSpPr>
          <p:nvPr userDrawn="1"/>
        </p:nvSpPr>
        <p:spPr>
          <a:xfrm>
            <a:off x="656821" y="2787774"/>
            <a:ext cx="3195099" cy="313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961921"/>
                </a:solidFill>
              </a:rPr>
              <a:t>www.concurator.ru</a:t>
            </a:r>
            <a:endParaRPr lang="ru-RU" sz="1600" b="1" dirty="0">
              <a:solidFill>
                <a:srgbClr val="96192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83568" y="3435846"/>
            <a:ext cx="424847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/>
              <a:t>ООО «КОНКУРАТОР»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113076, Москва, 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ул. Профсоюзная 3, офис 817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Тел:  +7 (499) 124 64 24</a:t>
            </a:r>
            <a:r>
              <a:rPr lang="ru-RU" sz="1400" b="1" dirty="0"/>
              <a:t> 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9552" y="1077871"/>
            <a:ext cx="4572000" cy="989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C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ПАСИБО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568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_________Microsoft_Visio_2003_2010111111111111111111111111111111111111111111111111111111111111111111111111111111111.vsd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750931"/>
            <a:ext cx="4824536" cy="1728192"/>
          </a:xfrm>
        </p:spPr>
        <p:txBody>
          <a:bodyPr>
            <a:normAutofit/>
          </a:bodyPr>
          <a:lstStyle/>
          <a:p>
            <a:r>
              <a:rPr lang="ru-RU" sz="3100" b="0" dirty="0"/>
              <a:t>Классификация и </a:t>
            </a:r>
            <a:r>
              <a:rPr lang="ru-RU" sz="3100" b="0" dirty="0" smtClean="0"/>
              <a:t>BIM</a:t>
            </a:r>
            <a:r>
              <a:rPr lang="en-US" sz="3100" b="0" dirty="0" smtClean="0"/>
              <a:t/>
            </a:r>
            <a:br>
              <a:rPr lang="en-US" sz="3100" b="0" dirty="0" smtClean="0"/>
            </a:br>
            <a:r>
              <a:rPr lang="ru-RU" sz="1800" b="0" dirty="0" smtClean="0"/>
              <a:t>Объекты </a:t>
            </a:r>
            <a:r>
              <a:rPr lang="ru-RU" sz="1800" b="0" dirty="0"/>
              <a:t>классификации. </a:t>
            </a:r>
            <a:r>
              <a:rPr lang="ru-RU" sz="1800" b="0" dirty="0" smtClean="0"/>
              <a:t>Стандарт </a:t>
            </a:r>
            <a:r>
              <a:rPr lang="ru-RU" sz="1800" b="0" dirty="0"/>
              <a:t>ISO 12006-2</a:t>
            </a:r>
            <a:br>
              <a:rPr lang="ru-RU" sz="1800" b="0" dirty="0"/>
            </a:br>
            <a:r>
              <a:rPr lang="ru-RU" sz="1800" b="0" dirty="0"/>
              <a:t>и современные классификаторы на его основе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35465" y="3475276"/>
            <a:ext cx="4824536" cy="7920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/>
              <a:t>Король Марина Георгиевна,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Генеральный директор ООО «</a:t>
            </a:r>
            <a:r>
              <a:rPr lang="ru-RU" sz="1600" dirty="0" err="1" smtClean="0"/>
              <a:t>Конкуратор</a:t>
            </a:r>
            <a:r>
              <a:rPr lang="ru-RU" sz="1600" dirty="0" smtClean="0"/>
              <a:t>»,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Зам. председателя ПК 5 ТК 465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Зам. председателя российского отд. </a:t>
            </a:r>
            <a:r>
              <a:rPr lang="en-US" sz="1600" dirty="0" err="1" smtClean="0"/>
              <a:t>buildingSMART</a:t>
            </a:r>
            <a:endParaRPr lang="ru-RU" sz="1600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51520" y="4472689"/>
            <a:ext cx="3384376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64B55"/>
                </a:solidFill>
                <a:latin typeface="+mj-lt"/>
                <a:ea typeface="Avenir Next" charset="0"/>
                <a:cs typeface="Avenir Nex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Семинар ТК 465, ФАУ «ФЦС», РСПП</a:t>
            </a:r>
          </a:p>
          <a:p>
            <a:r>
              <a:rPr lang="ru-RU" sz="1600" dirty="0" smtClean="0"/>
              <a:t>17 октября 2017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83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150"/>
          <a:stretch/>
        </p:blipFill>
        <p:spPr>
          <a:xfrm>
            <a:off x="5164079" y="1162516"/>
            <a:ext cx="3331799" cy="27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139952" y="2283677"/>
            <a:ext cx="648072" cy="360040"/>
          </a:xfrm>
          <a:prstGeom prst="rightArrow">
            <a:avLst/>
          </a:prstGeom>
          <a:solidFill>
            <a:srgbClr val="1A6B7E"/>
          </a:solidFill>
          <a:ln>
            <a:solidFill>
              <a:srgbClr val="1A6B7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019722"/>
            <a:ext cx="254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Первая редакция. 2001 год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5480" t="-1545" r="-3440" b="1545"/>
          <a:stretch/>
        </p:blipFill>
        <p:spPr>
          <a:xfrm>
            <a:off x="169902" y="1057222"/>
            <a:ext cx="3682543" cy="28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55968" y="4018658"/>
            <a:ext cx="251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Вторая редакция. 2015 год</a:t>
            </a: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84525"/>
            <a:ext cx="78867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ISO 12006-2:2001 - 2015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032360"/>
            <a:ext cx="2257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Omniclass</a:t>
            </a:r>
            <a:r>
              <a:rPr lang="en-US" sz="1400" dirty="0" smtClean="0"/>
              <a:t> (</a:t>
            </a:r>
            <a:r>
              <a:rPr lang="ru-RU" sz="1400" dirty="0" smtClean="0"/>
              <a:t>США</a:t>
            </a:r>
            <a:r>
              <a:rPr lang="en-US" sz="1400" dirty="0"/>
              <a:t>,</a:t>
            </a:r>
            <a:r>
              <a:rPr lang="ru-RU" sz="1400" dirty="0" smtClean="0"/>
              <a:t> Канада) </a:t>
            </a:r>
          </a:p>
          <a:p>
            <a:pPr algn="ctr"/>
            <a:r>
              <a:rPr lang="en-US" sz="1400" dirty="0" err="1" smtClean="0"/>
              <a:t>Uniclass</a:t>
            </a:r>
            <a:r>
              <a:rPr lang="en-US" sz="1400" dirty="0" smtClean="0"/>
              <a:t> (</a:t>
            </a:r>
            <a:r>
              <a:rPr lang="ru-RU" sz="1400" dirty="0" smtClean="0"/>
              <a:t>Великобритания)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ctr"/>
            <a:r>
              <a:rPr lang="en-US" sz="1400" dirty="0" smtClean="0"/>
              <a:t>DBK 2006 (</a:t>
            </a:r>
            <a:r>
              <a:rPr lang="ru-RU" sz="1400" dirty="0" smtClean="0"/>
              <a:t>Дания) </a:t>
            </a:r>
          </a:p>
          <a:p>
            <a:pPr algn="ctr"/>
            <a:r>
              <a:rPr lang="en-US" sz="1400" dirty="0" smtClean="0"/>
              <a:t>BSAB 96 (</a:t>
            </a:r>
            <a:r>
              <a:rPr lang="ru-RU" sz="1400" dirty="0" smtClean="0"/>
              <a:t>Швеция) </a:t>
            </a:r>
          </a:p>
          <a:p>
            <a:pPr algn="ctr"/>
            <a:r>
              <a:rPr lang="en-US" sz="1400" dirty="0" smtClean="0"/>
              <a:t>NS 3451 </a:t>
            </a:r>
            <a:r>
              <a:rPr lang="ru-RU" sz="1400" dirty="0" smtClean="0"/>
              <a:t>Норвегия </a:t>
            </a:r>
          </a:p>
        </p:txBody>
      </p:sp>
    </p:spTree>
    <p:extLst>
      <p:ext uri="{BB962C8B-B14F-4D97-AF65-F5344CB8AC3E}">
        <p14:creationId xmlns:p14="http://schemas.microsoft.com/office/powerpoint/2010/main" val="40952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73" y="1220964"/>
            <a:ext cx="4070604" cy="27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039508"/>
            <a:ext cx="3633102" cy="346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492195" y="2283718"/>
            <a:ext cx="648072" cy="360040"/>
          </a:xfrm>
          <a:prstGeom prst="rightArrow">
            <a:avLst/>
          </a:prstGeom>
          <a:solidFill>
            <a:srgbClr val="1A6B7E"/>
          </a:solidFill>
          <a:ln>
            <a:solidFill>
              <a:srgbClr val="1A6B7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79424" y="4587974"/>
            <a:ext cx="385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Введен в действие. 1 октября 2017 год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84525"/>
            <a:ext cx="78867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ISO 12006-2: 2015 – ГОСТ Р ИСО 12006-2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5904656" cy="432049"/>
          </a:xfrm>
        </p:spPr>
        <p:txBody>
          <a:bodyPr>
            <a:normAutofit/>
          </a:bodyPr>
          <a:lstStyle/>
          <a:p>
            <a:r>
              <a:rPr lang="ru-RU" dirty="0" smtClean="0"/>
              <a:t>Классы и общие отношения между ними (по ISO 12006-2:2015)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724127" y="-1331709"/>
            <a:ext cx="54146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17792"/>
              </p:ext>
            </p:extLst>
          </p:nvPr>
        </p:nvGraphicFramePr>
        <p:xfrm>
          <a:off x="1691680" y="694943"/>
          <a:ext cx="3888432" cy="430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6229266" imgH="6905520" progId="Visio.Drawing.11">
                  <p:embed/>
                </p:oleObj>
              </mc:Choice>
              <mc:Fallback>
                <p:oleObj r:id="rId5" imgW="6229266" imgH="69055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4943"/>
                        <a:ext cx="3888432" cy="4304211"/>
                      </a:xfrm>
                      <a:prstGeom prst="rect">
                        <a:avLst/>
                      </a:prstGeom>
                      <a:solidFill>
                        <a:srgbClr val="8B9091">
                          <a:alpha val="4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194462"/>
            <a:ext cx="12573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87823" y="2008797"/>
            <a:ext cx="792089" cy="2291145"/>
          </a:xfrm>
          <a:prstGeom prst="roundRect">
            <a:avLst/>
          </a:prstGeom>
          <a:noFill/>
          <a:ln w="44450">
            <a:solidFill>
              <a:srgbClr val="9619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43558"/>
            <a:ext cx="1423566" cy="184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</a:t>
            </a:r>
            <a:r>
              <a:rPr lang="en-US" dirty="0" err="1"/>
              <a:t>i</a:t>
            </a:r>
            <a:r>
              <a:rPr lang="en-US" dirty="0" err="1" smtClean="0"/>
              <a:t>Class</a:t>
            </a:r>
            <a:r>
              <a:rPr lang="ru-RU" dirty="0" smtClean="0"/>
              <a:t> (США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964703"/>
            <a:ext cx="3690658" cy="3195153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rgbClr val="00206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86" y="2662550"/>
            <a:ext cx="1514580" cy="196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748078" y="964703"/>
            <a:ext cx="2288418" cy="4016484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15 таблиц</a:t>
            </a:r>
          </a:p>
          <a:p>
            <a:pPr algn="ctr"/>
            <a:r>
              <a:rPr lang="en-US" sz="1500" dirty="0" err="1" smtClean="0"/>
              <a:t>Uniformat</a:t>
            </a:r>
            <a:r>
              <a:rPr lang="en-US" sz="1500" dirty="0" smtClean="0"/>
              <a:t> – Elements  - 21 </a:t>
            </a:r>
            <a:endParaRPr lang="ru-RU" sz="1500" dirty="0" smtClean="0"/>
          </a:p>
          <a:p>
            <a:pPr algn="ctr"/>
            <a:r>
              <a:rPr lang="en-US" sz="1500" dirty="0" err="1" smtClean="0"/>
              <a:t>MasterFormat</a:t>
            </a:r>
            <a:r>
              <a:rPr lang="en-US" sz="1500" dirty="0" smtClean="0"/>
              <a:t> – </a:t>
            </a:r>
          </a:p>
          <a:p>
            <a:pPr algn="ctr"/>
            <a:r>
              <a:rPr lang="en-US" sz="1500" dirty="0" smtClean="0"/>
              <a:t>Work Results</a:t>
            </a:r>
            <a:r>
              <a:rPr lang="ru-RU" sz="1500" dirty="0" smtClean="0"/>
              <a:t> – 22 </a:t>
            </a:r>
          </a:p>
          <a:p>
            <a:pPr algn="ctr"/>
            <a:r>
              <a:rPr lang="en-US" sz="1500" dirty="0" smtClean="0"/>
              <a:t>Construction Entities by function – 11</a:t>
            </a:r>
          </a:p>
          <a:p>
            <a:pPr algn="ctr"/>
            <a:r>
              <a:rPr lang="en-US" sz="1500" dirty="0"/>
              <a:t>Construction Entities by </a:t>
            </a:r>
            <a:r>
              <a:rPr lang="en-US" sz="1500" dirty="0" smtClean="0"/>
              <a:t>form – 12</a:t>
            </a:r>
          </a:p>
          <a:p>
            <a:pPr algn="ctr"/>
            <a:r>
              <a:rPr lang="en-US" sz="1500" dirty="0" smtClean="0"/>
              <a:t>Spaces by function – 13</a:t>
            </a:r>
          </a:p>
          <a:p>
            <a:pPr algn="ctr"/>
            <a:r>
              <a:rPr lang="en-US" sz="1500" dirty="0"/>
              <a:t>Spaces by </a:t>
            </a:r>
            <a:r>
              <a:rPr lang="en-US" sz="1500" dirty="0" smtClean="0"/>
              <a:t>form - 14</a:t>
            </a:r>
          </a:p>
          <a:p>
            <a:pPr algn="ctr"/>
            <a:r>
              <a:rPr lang="en-US" sz="1500" dirty="0" smtClean="0"/>
              <a:t>Products – 23 </a:t>
            </a:r>
            <a:endParaRPr lang="ru-RU" sz="1500" dirty="0" smtClean="0"/>
          </a:p>
          <a:p>
            <a:pPr algn="ctr"/>
            <a:r>
              <a:rPr lang="en-US" sz="1500" dirty="0" smtClean="0"/>
              <a:t>Phases – 31 </a:t>
            </a:r>
          </a:p>
          <a:p>
            <a:pPr algn="ctr"/>
            <a:r>
              <a:rPr lang="en-US" sz="1500" dirty="0" smtClean="0"/>
              <a:t>Disciplines – 31</a:t>
            </a:r>
          </a:p>
          <a:p>
            <a:pPr algn="ctr"/>
            <a:r>
              <a:rPr lang="en-US" sz="1500" dirty="0" smtClean="0"/>
              <a:t>Organizational Roles – 34</a:t>
            </a:r>
          </a:p>
          <a:p>
            <a:pPr algn="ctr"/>
            <a:r>
              <a:rPr lang="en-US" sz="1500" dirty="0" smtClean="0"/>
              <a:t>Tools – 35</a:t>
            </a:r>
          </a:p>
          <a:p>
            <a:pPr algn="ctr"/>
            <a:r>
              <a:rPr lang="en-US" sz="1500" dirty="0" smtClean="0"/>
              <a:t>Information - 36</a:t>
            </a:r>
          </a:p>
          <a:p>
            <a:pPr algn="ctr"/>
            <a:r>
              <a:rPr lang="en-US" sz="1500" dirty="0" smtClean="0"/>
              <a:t>Materials - 41</a:t>
            </a:r>
          </a:p>
        </p:txBody>
      </p:sp>
    </p:spTree>
    <p:extLst>
      <p:ext uri="{BB962C8B-B14F-4D97-AF65-F5344CB8AC3E}">
        <p14:creationId xmlns:p14="http://schemas.microsoft.com/office/powerpoint/2010/main" val="35274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 уровней проработки </a:t>
            </a:r>
            <a:r>
              <a:rPr lang="en-US" dirty="0" smtClean="0"/>
              <a:t> - LOD (</a:t>
            </a:r>
            <a:r>
              <a:rPr lang="ru-RU" dirty="0" smtClean="0"/>
              <a:t>США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82339"/>
            <a:ext cx="3312368" cy="414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2" y="699542"/>
            <a:ext cx="3871342" cy="435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3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UniClass</a:t>
            </a:r>
            <a:r>
              <a:rPr lang="en-US" dirty="0" smtClean="0"/>
              <a:t> 2015 (</a:t>
            </a:r>
            <a:r>
              <a:rPr lang="ru-RU" dirty="0" smtClean="0"/>
              <a:t>Великобритания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116944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596"/>
          <p:cNvPicPr/>
          <p:nvPr/>
        </p:nvPicPr>
        <p:blipFill>
          <a:blip r:embed="rId4"/>
          <a:stretch>
            <a:fillRect/>
          </a:stretch>
        </p:blipFill>
        <p:spPr>
          <a:xfrm>
            <a:off x="2412393" y="2787774"/>
            <a:ext cx="3721735" cy="225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37" y="961454"/>
            <a:ext cx="1794716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67153" y="3075808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398</a:t>
            </a:r>
            <a:endParaRPr lang="ru-RU" sz="1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0351" y="4443959"/>
            <a:ext cx="495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2077</a:t>
            </a:r>
            <a:endParaRPr lang="ru-RU" sz="1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1213" y="3917757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900</a:t>
            </a:r>
            <a:endParaRPr lang="ru-RU" sz="1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7154" y="3490797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736</a:t>
            </a:r>
            <a:endParaRPr lang="ru-RU" sz="1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3617" y="4459348"/>
            <a:ext cx="495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FF00"/>
                </a:solidFill>
              </a:rPr>
              <a:t>6831</a:t>
            </a:r>
            <a:endParaRPr lang="ru-RU" sz="9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333" y="3907864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433</a:t>
            </a:r>
            <a:endParaRPr lang="ru-RU" sz="1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4205" y="4459348"/>
            <a:ext cx="347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FF00"/>
                </a:solidFill>
              </a:rPr>
              <a:t>73</a:t>
            </a:r>
            <a:endParaRPr lang="ru-RU" sz="1000" dirty="0">
              <a:solidFill>
                <a:srgbClr val="FFFF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790" y="851218"/>
            <a:ext cx="3023979" cy="1716690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1741840" y="1563638"/>
            <a:ext cx="648072" cy="360040"/>
          </a:xfrm>
          <a:prstGeom prst="rightArrow">
            <a:avLst/>
          </a:prstGeom>
          <a:solidFill>
            <a:srgbClr val="1A6B7E"/>
          </a:solidFill>
          <a:ln>
            <a:solidFill>
              <a:srgbClr val="1A6B7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304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7" y="3323885"/>
            <a:ext cx="3868897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7974"/>
            <a:ext cx="1297499" cy="421687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611560" y="4194467"/>
            <a:ext cx="3194050" cy="314325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b="1" dirty="0" smtClean="0">
                <a:solidFill>
                  <a:srgbClr val="961921"/>
                </a:solidFill>
              </a:rPr>
              <a:t>www.concurator.ru</a:t>
            </a:r>
            <a:endParaRPr lang="ru-RU" sz="1600" b="1" dirty="0">
              <a:solidFill>
                <a:srgbClr val="9619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35846"/>
            <a:ext cx="424847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/>
              <a:t>ООО «КОНКУРАТОР»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113076, Москва, 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ул. Профсоюзная 3, офис 817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Тел:  +7 (499) 124 64 24</a:t>
            </a:r>
            <a:r>
              <a:rPr lang="ru-RU" sz="14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995" y="1916495"/>
            <a:ext cx="4572000" cy="989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1F4E79"/>
                </a:solidFill>
              </a:rPr>
              <a:t>C</a:t>
            </a:r>
            <a:r>
              <a:rPr lang="ru-RU" sz="3600" b="1" dirty="0" smtClean="0">
                <a:solidFill>
                  <a:srgbClr val="1F4E79"/>
                </a:solidFill>
              </a:rPr>
              <a:t>ПАСИБО 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F4E79"/>
                </a:solidFill>
              </a:rPr>
              <a:t>ЗА ВНИМАНИЕ !</a:t>
            </a:r>
            <a:endParaRPr lang="ru-RU" sz="36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 v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разделитель v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13720</TotalTime>
  <Words>217</Words>
  <Application>Microsoft Office PowerPoint</Application>
  <PresentationFormat>Экран (16:9)</PresentationFormat>
  <Paragraphs>58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Avenir Next</vt:lpstr>
      <vt:lpstr>Calibri</vt:lpstr>
      <vt:lpstr>Calibri Light</vt:lpstr>
      <vt:lpstr>Титульный слайд v2</vt:lpstr>
      <vt:lpstr>Слайд разделитель v2</vt:lpstr>
      <vt:lpstr>Специальное оформление</vt:lpstr>
      <vt:lpstr>4_Специальное оформление</vt:lpstr>
      <vt:lpstr>1_Специальное оформление</vt:lpstr>
      <vt:lpstr>3_Специальное оформление</vt:lpstr>
      <vt:lpstr>Visio.Drawing.11</vt:lpstr>
      <vt:lpstr>Классификация и BIM Объекты классификации. Стандарт ISO 12006-2 и современные классификаторы на его основе</vt:lpstr>
      <vt:lpstr>Презентация PowerPoint</vt:lpstr>
      <vt:lpstr>Презентация PowerPoint</vt:lpstr>
      <vt:lpstr>Классы и общие отношения между ними (по ISO 12006-2:2015) </vt:lpstr>
      <vt:lpstr>OmniClass (США)</vt:lpstr>
      <vt:lpstr>Спецификация уровней проработки  - LOD (США)</vt:lpstr>
      <vt:lpstr>UniClass 2015 (Великобритания)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Marina Korol</dc:creator>
  <cp:lastModifiedBy>Marina Korol</cp:lastModifiedBy>
  <cp:revision>876</cp:revision>
  <dcterms:created xsi:type="dcterms:W3CDTF">2014-04-10T12:16:19Z</dcterms:created>
  <dcterms:modified xsi:type="dcterms:W3CDTF">2017-10-16T16:12:15Z</dcterms:modified>
</cp:coreProperties>
</file>