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8" r:id="rId3"/>
    <p:sldId id="283" r:id="rId4"/>
    <p:sldId id="286" r:id="rId5"/>
    <p:sldId id="284" r:id="rId6"/>
    <p:sldId id="295" r:id="rId7"/>
    <p:sldId id="275" r:id="rId8"/>
    <p:sldId id="290" r:id="rId9"/>
    <p:sldId id="297" r:id="rId10"/>
    <p:sldId id="291" r:id="rId11"/>
    <p:sldId id="288" r:id="rId12"/>
    <p:sldId id="292" r:id="rId13"/>
    <p:sldId id="293" r:id="rId14"/>
    <p:sldId id="272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Эркенова В.В." initials="ЭВ" lastIdx="2" clrIdx="0">
    <p:extLst>
      <p:ext uri="{19B8F6BF-5375-455C-9EA6-DF929625EA0E}">
        <p15:presenceInfo xmlns:p15="http://schemas.microsoft.com/office/powerpoint/2012/main" userId="S-1-5-21-3943405724-2883400298-3182204929-77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656"/>
    <a:srgbClr val="861D1A"/>
    <a:srgbClr val="A3862F"/>
    <a:srgbClr val="FFFFFF"/>
    <a:srgbClr val="E06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948" y="648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8T21:56:26.713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  <p:cm authorId="1" dt="2016-06-08T21:56:31.992" idx="2">
    <p:pos x="146" y="14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63B0F-FA96-4002-A066-B3A6D501BA89}" type="doc">
      <dgm:prSet loTypeId="urn:microsoft.com/office/officeart/2008/layout/SquareAccent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7D46C53-88EC-47CE-8D8A-059F6752EDA5}">
      <dgm:prSet phldrT="[Текст]"/>
      <dgm:spPr/>
      <dgm:t>
        <a:bodyPr/>
        <a:lstStyle/>
        <a:p>
          <a:r>
            <a:rPr lang="ru-RU" dirty="0" smtClean="0">
              <a:solidFill>
                <a:srgbClr val="575656"/>
              </a:solidFill>
              <a:latin typeface="Bookman Old Style" panose="02050604050505020204" pitchFamily="18" charset="0"/>
            </a:rPr>
            <a:t>Через ЕПГУ</a:t>
          </a:r>
          <a:endParaRPr lang="ru-RU" dirty="0">
            <a:solidFill>
              <a:srgbClr val="575656"/>
            </a:solidFill>
            <a:latin typeface="Bookman Old Style" panose="02050604050505020204" pitchFamily="18" charset="0"/>
          </a:endParaRPr>
        </a:p>
      </dgm:t>
    </dgm:pt>
    <dgm:pt modelId="{BB11922A-00FB-417D-8B91-61F3BA3801A0}" type="parTrans" cxnId="{5276239D-CA23-4CF1-AB13-281CED22F496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923865F3-733C-48B4-A1B6-AC45648A8075}" type="sibTrans" cxnId="{5276239D-CA23-4CF1-AB13-281CED22F496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8565BF88-D902-4701-B56D-4289F69ED155}">
      <dgm:prSet phldrT="[Текст]"/>
      <dgm:spPr/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СМЭВ</a:t>
          </a:r>
          <a:endParaRPr lang="ru-RU" dirty="0">
            <a:latin typeface="Bookman Old Style" panose="02050604050505020204" pitchFamily="18" charset="0"/>
          </a:endParaRPr>
        </a:p>
      </dgm:t>
    </dgm:pt>
    <dgm:pt modelId="{471389B0-5E2E-4724-A18D-3ABE1B362AC9}" type="parTrans" cxnId="{0860955E-7263-4012-86D2-D482D45CAE0E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A52FC579-08A1-4A7A-84CE-CBEA1608D0E7}" type="sibTrans" cxnId="{0860955E-7263-4012-86D2-D482D45CAE0E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BC9A4E0E-12F4-4882-9D61-62B1FB8AB2C9}">
      <dgm:prSet phldrT="[Текст]"/>
      <dgm:spPr/>
      <dgm:t>
        <a:bodyPr/>
        <a:lstStyle/>
        <a:p>
          <a:r>
            <a:rPr lang="ru-RU" dirty="0" smtClean="0">
              <a:solidFill>
                <a:srgbClr val="575656"/>
              </a:solidFill>
              <a:latin typeface="Bookman Old Style" panose="02050604050505020204" pitchFamily="18" charset="0"/>
            </a:rPr>
            <a:t>Через Сайт</a:t>
          </a:r>
          <a:endParaRPr lang="ru-RU" dirty="0">
            <a:solidFill>
              <a:srgbClr val="575656"/>
            </a:solidFill>
            <a:latin typeface="Bookman Old Style" panose="02050604050505020204" pitchFamily="18" charset="0"/>
          </a:endParaRPr>
        </a:p>
      </dgm:t>
    </dgm:pt>
    <dgm:pt modelId="{72698E05-6C8C-4860-9B9E-A01D5D265243}" type="parTrans" cxnId="{BBD9BB0B-AF53-4AF0-9F45-D3EA867D314F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65FF780E-4000-4D96-BDE6-D8353417F561}" type="sibTrans" cxnId="{BBD9BB0B-AF53-4AF0-9F45-D3EA867D314F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1651A80F-5827-4D15-AE58-FEEA431A76BD}">
      <dgm:prSet phldrT="[Текст]"/>
      <dgm:spPr/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Форма на ЕПГУ (РПГУ)</a:t>
          </a:r>
          <a:endParaRPr lang="ru-RU" dirty="0">
            <a:latin typeface="Bookman Old Style" panose="02050604050505020204" pitchFamily="18" charset="0"/>
          </a:endParaRPr>
        </a:p>
      </dgm:t>
    </dgm:pt>
    <dgm:pt modelId="{83EA4534-5C92-406A-8C93-5F066472676D}" type="parTrans" cxnId="{93C0E114-06E0-419D-BF4D-D5237A91F0D5}">
      <dgm:prSet/>
      <dgm:spPr/>
      <dgm:t>
        <a:bodyPr/>
        <a:lstStyle/>
        <a:p>
          <a:endParaRPr lang="ru-RU"/>
        </a:p>
      </dgm:t>
    </dgm:pt>
    <dgm:pt modelId="{D3054836-833A-4C6B-B48A-8BE546AE2709}" type="sibTrans" cxnId="{93C0E114-06E0-419D-BF4D-D5237A91F0D5}">
      <dgm:prSet/>
      <dgm:spPr/>
      <dgm:t>
        <a:bodyPr/>
        <a:lstStyle/>
        <a:p>
          <a:endParaRPr lang="ru-RU"/>
        </a:p>
      </dgm:t>
    </dgm:pt>
    <dgm:pt modelId="{863A7BE5-3CFC-4F66-8BB0-E01F1989A4E7}">
      <dgm:prSet phldrT="[Текст]"/>
      <dgm:spPr/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Внедрение(разработка) информационной системы</a:t>
          </a:r>
          <a:endParaRPr lang="ru-RU" dirty="0">
            <a:latin typeface="Bookman Old Style" panose="02050604050505020204" pitchFamily="18" charset="0"/>
          </a:endParaRPr>
        </a:p>
      </dgm:t>
    </dgm:pt>
    <dgm:pt modelId="{FC5BE5D2-F38C-4E92-8254-DD6211CFB07C}" type="parTrans" cxnId="{36D2FB06-B59D-41F1-BA94-0EDFA0D6C29F}">
      <dgm:prSet/>
      <dgm:spPr/>
      <dgm:t>
        <a:bodyPr/>
        <a:lstStyle/>
        <a:p>
          <a:endParaRPr lang="ru-RU"/>
        </a:p>
      </dgm:t>
    </dgm:pt>
    <dgm:pt modelId="{91E799A3-89C9-43D5-81E7-5AE77335C352}" type="sibTrans" cxnId="{36D2FB06-B59D-41F1-BA94-0EDFA0D6C29F}">
      <dgm:prSet/>
      <dgm:spPr/>
      <dgm:t>
        <a:bodyPr/>
        <a:lstStyle/>
        <a:p>
          <a:endParaRPr lang="ru-RU"/>
        </a:p>
      </dgm:t>
    </dgm:pt>
    <dgm:pt modelId="{57C92412-9DB6-48ED-A280-B0DDD83CD3EC}">
      <dgm:prSet phldrT="[Текст]"/>
      <dgm:spPr/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Внедрение(разработка) информационной системы</a:t>
          </a:r>
          <a:endParaRPr lang="ru-RU" dirty="0">
            <a:latin typeface="Bookman Old Style" panose="02050604050505020204" pitchFamily="18" charset="0"/>
          </a:endParaRPr>
        </a:p>
      </dgm:t>
    </dgm:pt>
    <dgm:pt modelId="{E178A1EC-1D5F-46D6-A149-8B5A25E67408}" type="parTrans" cxnId="{492B70DC-DD03-4A08-9AAD-1672B880EEEC}">
      <dgm:prSet/>
      <dgm:spPr/>
      <dgm:t>
        <a:bodyPr/>
        <a:lstStyle/>
        <a:p>
          <a:endParaRPr lang="ru-RU"/>
        </a:p>
      </dgm:t>
    </dgm:pt>
    <dgm:pt modelId="{E675B617-7D12-409F-A25C-A017E196F3EF}" type="sibTrans" cxnId="{492B70DC-DD03-4A08-9AAD-1672B880EEEC}">
      <dgm:prSet/>
      <dgm:spPr/>
      <dgm:t>
        <a:bodyPr/>
        <a:lstStyle/>
        <a:p>
          <a:endParaRPr lang="ru-RU"/>
        </a:p>
      </dgm:t>
    </dgm:pt>
    <dgm:pt modelId="{884D86F2-64C6-4FA4-8E2D-6F57193AF992}">
      <dgm:prSet phldrT="[Текст]"/>
      <dgm:spPr/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ЕСИА</a:t>
          </a:r>
          <a:endParaRPr lang="ru-RU" dirty="0">
            <a:latin typeface="Bookman Old Style" panose="02050604050505020204" pitchFamily="18" charset="0"/>
          </a:endParaRPr>
        </a:p>
      </dgm:t>
    </dgm:pt>
    <dgm:pt modelId="{25386EAF-12D0-41CE-9BE5-06B88448F8A8}" type="parTrans" cxnId="{472AF59C-9F0F-4FC2-879A-597AF35180FE}">
      <dgm:prSet/>
      <dgm:spPr/>
      <dgm:t>
        <a:bodyPr/>
        <a:lstStyle/>
        <a:p>
          <a:endParaRPr lang="ru-RU"/>
        </a:p>
      </dgm:t>
    </dgm:pt>
    <dgm:pt modelId="{864D76FF-66A3-4B5A-AC64-CB04BD3C6EAD}" type="sibTrans" cxnId="{472AF59C-9F0F-4FC2-879A-597AF35180FE}">
      <dgm:prSet/>
      <dgm:spPr/>
      <dgm:t>
        <a:bodyPr/>
        <a:lstStyle/>
        <a:p>
          <a:endParaRPr lang="ru-RU"/>
        </a:p>
      </dgm:t>
    </dgm:pt>
    <dgm:pt modelId="{B4414BBF-8475-4A48-81B4-38853E87ACFB}">
      <dgm:prSet phldrT="[Текст]"/>
      <dgm:spPr/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ЕСИА</a:t>
          </a:r>
          <a:endParaRPr lang="ru-RU" dirty="0">
            <a:latin typeface="Bookman Old Style" panose="02050604050505020204" pitchFamily="18" charset="0"/>
          </a:endParaRPr>
        </a:p>
      </dgm:t>
    </dgm:pt>
    <dgm:pt modelId="{33B08E76-67F1-4B9A-96D1-75212562AA07}" type="parTrans" cxnId="{F84418D6-81A1-4655-A7D3-1C1C2653FABB}">
      <dgm:prSet/>
      <dgm:spPr/>
      <dgm:t>
        <a:bodyPr/>
        <a:lstStyle/>
        <a:p>
          <a:endParaRPr lang="ru-RU"/>
        </a:p>
      </dgm:t>
    </dgm:pt>
    <dgm:pt modelId="{A60D4807-D435-4253-BDB0-8D24B6C07F99}" type="sibTrans" cxnId="{F84418D6-81A1-4655-A7D3-1C1C2653FABB}">
      <dgm:prSet/>
      <dgm:spPr/>
      <dgm:t>
        <a:bodyPr/>
        <a:lstStyle/>
        <a:p>
          <a:endParaRPr lang="ru-RU"/>
        </a:p>
      </dgm:t>
    </dgm:pt>
    <dgm:pt modelId="{0207EF35-8DFF-4A60-A756-830D3449A0E1}">
      <dgm:prSet phldrT="[Текст]"/>
      <dgm:spPr/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Разместить сведения об услуге на ФРГУ (РРГУ)</a:t>
          </a:r>
          <a:endParaRPr lang="ru-RU" dirty="0">
            <a:latin typeface="Bookman Old Style" panose="02050604050505020204" pitchFamily="18" charset="0"/>
          </a:endParaRPr>
        </a:p>
      </dgm:t>
    </dgm:pt>
    <dgm:pt modelId="{48348DBD-FC2D-4753-83DE-58ED907480DB}" type="parTrans" cxnId="{C317AC98-3EF3-4793-BDC6-948262D902F2}">
      <dgm:prSet/>
      <dgm:spPr/>
      <dgm:t>
        <a:bodyPr/>
        <a:lstStyle/>
        <a:p>
          <a:endParaRPr lang="ru-RU"/>
        </a:p>
      </dgm:t>
    </dgm:pt>
    <dgm:pt modelId="{3F439C24-CBF4-46BB-AE9A-2A614400CCBE}" type="sibTrans" cxnId="{C317AC98-3EF3-4793-BDC6-948262D902F2}">
      <dgm:prSet/>
      <dgm:spPr/>
      <dgm:t>
        <a:bodyPr/>
        <a:lstStyle/>
        <a:p>
          <a:endParaRPr lang="ru-RU"/>
        </a:p>
      </dgm:t>
    </dgm:pt>
    <dgm:pt modelId="{251B10EB-27F3-463E-8839-FAAF14FEAEC8}">
      <dgm:prSet phldrT="[Текст]"/>
      <dgm:spPr/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Разместить сведения об услуге на ФРГУ (РРГУ)</a:t>
          </a:r>
          <a:endParaRPr lang="ru-RU" dirty="0">
            <a:latin typeface="Bookman Old Style" panose="02050604050505020204" pitchFamily="18" charset="0"/>
          </a:endParaRPr>
        </a:p>
      </dgm:t>
    </dgm:pt>
    <dgm:pt modelId="{B408CF11-4154-4462-BB89-EA64CBB1A393}" type="parTrans" cxnId="{5AE4C3A3-3DB3-4BC7-952A-A1AE685F1EF1}">
      <dgm:prSet/>
      <dgm:spPr/>
      <dgm:t>
        <a:bodyPr/>
        <a:lstStyle/>
        <a:p>
          <a:endParaRPr lang="ru-RU"/>
        </a:p>
      </dgm:t>
    </dgm:pt>
    <dgm:pt modelId="{4F892361-C42C-40F3-AD5F-82CDD6E04F13}" type="sibTrans" cxnId="{5AE4C3A3-3DB3-4BC7-952A-A1AE685F1EF1}">
      <dgm:prSet/>
      <dgm:spPr/>
      <dgm:t>
        <a:bodyPr/>
        <a:lstStyle/>
        <a:p>
          <a:endParaRPr lang="ru-RU"/>
        </a:p>
      </dgm:t>
    </dgm:pt>
    <dgm:pt modelId="{076B0C35-B6F9-49BB-B98E-A341CB2BDC8E}" type="pres">
      <dgm:prSet presAssocID="{FE563B0F-FA96-4002-A066-B3A6D501BA8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0C95ED9-99E5-4D1A-A420-E47E125FEEB6}" type="pres">
      <dgm:prSet presAssocID="{77D46C53-88EC-47CE-8D8A-059F6752EDA5}" presName="root" presStyleCnt="0">
        <dgm:presLayoutVars>
          <dgm:chMax/>
          <dgm:chPref/>
        </dgm:presLayoutVars>
      </dgm:prSet>
      <dgm:spPr/>
    </dgm:pt>
    <dgm:pt modelId="{A90DB09E-B112-40AF-8F59-FD8D7D62FA29}" type="pres">
      <dgm:prSet presAssocID="{77D46C53-88EC-47CE-8D8A-059F6752EDA5}" presName="rootComposite" presStyleCnt="0">
        <dgm:presLayoutVars/>
      </dgm:prSet>
      <dgm:spPr/>
    </dgm:pt>
    <dgm:pt modelId="{1FDBA0B9-E5FC-4C27-8EAB-D8E9A80EBBAA}" type="pres">
      <dgm:prSet presAssocID="{77D46C53-88EC-47CE-8D8A-059F6752EDA5}" presName="ParentAccent" presStyleLbl="alignNode1" presStyleIdx="0" presStyleCnt="2"/>
      <dgm:spPr>
        <a:solidFill>
          <a:srgbClr val="861D1A"/>
        </a:solidFill>
      </dgm:spPr>
    </dgm:pt>
    <dgm:pt modelId="{57F386FD-8161-4B12-B7F9-4F2DC907F513}" type="pres">
      <dgm:prSet presAssocID="{77D46C53-88EC-47CE-8D8A-059F6752EDA5}" presName="ParentSmallAccent" presStyleLbl="fgAcc1" presStyleIdx="0" presStyleCnt="2"/>
      <dgm:spPr>
        <a:solidFill>
          <a:schemeClr val="bg1">
            <a:lumMod val="95000"/>
          </a:schemeClr>
        </a:solidFill>
        <a:ln>
          <a:noFill/>
        </a:ln>
      </dgm:spPr>
    </dgm:pt>
    <dgm:pt modelId="{E5E89CBF-FE72-4FCE-AD10-0A4D5E4B1E8C}" type="pres">
      <dgm:prSet presAssocID="{77D46C53-88EC-47CE-8D8A-059F6752EDA5}" presName="Parent" presStyleLbl="revTx" presStyleIdx="0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FB73C-0E51-4D38-8472-347E4670C853}" type="pres">
      <dgm:prSet presAssocID="{77D46C53-88EC-47CE-8D8A-059F6752EDA5}" presName="childShape" presStyleCnt="0">
        <dgm:presLayoutVars>
          <dgm:chMax val="0"/>
          <dgm:chPref val="0"/>
        </dgm:presLayoutVars>
      </dgm:prSet>
      <dgm:spPr/>
    </dgm:pt>
    <dgm:pt modelId="{389B201F-B25D-43DE-BC56-0F3C431F1232}" type="pres">
      <dgm:prSet presAssocID="{57C92412-9DB6-48ED-A280-B0DDD83CD3EC}" presName="childComposite" presStyleCnt="0">
        <dgm:presLayoutVars>
          <dgm:chMax val="0"/>
          <dgm:chPref val="0"/>
        </dgm:presLayoutVars>
      </dgm:prSet>
      <dgm:spPr/>
    </dgm:pt>
    <dgm:pt modelId="{7B4B0166-5F1F-4FAC-BABF-DDB7091EDB3B}" type="pres">
      <dgm:prSet presAssocID="{57C92412-9DB6-48ED-A280-B0DDD83CD3EC}" presName="ChildAccent" presStyleLbl="solidFgAcc1" presStyleIdx="0" presStyleCnt="8"/>
      <dgm:spPr>
        <a:solidFill>
          <a:srgbClr val="A3862F"/>
        </a:solidFill>
        <a:ln>
          <a:solidFill>
            <a:srgbClr val="A3862F"/>
          </a:solidFill>
        </a:ln>
      </dgm:spPr>
    </dgm:pt>
    <dgm:pt modelId="{74C23009-E4C8-47B8-9FF4-15DD4A2509F9}" type="pres">
      <dgm:prSet presAssocID="{57C92412-9DB6-48ED-A280-B0DDD83CD3E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AA183-610F-487A-AEA5-2F7BDA214564}" type="pres">
      <dgm:prSet presAssocID="{884D86F2-64C6-4FA4-8E2D-6F57193AF992}" presName="childComposite" presStyleCnt="0">
        <dgm:presLayoutVars>
          <dgm:chMax val="0"/>
          <dgm:chPref val="0"/>
        </dgm:presLayoutVars>
      </dgm:prSet>
      <dgm:spPr/>
    </dgm:pt>
    <dgm:pt modelId="{F611DA8D-60A2-45DE-9093-2ADE3AD0AE39}" type="pres">
      <dgm:prSet presAssocID="{884D86F2-64C6-4FA4-8E2D-6F57193AF992}" presName="ChildAccent" presStyleLbl="solidFgAcc1" presStyleIdx="1" presStyleCnt="8"/>
      <dgm:spPr>
        <a:solidFill>
          <a:srgbClr val="A3862F"/>
        </a:solidFill>
        <a:ln>
          <a:noFill/>
        </a:ln>
      </dgm:spPr>
    </dgm:pt>
    <dgm:pt modelId="{FB61C708-23D3-4771-B0A6-EDBEEC9B4D11}" type="pres">
      <dgm:prSet presAssocID="{884D86F2-64C6-4FA4-8E2D-6F57193AF992}" presName="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AF053-6099-444D-A215-96469040A014}" type="pres">
      <dgm:prSet presAssocID="{0207EF35-8DFF-4A60-A756-830D3449A0E1}" presName="childComposite" presStyleCnt="0">
        <dgm:presLayoutVars>
          <dgm:chMax val="0"/>
          <dgm:chPref val="0"/>
        </dgm:presLayoutVars>
      </dgm:prSet>
      <dgm:spPr/>
    </dgm:pt>
    <dgm:pt modelId="{4F3C8B7D-5550-408D-B45C-F5D0E4A6D8B1}" type="pres">
      <dgm:prSet presAssocID="{0207EF35-8DFF-4A60-A756-830D3449A0E1}" presName="ChildAccent" presStyleLbl="solidFgAcc1" presStyleIdx="2" presStyleCnt="8"/>
      <dgm:spPr>
        <a:solidFill>
          <a:srgbClr val="A3862F"/>
        </a:solidFill>
        <a:ln>
          <a:noFill/>
        </a:ln>
      </dgm:spPr>
      <dgm:t>
        <a:bodyPr/>
        <a:lstStyle/>
        <a:p>
          <a:endParaRPr lang="ru-RU"/>
        </a:p>
      </dgm:t>
    </dgm:pt>
    <dgm:pt modelId="{ECF64F9A-5408-40C8-B81B-5B93300926B9}" type="pres">
      <dgm:prSet presAssocID="{0207EF35-8DFF-4A60-A756-830D3449A0E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4E7E6-8499-4D6D-908E-F25D76800F70}" type="pres">
      <dgm:prSet presAssocID="{8565BF88-D902-4701-B56D-4289F69ED155}" presName="childComposite" presStyleCnt="0">
        <dgm:presLayoutVars>
          <dgm:chMax val="0"/>
          <dgm:chPref val="0"/>
        </dgm:presLayoutVars>
      </dgm:prSet>
      <dgm:spPr/>
    </dgm:pt>
    <dgm:pt modelId="{476A7BEA-BDC9-4CEF-8B2A-7AB20658E6E2}" type="pres">
      <dgm:prSet presAssocID="{8565BF88-D902-4701-B56D-4289F69ED155}" presName="ChildAccent" presStyleLbl="solidFgAcc1" presStyleIdx="3" presStyleCnt="8"/>
      <dgm:spPr>
        <a:solidFill>
          <a:srgbClr val="A3862F"/>
        </a:solidFill>
        <a:ln>
          <a:noFill/>
        </a:ln>
      </dgm:spPr>
    </dgm:pt>
    <dgm:pt modelId="{4F533476-EA0A-4D69-9A5D-C6AB42B4148F}" type="pres">
      <dgm:prSet presAssocID="{8565BF88-D902-4701-B56D-4289F69ED155}" presName="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7FA62-C939-4324-AED0-327FE831080C}" type="pres">
      <dgm:prSet presAssocID="{1651A80F-5827-4D15-AE58-FEEA431A76BD}" presName="childComposite" presStyleCnt="0">
        <dgm:presLayoutVars>
          <dgm:chMax val="0"/>
          <dgm:chPref val="0"/>
        </dgm:presLayoutVars>
      </dgm:prSet>
      <dgm:spPr/>
    </dgm:pt>
    <dgm:pt modelId="{4B0C0B82-9E7F-4945-83BD-777F4551AB63}" type="pres">
      <dgm:prSet presAssocID="{1651A80F-5827-4D15-AE58-FEEA431A76BD}" presName="ChildAccent" presStyleLbl="solidFgAcc1" presStyleIdx="4" presStyleCnt="8"/>
      <dgm:spPr>
        <a:solidFill>
          <a:srgbClr val="A3862F"/>
        </a:solidFill>
        <a:ln>
          <a:noFill/>
        </a:ln>
      </dgm:spPr>
    </dgm:pt>
    <dgm:pt modelId="{44C94B9B-1EDD-46EC-85B3-A8F4E92AA670}" type="pres">
      <dgm:prSet presAssocID="{1651A80F-5827-4D15-AE58-FEEA431A76BD}" presName="Child" presStyleLbl="revTx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3FE8B-FDED-4AEF-AA52-AD4ABEA9BBF7}" type="pres">
      <dgm:prSet presAssocID="{BC9A4E0E-12F4-4882-9D61-62B1FB8AB2C9}" presName="root" presStyleCnt="0">
        <dgm:presLayoutVars>
          <dgm:chMax/>
          <dgm:chPref/>
        </dgm:presLayoutVars>
      </dgm:prSet>
      <dgm:spPr/>
    </dgm:pt>
    <dgm:pt modelId="{A2403834-DC95-4EE8-96E8-7493438F4F07}" type="pres">
      <dgm:prSet presAssocID="{BC9A4E0E-12F4-4882-9D61-62B1FB8AB2C9}" presName="rootComposite" presStyleCnt="0">
        <dgm:presLayoutVars/>
      </dgm:prSet>
      <dgm:spPr/>
    </dgm:pt>
    <dgm:pt modelId="{FFAB4F74-71A8-4C04-8BE5-494FDA43C75E}" type="pres">
      <dgm:prSet presAssocID="{BC9A4E0E-12F4-4882-9D61-62B1FB8AB2C9}" presName="ParentAccent" presStyleLbl="alignNode1" presStyleIdx="1" presStyleCnt="2"/>
      <dgm:spPr>
        <a:solidFill>
          <a:srgbClr val="861D1A"/>
        </a:solidFill>
      </dgm:spPr>
    </dgm:pt>
    <dgm:pt modelId="{88EB0122-89A9-4823-B214-18FEDD0A7929}" type="pres">
      <dgm:prSet presAssocID="{BC9A4E0E-12F4-4882-9D61-62B1FB8AB2C9}" presName="ParentSmallAccent" presStyleLbl="fgAcc1" presStyleIdx="1" presStyleCnt="2"/>
      <dgm:spPr>
        <a:solidFill>
          <a:schemeClr val="bg1">
            <a:lumMod val="95000"/>
          </a:schemeClr>
        </a:solidFill>
        <a:ln>
          <a:noFill/>
        </a:ln>
      </dgm:spPr>
    </dgm:pt>
    <dgm:pt modelId="{A5C92786-590C-4187-B872-0B6F70535DDA}" type="pres">
      <dgm:prSet presAssocID="{BC9A4E0E-12F4-4882-9D61-62B1FB8AB2C9}" presName="Parent" presStyleLbl="revTx" presStyleIdx="6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F8C2B-9F86-4F78-9BAE-AAD7F88E69FB}" type="pres">
      <dgm:prSet presAssocID="{BC9A4E0E-12F4-4882-9D61-62B1FB8AB2C9}" presName="childShape" presStyleCnt="0">
        <dgm:presLayoutVars>
          <dgm:chMax val="0"/>
          <dgm:chPref val="0"/>
        </dgm:presLayoutVars>
      </dgm:prSet>
      <dgm:spPr/>
    </dgm:pt>
    <dgm:pt modelId="{5DBEB5A3-A6C9-490F-BC40-AA366F6E95D9}" type="pres">
      <dgm:prSet presAssocID="{863A7BE5-3CFC-4F66-8BB0-E01F1989A4E7}" presName="childComposite" presStyleCnt="0">
        <dgm:presLayoutVars>
          <dgm:chMax val="0"/>
          <dgm:chPref val="0"/>
        </dgm:presLayoutVars>
      </dgm:prSet>
      <dgm:spPr/>
    </dgm:pt>
    <dgm:pt modelId="{563C2C49-1588-4038-A6F2-3B75EF7E4E37}" type="pres">
      <dgm:prSet presAssocID="{863A7BE5-3CFC-4F66-8BB0-E01F1989A4E7}" presName="ChildAccent" presStyleLbl="solidFgAcc1" presStyleIdx="5" presStyleCnt="8"/>
      <dgm:spPr>
        <a:solidFill>
          <a:srgbClr val="A3862F"/>
        </a:solidFill>
        <a:ln>
          <a:noFill/>
        </a:ln>
      </dgm:spPr>
    </dgm:pt>
    <dgm:pt modelId="{BB520069-E4AE-4CA6-B0B9-CAC8353B295A}" type="pres">
      <dgm:prSet presAssocID="{863A7BE5-3CFC-4F66-8BB0-E01F1989A4E7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5DC82-4CDD-4320-9E30-367994D2CBA5}" type="pres">
      <dgm:prSet presAssocID="{B4414BBF-8475-4A48-81B4-38853E87ACFB}" presName="childComposite" presStyleCnt="0">
        <dgm:presLayoutVars>
          <dgm:chMax val="0"/>
          <dgm:chPref val="0"/>
        </dgm:presLayoutVars>
      </dgm:prSet>
      <dgm:spPr/>
    </dgm:pt>
    <dgm:pt modelId="{C640688C-5F8C-407C-AAE7-F49EEACDC449}" type="pres">
      <dgm:prSet presAssocID="{B4414BBF-8475-4A48-81B4-38853E87ACFB}" presName="ChildAccent" presStyleLbl="solidFgAcc1" presStyleIdx="6" presStyleCnt="8"/>
      <dgm:spPr>
        <a:solidFill>
          <a:srgbClr val="A3862F"/>
        </a:solidFill>
        <a:ln>
          <a:noFill/>
        </a:ln>
      </dgm:spPr>
    </dgm:pt>
    <dgm:pt modelId="{0D23AF46-3003-46DD-B190-2684B313D3C6}" type="pres">
      <dgm:prSet presAssocID="{B4414BBF-8475-4A48-81B4-38853E87ACFB}" presName="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45DAE-0910-407C-BFE1-ADA17601A7C0}" type="pres">
      <dgm:prSet presAssocID="{251B10EB-27F3-463E-8839-FAAF14FEAEC8}" presName="childComposite" presStyleCnt="0">
        <dgm:presLayoutVars>
          <dgm:chMax val="0"/>
          <dgm:chPref val="0"/>
        </dgm:presLayoutVars>
      </dgm:prSet>
      <dgm:spPr/>
    </dgm:pt>
    <dgm:pt modelId="{73B460D6-17C1-46CD-BA17-D4BD656EE7D9}" type="pres">
      <dgm:prSet presAssocID="{251B10EB-27F3-463E-8839-FAAF14FEAEC8}" presName="ChildAccent" presStyleLbl="solidFgAcc1" presStyleIdx="7" presStyleCnt="8"/>
      <dgm:spPr>
        <a:solidFill>
          <a:srgbClr val="A3862F"/>
        </a:solidFill>
        <a:ln>
          <a:noFill/>
        </a:ln>
      </dgm:spPr>
      <dgm:t>
        <a:bodyPr/>
        <a:lstStyle/>
        <a:p>
          <a:endParaRPr lang="ru-RU"/>
        </a:p>
      </dgm:t>
    </dgm:pt>
    <dgm:pt modelId="{E22A03F1-5F92-4669-97A7-EF970A492EA4}" type="pres">
      <dgm:prSet presAssocID="{251B10EB-27F3-463E-8839-FAAF14FEAEC8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4653CB-3E87-44D9-A83C-27D151073209}" type="presOf" srcId="{251B10EB-27F3-463E-8839-FAAF14FEAEC8}" destId="{E22A03F1-5F92-4669-97A7-EF970A492EA4}" srcOrd="0" destOrd="0" presId="urn:microsoft.com/office/officeart/2008/layout/SquareAccentList"/>
    <dgm:cxn modelId="{5276239D-CA23-4CF1-AB13-281CED22F496}" srcId="{FE563B0F-FA96-4002-A066-B3A6D501BA89}" destId="{77D46C53-88EC-47CE-8D8A-059F6752EDA5}" srcOrd="0" destOrd="0" parTransId="{BB11922A-00FB-417D-8B91-61F3BA3801A0}" sibTransId="{923865F3-733C-48B4-A1B6-AC45648A8075}"/>
    <dgm:cxn modelId="{9451553E-D383-49E0-939B-37354EC5F995}" type="presOf" srcId="{1651A80F-5827-4D15-AE58-FEEA431A76BD}" destId="{44C94B9B-1EDD-46EC-85B3-A8F4E92AA670}" srcOrd="0" destOrd="0" presId="urn:microsoft.com/office/officeart/2008/layout/SquareAccentList"/>
    <dgm:cxn modelId="{8AB9FA0A-B22E-4DF4-A609-AE6E0555D967}" type="presOf" srcId="{77D46C53-88EC-47CE-8D8A-059F6752EDA5}" destId="{E5E89CBF-FE72-4FCE-AD10-0A4D5E4B1E8C}" srcOrd="0" destOrd="0" presId="urn:microsoft.com/office/officeart/2008/layout/SquareAccentList"/>
    <dgm:cxn modelId="{8ABEB80D-AEC7-4ED0-8A7E-D9D6A7FA9E90}" type="presOf" srcId="{884D86F2-64C6-4FA4-8E2D-6F57193AF992}" destId="{FB61C708-23D3-4771-B0A6-EDBEEC9B4D11}" srcOrd="0" destOrd="0" presId="urn:microsoft.com/office/officeart/2008/layout/SquareAccentList"/>
    <dgm:cxn modelId="{8A4A27F9-06B9-4482-B642-DF438057254E}" type="presOf" srcId="{FE563B0F-FA96-4002-A066-B3A6D501BA89}" destId="{076B0C35-B6F9-49BB-B98E-A341CB2BDC8E}" srcOrd="0" destOrd="0" presId="urn:microsoft.com/office/officeart/2008/layout/SquareAccentList"/>
    <dgm:cxn modelId="{472AF59C-9F0F-4FC2-879A-597AF35180FE}" srcId="{77D46C53-88EC-47CE-8D8A-059F6752EDA5}" destId="{884D86F2-64C6-4FA4-8E2D-6F57193AF992}" srcOrd="1" destOrd="0" parTransId="{25386EAF-12D0-41CE-9BE5-06B88448F8A8}" sibTransId="{864D76FF-66A3-4B5A-AC64-CB04BD3C6EAD}"/>
    <dgm:cxn modelId="{977FD20D-8C54-4735-B95A-40A3C7CCAC9D}" type="presOf" srcId="{57C92412-9DB6-48ED-A280-B0DDD83CD3EC}" destId="{74C23009-E4C8-47B8-9FF4-15DD4A2509F9}" srcOrd="0" destOrd="0" presId="urn:microsoft.com/office/officeart/2008/layout/SquareAccentList"/>
    <dgm:cxn modelId="{F84418D6-81A1-4655-A7D3-1C1C2653FABB}" srcId="{BC9A4E0E-12F4-4882-9D61-62B1FB8AB2C9}" destId="{B4414BBF-8475-4A48-81B4-38853E87ACFB}" srcOrd="1" destOrd="0" parTransId="{33B08E76-67F1-4B9A-96D1-75212562AA07}" sibTransId="{A60D4807-D435-4253-BDB0-8D24B6C07F99}"/>
    <dgm:cxn modelId="{492B70DC-DD03-4A08-9AAD-1672B880EEEC}" srcId="{77D46C53-88EC-47CE-8D8A-059F6752EDA5}" destId="{57C92412-9DB6-48ED-A280-B0DDD83CD3EC}" srcOrd="0" destOrd="0" parTransId="{E178A1EC-1D5F-46D6-A149-8B5A25E67408}" sibTransId="{E675B617-7D12-409F-A25C-A017E196F3EF}"/>
    <dgm:cxn modelId="{0860955E-7263-4012-86D2-D482D45CAE0E}" srcId="{77D46C53-88EC-47CE-8D8A-059F6752EDA5}" destId="{8565BF88-D902-4701-B56D-4289F69ED155}" srcOrd="3" destOrd="0" parTransId="{471389B0-5E2E-4724-A18D-3ABE1B362AC9}" sibTransId="{A52FC579-08A1-4A7A-84CE-CBEA1608D0E7}"/>
    <dgm:cxn modelId="{A94A1018-EC95-4682-AC58-4B17E8E72C8D}" type="presOf" srcId="{0207EF35-8DFF-4A60-A756-830D3449A0E1}" destId="{ECF64F9A-5408-40C8-B81B-5B93300926B9}" srcOrd="0" destOrd="0" presId="urn:microsoft.com/office/officeart/2008/layout/SquareAccentList"/>
    <dgm:cxn modelId="{36D2FB06-B59D-41F1-BA94-0EDFA0D6C29F}" srcId="{BC9A4E0E-12F4-4882-9D61-62B1FB8AB2C9}" destId="{863A7BE5-3CFC-4F66-8BB0-E01F1989A4E7}" srcOrd="0" destOrd="0" parTransId="{FC5BE5D2-F38C-4E92-8254-DD6211CFB07C}" sibTransId="{91E799A3-89C9-43D5-81E7-5AE77335C352}"/>
    <dgm:cxn modelId="{C48F813F-9B67-43F7-892B-ADD22F252370}" type="presOf" srcId="{8565BF88-D902-4701-B56D-4289F69ED155}" destId="{4F533476-EA0A-4D69-9A5D-C6AB42B4148F}" srcOrd="0" destOrd="0" presId="urn:microsoft.com/office/officeart/2008/layout/SquareAccentList"/>
    <dgm:cxn modelId="{BBD9BB0B-AF53-4AF0-9F45-D3EA867D314F}" srcId="{FE563B0F-FA96-4002-A066-B3A6D501BA89}" destId="{BC9A4E0E-12F4-4882-9D61-62B1FB8AB2C9}" srcOrd="1" destOrd="0" parTransId="{72698E05-6C8C-4860-9B9E-A01D5D265243}" sibTransId="{65FF780E-4000-4D96-BDE6-D8353417F561}"/>
    <dgm:cxn modelId="{93C0E114-06E0-419D-BF4D-D5237A91F0D5}" srcId="{77D46C53-88EC-47CE-8D8A-059F6752EDA5}" destId="{1651A80F-5827-4D15-AE58-FEEA431A76BD}" srcOrd="4" destOrd="0" parTransId="{83EA4534-5C92-406A-8C93-5F066472676D}" sibTransId="{D3054836-833A-4C6B-B48A-8BE546AE2709}"/>
    <dgm:cxn modelId="{6EF59A31-2416-4E20-8857-BD8EDD2E632B}" type="presOf" srcId="{B4414BBF-8475-4A48-81B4-38853E87ACFB}" destId="{0D23AF46-3003-46DD-B190-2684B313D3C6}" srcOrd="0" destOrd="0" presId="urn:microsoft.com/office/officeart/2008/layout/SquareAccentList"/>
    <dgm:cxn modelId="{CB98956C-6DF4-4411-9CD7-67DCBB665F26}" type="presOf" srcId="{863A7BE5-3CFC-4F66-8BB0-E01F1989A4E7}" destId="{BB520069-E4AE-4CA6-B0B9-CAC8353B295A}" srcOrd="0" destOrd="0" presId="urn:microsoft.com/office/officeart/2008/layout/SquareAccentList"/>
    <dgm:cxn modelId="{C317AC98-3EF3-4793-BDC6-948262D902F2}" srcId="{77D46C53-88EC-47CE-8D8A-059F6752EDA5}" destId="{0207EF35-8DFF-4A60-A756-830D3449A0E1}" srcOrd="2" destOrd="0" parTransId="{48348DBD-FC2D-4753-83DE-58ED907480DB}" sibTransId="{3F439C24-CBF4-46BB-AE9A-2A614400CCBE}"/>
    <dgm:cxn modelId="{9D271A11-A4CA-4B37-9AD4-43A9BCC2AF5B}" type="presOf" srcId="{BC9A4E0E-12F4-4882-9D61-62B1FB8AB2C9}" destId="{A5C92786-590C-4187-B872-0B6F70535DDA}" srcOrd="0" destOrd="0" presId="urn:microsoft.com/office/officeart/2008/layout/SquareAccentList"/>
    <dgm:cxn modelId="{5AE4C3A3-3DB3-4BC7-952A-A1AE685F1EF1}" srcId="{BC9A4E0E-12F4-4882-9D61-62B1FB8AB2C9}" destId="{251B10EB-27F3-463E-8839-FAAF14FEAEC8}" srcOrd="2" destOrd="0" parTransId="{B408CF11-4154-4462-BB89-EA64CBB1A393}" sibTransId="{4F892361-C42C-40F3-AD5F-82CDD6E04F13}"/>
    <dgm:cxn modelId="{6D74B2F7-1DE3-40A8-AF48-19B8CEF71F6F}" type="presParOf" srcId="{076B0C35-B6F9-49BB-B98E-A341CB2BDC8E}" destId="{60C95ED9-99E5-4D1A-A420-E47E125FEEB6}" srcOrd="0" destOrd="0" presId="urn:microsoft.com/office/officeart/2008/layout/SquareAccentList"/>
    <dgm:cxn modelId="{8FF5D3AB-704F-4232-8DB7-978E6A2B3298}" type="presParOf" srcId="{60C95ED9-99E5-4D1A-A420-E47E125FEEB6}" destId="{A90DB09E-B112-40AF-8F59-FD8D7D62FA29}" srcOrd="0" destOrd="0" presId="urn:microsoft.com/office/officeart/2008/layout/SquareAccentList"/>
    <dgm:cxn modelId="{85BEE722-2C42-4405-AF32-B8DC44293275}" type="presParOf" srcId="{A90DB09E-B112-40AF-8F59-FD8D7D62FA29}" destId="{1FDBA0B9-E5FC-4C27-8EAB-D8E9A80EBBAA}" srcOrd="0" destOrd="0" presId="urn:microsoft.com/office/officeart/2008/layout/SquareAccentList"/>
    <dgm:cxn modelId="{0902A965-709F-4F07-A1C6-A9E201C564AA}" type="presParOf" srcId="{A90DB09E-B112-40AF-8F59-FD8D7D62FA29}" destId="{57F386FD-8161-4B12-B7F9-4F2DC907F513}" srcOrd="1" destOrd="0" presId="urn:microsoft.com/office/officeart/2008/layout/SquareAccentList"/>
    <dgm:cxn modelId="{02FB4983-13AC-46FF-8E38-7289CAFABA74}" type="presParOf" srcId="{A90DB09E-B112-40AF-8F59-FD8D7D62FA29}" destId="{E5E89CBF-FE72-4FCE-AD10-0A4D5E4B1E8C}" srcOrd="2" destOrd="0" presId="urn:microsoft.com/office/officeart/2008/layout/SquareAccentList"/>
    <dgm:cxn modelId="{DC756A7B-C8A7-4ED5-9C4E-CE1B2359AE50}" type="presParOf" srcId="{60C95ED9-99E5-4D1A-A420-E47E125FEEB6}" destId="{433FB73C-0E51-4D38-8472-347E4670C853}" srcOrd="1" destOrd="0" presId="urn:microsoft.com/office/officeart/2008/layout/SquareAccentList"/>
    <dgm:cxn modelId="{C466C35F-CF80-4351-8E72-7DAB7504D9E0}" type="presParOf" srcId="{433FB73C-0E51-4D38-8472-347E4670C853}" destId="{389B201F-B25D-43DE-BC56-0F3C431F1232}" srcOrd="0" destOrd="0" presId="urn:microsoft.com/office/officeart/2008/layout/SquareAccentList"/>
    <dgm:cxn modelId="{3AE64775-2D3A-4D3E-9959-4AE69CD48746}" type="presParOf" srcId="{389B201F-B25D-43DE-BC56-0F3C431F1232}" destId="{7B4B0166-5F1F-4FAC-BABF-DDB7091EDB3B}" srcOrd="0" destOrd="0" presId="urn:microsoft.com/office/officeart/2008/layout/SquareAccentList"/>
    <dgm:cxn modelId="{B4BBCE85-8904-4762-92F4-A43FDD55E970}" type="presParOf" srcId="{389B201F-B25D-43DE-BC56-0F3C431F1232}" destId="{74C23009-E4C8-47B8-9FF4-15DD4A2509F9}" srcOrd="1" destOrd="0" presId="urn:microsoft.com/office/officeart/2008/layout/SquareAccentList"/>
    <dgm:cxn modelId="{F991E3FA-1B2A-4163-8B30-35444F346A50}" type="presParOf" srcId="{433FB73C-0E51-4D38-8472-347E4670C853}" destId="{FB7AA183-610F-487A-AEA5-2F7BDA214564}" srcOrd="1" destOrd="0" presId="urn:microsoft.com/office/officeart/2008/layout/SquareAccentList"/>
    <dgm:cxn modelId="{352FC289-AC2B-4D35-9706-43EAE8B882CD}" type="presParOf" srcId="{FB7AA183-610F-487A-AEA5-2F7BDA214564}" destId="{F611DA8D-60A2-45DE-9093-2ADE3AD0AE39}" srcOrd="0" destOrd="0" presId="urn:microsoft.com/office/officeart/2008/layout/SquareAccentList"/>
    <dgm:cxn modelId="{0445D49C-DF94-4BC7-9094-4AEA6D344689}" type="presParOf" srcId="{FB7AA183-610F-487A-AEA5-2F7BDA214564}" destId="{FB61C708-23D3-4771-B0A6-EDBEEC9B4D11}" srcOrd="1" destOrd="0" presId="urn:microsoft.com/office/officeart/2008/layout/SquareAccentList"/>
    <dgm:cxn modelId="{07E5E83A-32DA-4B80-BFCC-C545A9E47C4F}" type="presParOf" srcId="{433FB73C-0E51-4D38-8472-347E4670C853}" destId="{E2BAF053-6099-444D-A215-96469040A014}" srcOrd="2" destOrd="0" presId="urn:microsoft.com/office/officeart/2008/layout/SquareAccentList"/>
    <dgm:cxn modelId="{DBF9D342-C356-49CA-AF37-3C5E9C0A2C35}" type="presParOf" srcId="{E2BAF053-6099-444D-A215-96469040A014}" destId="{4F3C8B7D-5550-408D-B45C-F5D0E4A6D8B1}" srcOrd="0" destOrd="0" presId="urn:microsoft.com/office/officeart/2008/layout/SquareAccentList"/>
    <dgm:cxn modelId="{58AD0704-D931-4700-9E4F-9545AFD8925E}" type="presParOf" srcId="{E2BAF053-6099-444D-A215-96469040A014}" destId="{ECF64F9A-5408-40C8-B81B-5B93300926B9}" srcOrd="1" destOrd="0" presId="urn:microsoft.com/office/officeart/2008/layout/SquareAccentList"/>
    <dgm:cxn modelId="{C3964ACE-8152-4967-A8BE-C969EDCF3A66}" type="presParOf" srcId="{433FB73C-0E51-4D38-8472-347E4670C853}" destId="{FF84E7E6-8499-4D6D-908E-F25D76800F70}" srcOrd="3" destOrd="0" presId="urn:microsoft.com/office/officeart/2008/layout/SquareAccentList"/>
    <dgm:cxn modelId="{5652ADE7-3D3D-47E0-BD6F-840D2B66AFEA}" type="presParOf" srcId="{FF84E7E6-8499-4D6D-908E-F25D76800F70}" destId="{476A7BEA-BDC9-4CEF-8B2A-7AB20658E6E2}" srcOrd="0" destOrd="0" presId="urn:microsoft.com/office/officeart/2008/layout/SquareAccentList"/>
    <dgm:cxn modelId="{BE1DF30D-76D4-40BE-B515-B14BC3F6990C}" type="presParOf" srcId="{FF84E7E6-8499-4D6D-908E-F25D76800F70}" destId="{4F533476-EA0A-4D69-9A5D-C6AB42B4148F}" srcOrd="1" destOrd="0" presId="urn:microsoft.com/office/officeart/2008/layout/SquareAccentList"/>
    <dgm:cxn modelId="{31F5CACB-E3EC-4499-B5E4-4541827E4522}" type="presParOf" srcId="{433FB73C-0E51-4D38-8472-347E4670C853}" destId="{0467FA62-C939-4324-AED0-327FE831080C}" srcOrd="4" destOrd="0" presId="urn:microsoft.com/office/officeart/2008/layout/SquareAccentList"/>
    <dgm:cxn modelId="{806FACA2-2DDC-4702-A0BB-B757DE97D49E}" type="presParOf" srcId="{0467FA62-C939-4324-AED0-327FE831080C}" destId="{4B0C0B82-9E7F-4945-83BD-777F4551AB63}" srcOrd="0" destOrd="0" presId="urn:microsoft.com/office/officeart/2008/layout/SquareAccentList"/>
    <dgm:cxn modelId="{A68C97F9-33CD-432F-B5D7-45C2524CD8FB}" type="presParOf" srcId="{0467FA62-C939-4324-AED0-327FE831080C}" destId="{44C94B9B-1EDD-46EC-85B3-A8F4E92AA670}" srcOrd="1" destOrd="0" presId="urn:microsoft.com/office/officeart/2008/layout/SquareAccentList"/>
    <dgm:cxn modelId="{5199B110-5608-4149-8EB8-2671F1D2F038}" type="presParOf" srcId="{076B0C35-B6F9-49BB-B98E-A341CB2BDC8E}" destId="{1893FE8B-FDED-4AEF-AA52-AD4ABEA9BBF7}" srcOrd="1" destOrd="0" presId="urn:microsoft.com/office/officeart/2008/layout/SquareAccentList"/>
    <dgm:cxn modelId="{2F5ECB58-E7FD-4EA5-81DB-DA85411DF5B0}" type="presParOf" srcId="{1893FE8B-FDED-4AEF-AA52-AD4ABEA9BBF7}" destId="{A2403834-DC95-4EE8-96E8-7493438F4F07}" srcOrd="0" destOrd="0" presId="urn:microsoft.com/office/officeart/2008/layout/SquareAccentList"/>
    <dgm:cxn modelId="{4AA26308-C402-4B65-8399-7FEDCF62D7FE}" type="presParOf" srcId="{A2403834-DC95-4EE8-96E8-7493438F4F07}" destId="{FFAB4F74-71A8-4C04-8BE5-494FDA43C75E}" srcOrd="0" destOrd="0" presId="urn:microsoft.com/office/officeart/2008/layout/SquareAccentList"/>
    <dgm:cxn modelId="{FD1491EE-86A0-4CFC-9DEC-5AE38D05897E}" type="presParOf" srcId="{A2403834-DC95-4EE8-96E8-7493438F4F07}" destId="{88EB0122-89A9-4823-B214-18FEDD0A7929}" srcOrd="1" destOrd="0" presId="urn:microsoft.com/office/officeart/2008/layout/SquareAccentList"/>
    <dgm:cxn modelId="{77A5DDFB-8FBF-4B53-BA7A-15391D9BD186}" type="presParOf" srcId="{A2403834-DC95-4EE8-96E8-7493438F4F07}" destId="{A5C92786-590C-4187-B872-0B6F70535DDA}" srcOrd="2" destOrd="0" presId="urn:microsoft.com/office/officeart/2008/layout/SquareAccentList"/>
    <dgm:cxn modelId="{850AA157-E6D7-4187-A669-FF302D7150B2}" type="presParOf" srcId="{1893FE8B-FDED-4AEF-AA52-AD4ABEA9BBF7}" destId="{376F8C2B-9F86-4F78-9BAE-AAD7F88E69FB}" srcOrd="1" destOrd="0" presId="urn:microsoft.com/office/officeart/2008/layout/SquareAccentList"/>
    <dgm:cxn modelId="{7E2F0F2C-1AFF-48E7-A400-EA1021DE9BD6}" type="presParOf" srcId="{376F8C2B-9F86-4F78-9BAE-AAD7F88E69FB}" destId="{5DBEB5A3-A6C9-490F-BC40-AA366F6E95D9}" srcOrd="0" destOrd="0" presId="urn:microsoft.com/office/officeart/2008/layout/SquareAccentList"/>
    <dgm:cxn modelId="{3164C9B1-F7D5-4CCD-B76F-8E5BD6DD800B}" type="presParOf" srcId="{5DBEB5A3-A6C9-490F-BC40-AA366F6E95D9}" destId="{563C2C49-1588-4038-A6F2-3B75EF7E4E37}" srcOrd="0" destOrd="0" presId="urn:microsoft.com/office/officeart/2008/layout/SquareAccentList"/>
    <dgm:cxn modelId="{A2593EFE-B954-41D1-BD56-C77CA1497766}" type="presParOf" srcId="{5DBEB5A3-A6C9-490F-BC40-AA366F6E95D9}" destId="{BB520069-E4AE-4CA6-B0B9-CAC8353B295A}" srcOrd="1" destOrd="0" presId="urn:microsoft.com/office/officeart/2008/layout/SquareAccentList"/>
    <dgm:cxn modelId="{A6FAB516-F899-42BC-B256-6951081901C4}" type="presParOf" srcId="{376F8C2B-9F86-4F78-9BAE-AAD7F88E69FB}" destId="{FDD5DC82-4CDD-4320-9E30-367994D2CBA5}" srcOrd="1" destOrd="0" presId="urn:microsoft.com/office/officeart/2008/layout/SquareAccentList"/>
    <dgm:cxn modelId="{4F257D90-F2D6-4E0D-A7B2-AF13A9C3EE58}" type="presParOf" srcId="{FDD5DC82-4CDD-4320-9E30-367994D2CBA5}" destId="{C640688C-5F8C-407C-AAE7-F49EEACDC449}" srcOrd="0" destOrd="0" presId="urn:microsoft.com/office/officeart/2008/layout/SquareAccentList"/>
    <dgm:cxn modelId="{19C8BA9F-026C-4FF8-B71B-46186681D56C}" type="presParOf" srcId="{FDD5DC82-4CDD-4320-9E30-367994D2CBA5}" destId="{0D23AF46-3003-46DD-B190-2684B313D3C6}" srcOrd="1" destOrd="0" presId="urn:microsoft.com/office/officeart/2008/layout/SquareAccentList"/>
    <dgm:cxn modelId="{BB1DA44A-C1FE-4A1C-AD1A-30178AFE6F93}" type="presParOf" srcId="{376F8C2B-9F86-4F78-9BAE-AAD7F88E69FB}" destId="{CE145DAE-0910-407C-BFE1-ADA17601A7C0}" srcOrd="2" destOrd="0" presId="urn:microsoft.com/office/officeart/2008/layout/SquareAccentList"/>
    <dgm:cxn modelId="{4986366D-B67F-4D96-9C58-F3EE1992192E}" type="presParOf" srcId="{CE145DAE-0910-407C-BFE1-ADA17601A7C0}" destId="{73B460D6-17C1-46CD-BA17-D4BD656EE7D9}" srcOrd="0" destOrd="0" presId="urn:microsoft.com/office/officeart/2008/layout/SquareAccentList"/>
    <dgm:cxn modelId="{0E74EF50-F77F-4D47-8FF5-CF301F9EDC10}" type="presParOf" srcId="{CE145DAE-0910-407C-BFE1-ADA17601A7C0}" destId="{E22A03F1-5F92-4669-97A7-EF970A492EA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BA0B9-E5FC-4C27-8EAB-D8E9A80EBBAA}">
      <dsp:nvSpPr>
        <dsp:cNvPr id="0" name=""/>
        <dsp:cNvSpPr/>
      </dsp:nvSpPr>
      <dsp:spPr>
        <a:xfrm>
          <a:off x="317638" y="827457"/>
          <a:ext cx="3915221" cy="460614"/>
        </a:xfrm>
        <a:prstGeom prst="rect">
          <a:avLst/>
        </a:prstGeom>
        <a:solidFill>
          <a:srgbClr val="861D1A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F386FD-8161-4B12-B7F9-4F2DC907F513}">
      <dsp:nvSpPr>
        <dsp:cNvPr id="0" name=""/>
        <dsp:cNvSpPr/>
      </dsp:nvSpPr>
      <dsp:spPr>
        <a:xfrm>
          <a:off x="317638" y="1000444"/>
          <a:ext cx="287626" cy="287626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E89CBF-FE72-4FCE-AD10-0A4D5E4B1E8C}">
      <dsp:nvSpPr>
        <dsp:cNvPr id="0" name=""/>
        <dsp:cNvSpPr/>
      </dsp:nvSpPr>
      <dsp:spPr>
        <a:xfrm>
          <a:off x="317638" y="0"/>
          <a:ext cx="3915221" cy="82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>
              <a:solidFill>
                <a:srgbClr val="575656"/>
              </a:solidFill>
              <a:latin typeface="Bookman Old Style" panose="02050604050505020204" pitchFamily="18" charset="0"/>
            </a:rPr>
            <a:t>Через ЕПГУ</a:t>
          </a:r>
          <a:endParaRPr lang="ru-RU" sz="4900" kern="1200" dirty="0">
            <a:solidFill>
              <a:srgbClr val="575656"/>
            </a:solidFill>
            <a:latin typeface="Bookman Old Style" panose="02050604050505020204" pitchFamily="18" charset="0"/>
          </a:endParaRPr>
        </a:p>
      </dsp:txBody>
      <dsp:txXfrm>
        <a:off x="317638" y="0"/>
        <a:ext cx="3915221" cy="827457"/>
      </dsp:txXfrm>
    </dsp:sp>
    <dsp:sp modelId="{7B4B0166-5F1F-4FAC-BABF-DDB7091EDB3B}">
      <dsp:nvSpPr>
        <dsp:cNvPr id="0" name=""/>
        <dsp:cNvSpPr/>
      </dsp:nvSpPr>
      <dsp:spPr>
        <a:xfrm>
          <a:off x="317638" y="1670893"/>
          <a:ext cx="287619" cy="287619"/>
        </a:xfrm>
        <a:prstGeom prst="rect">
          <a:avLst/>
        </a:prstGeom>
        <a:solidFill>
          <a:srgbClr val="A3862F"/>
        </a:solidFill>
        <a:ln w="9525" cap="flat" cmpd="sng" algn="ctr">
          <a:solidFill>
            <a:srgbClr val="A3862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C23009-E4C8-47B8-9FF4-15DD4A2509F9}">
      <dsp:nvSpPr>
        <dsp:cNvPr id="0" name=""/>
        <dsp:cNvSpPr/>
      </dsp:nvSpPr>
      <dsp:spPr>
        <a:xfrm>
          <a:off x="591704" y="1479482"/>
          <a:ext cx="3641156" cy="670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anose="02050604050505020204" pitchFamily="18" charset="0"/>
            </a:rPr>
            <a:t>Внедрение(разработка) информационной системы</a:t>
          </a:r>
          <a:endParaRPr lang="ru-RU" sz="1600" kern="1200" dirty="0">
            <a:latin typeface="Bookman Old Style" panose="02050604050505020204" pitchFamily="18" charset="0"/>
          </a:endParaRPr>
        </a:p>
      </dsp:txBody>
      <dsp:txXfrm>
        <a:off x="591704" y="1479482"/>
        <a:ext cx="3641156" cy="670441"/>
      </dsp:txXfrm>
    </dsp:sp>
    <dsp:sp modelId="{F611DA8D-60A2-45DE-9093-2ADE3AD0AE39}">
      <dsp:nvSpPr>
        <dsp:cNvPr id="0" name=""/>
        <dsp:cNvSpPr/>
      </dsp:nvSpPr>
      <dsp:spPr>
        <a:xfrm>
          <a:off x="317638" y="2341334"/>
          <a:ext cx="287619" cy="287619"/>
        </a:xfrm>
        <a:prstGeom prst="rect">
          <a:avLst/>
        </a:prstGeom>
        <a:solidFill>
          <a:srgbClr val="A3862F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61C708-23D3-4771-B0A6-EDBEEC9B4D11}">
      <dsp:nvSpPr>
        <dsp:cNvPr id="0" name=""/>
        <dsp:cNvSpPr/>
      </dsp:nvSpPr>
      <dsp:spPr>
        <a:xfrm>
          <a:off x="591704" y="2149923"/>
          <a:ext cx="3641156" cy="670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anose="02050604050505020204" pitchFamily="18" charset="0"/>
            </a:rPr>
            <a:t>ЕСИА</a:t>
          </a:r>
          <a:endParaRPr lang="ru-RU" sz="1600" kern="1200" dirty="0">
            <a:latin typeface="Bookman Old Style" panose="02050604050505020204" pitchFamily="18" charset="0"/>
          </a:endParaRPr>
        </a:p>
      </dsp:txBody>
      <dsp:txXfrm>
        <a:off x="591704" y="2149923"/>
        <a:ext cx="3641156" cy="670441"/>
      </dsp:txXfrm>
    </dsp:sp>
    <dsp:sp modelId="{4F3C8B7D-5550-408D-B45C-F5D0E4A6D8B1}">
      <dsp:nvSpPr>
        <dsp:cNvPr id="0" name=""/>
        <dsp:cNvSpPr/>
      </dsp:nvSpPr>
      <dsp:spPr>
        <a:xfrm>
          <a:off x="317638" y="3011775"/>
          <a:ext cx="287619" cy="287619"/>
        </a:xfrm>
        <a:prstGeom prst="rect">
          <a:avLst/>
        </a:prstGeom>
        <a:solidFill>
          <a:srgbClr val="A3862F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F64F9A-5408-40C8-B81B-5B93300926B9}">
      <dsp:nvSpPr>
        <dsp:cNvPr id="0" name=""/>
        <dsp:cNvSpPr/>
      </dsp:nvSpPr>
      <dsp:spPr>
        <a:xfrm>
          <a:off x="591704" y="2820364"/>
          <a:ext cx="3641156" cy="670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anose="02050604050505020204" pitchFamily="18" charset="0"/>
            </a:rPr>
            <a:t>Разместить сведения об услуге на ФРГУ (РРГУ)</a:t>
          </a:r>
          <a:endParaRPr lang="ru-RU" sz="1600" kern="1200" dirty="0">
            <a:latin typeface="Bookman Old Style" panose="02050604050505020204" pitchFamily="18" charset="0"/>
          </a:endParaRPr>
        </a:p>
      </dsp:txBody>
      <dsp:txXfrm>
        <a:off x="591704" y="2820364"/>
        <a:ext cx="3641156" cy="670441"/>
      </dsp:txXfrm>
    </dsp:sp>
    <dsp:sp modelId="{476A7BEA-BDC9-4CEF-8B2A-7AB20658E6E2}">
      <dsp:nvSpPr>
        <dsp:cNvPr id="0" name=""/>
        <dsp:cNvSpPr/>
      </dsp:nvSpPr>
      <dsp:spPr>
        <a:xfrm>
          <a:off x="317638" y="3682216"/>
          <a:ext cx="287619" cy="287619"/>
        </a:xfrm>
        <a:prstGeom prst="rect">
          <a:avLst/>
        </a:prstGeom>
        <a:solidFill>
          <a:srgbClr val="A3862F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533476-EA0A-4D69-9A5D-C6AB42B4148F}">
      <dsp:nvSpPr>
        <dsp:cNvPr id="0" name=""/>
        <dsp:cNvSpPr/>
      </dsp:nvSpPr>
      <dsp:spPr>
        <a:xfrm>
          <a:off x="591704" y="3490805"/>
          <a:ext cx="3641156" cy="670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anose="02050604050505020204" pitchFamily="18" charset="0"/>
            </a:rPr>
            <a:t>СМЭВ</a:t>
          </a:r>
          <a:endParaRPr lang="ru-RU" sz="1600" kern="1200" dirty="0">
            <a:latin typeface="Bookman Old Style" panose="02050604050505020204" pitchFamily="18" charset="0"/>
          </a:endParaRPr>
        </a:p>
      </dsp:txBody>
      <dsp:txXfrm>
        <a:off x="591704" y="3490805"/>
        <a:ext cx="3641156" cy="670441"/>
      </dsp:txXfrm>
    </dsp:sp>
    <dsp:sp modelId="{4B0C0B82-9E7F-4945-83BD-777F4551AB63}">
      <dsp:nvSpPr>
        <dsp:cNvPr id="0" name=""/>
        <dsp:cNvSpPr/>
      </dsp:nvSpPr>
      <dsp:spPr>
        <a:xfrm>
          <a:off x="317638" y="4352657"/>
          <a:ext cx="287619" cy="287619"/>
        </a:xfrm>
        <a:prstGeom prst="rect">
          <a:avLst/>
        </a:prstGeom>
        <a:solidFill>
          <a:srgbClr val="A3862F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C94B9B-1EDD-46EC-85B3-A8F4E92AA670}">
      <dsp:nvSpPr>
        <dsp:cNvPr id="0" name=""/>
        <dsp:cNvSpPr/>
      </dsp:nvSpPr>
      <dsp:spPr>
        <a:xfrm>
          <a:off x="591704" y="4161246"/>
          <a:ext cx="3641156" cy="670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anose="02050604050505020204" pitchFamily="18" charset="0"/>
            </a:rPr>
            <a:t>Форма на ЕПГУ (РПГУ)</a:t>
          </a:r>
          <a:endParaRPr lang="ru-RU" sz="1600" kern="1200" dirty="0">
            <a:latin typeface="Bookman Old Style" panose="02050604050505020204" pitchFamily="18" charset="0"/>
          </a:endParaRPr>
        </a:p>
      </dsp:txBody>
      <dsp:txXfrm>
        <a:off x="591704" y="4161246"/>
        <a:ext cx="3641156" cy="670441"/>
      </dsp:txXfrm>
    </dsp:sp>
    <dsp:sp modelId="{FFAB4F74-71A8-4C04-8BE5-494FDA43C75E}">
      <dsp:nvSpPr>
        <dsp:cNvPr id="0" name=""/>
        <dsp:cNvSpPr/>
      </dsp:nvSpPr>
      <dsp:spPr>
        <a:xfrm>
          <a:off x="4428621" y="827457"/>
          <a:ext cx="3915221" cy="460614"/>
        </a:xfrm>
        <a:prstGeom prst="rect">
          <a:avLst/>
        </a:prstGeom>
        <a:solidFill>
          <a:srgbClr val="861D1A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EB0122-89A9-4823-B214-18FEDD0A7929}">
      <dsp:nvSpPr>
        <dsp:cNvPr id="0" name=""/>
        <dsp:cNvSpPr/>
      </dsp:nvSpPr>
      <dsp:spPr>
        <a:xfrm>
          <a:off x="4428621" y="1000444"/>
          <a:ext cx="287626" cy="287626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C92786-590C-4187-B872-0B6F70535DDA}">
      <dsp:nvSpPr>
        <dsp:cNvPr id="0" name=""/>
        <dsp:cNvSpPr/>
      </dsp:nvSpPr>
      <dsp:spPr>
        <a:xfrm>
          <a:off x="4428621" y="0"/>
          <a:ext cx="3915221" cy="82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>
              <a:solidFill>
                <a:srgbClr val="575656"/>
              </a:solidFill>
              <a:latin typeface="Bookman Old Style" panose="02050604050505020204" pitchFamily="18" charset="0"/>
            </a:rPr>
            <a:t>Через Сайт</a:t>
          </a:r>
          <a:endParaRPr lang="ru-RU" sz="4900" kern="1200" dirty="0">
            <a:solidFill>
              <a:srgbClr val="575656"/>
            </a:solidFill>
            <a:latin typeface="Bookman Old Style" panose="02050604050505020204" pitchFamily="18" charset="0"/>
          </a:endParaRPr>
        </a:p>
      </dsp:txBody>
      <dsp:txXfrm>
        <a:off x="4428621" y="0"/>
        <a:ext cx="3915221" cy="827457"/>
      </dsp:txXfrm>
    </dsp:sp>
    <dsp:sp modelId="{563C2C49-1588-4038-A6F2-3B75EF7E4E37}">
      <dsp:nvSpPr>
        <dsp:cNvPr id="0" name=""/>
        <dsp:cNvSpPr/>
      </dsp:nvSpPr>
      <dsp:spPr>
        <a:xfrm>
          <a:off x="4428621" y="1670893"/>
          <a:ext cx="287619" cy="287619"/>
        </a:xfrm>
        <a:prstGeom prst="rect">
          <a:avLst/>
        </a:prstGeom>
        <a:solidFill>
          <a:srgbClr val="A3862F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520069-E4AE-4CA6-B0B9-CAC8353B295A}">
      <dsp:nvSpPr>
        <dsp:cNvPr id="0" name=""/>
        <dsp:cNvSpPr/>
      </dsp:nvSpPr>
      <dsp:spPr>
        <a:xfrm>
          <a:off x="4702687" y="1479482"/>
          <a:ext cx="3641156" cy="670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anose="02050604050505020204" pitchFamily="18" charset="0"/>
            </a:rPr>
            <a:t>Внедрение(разработка) информационной системы</a:t>
          </a:r>
          <a:endParaRPr lang="ru-RU" sz="1600" kern="1200" dirty="0">
            <a:latin typeface="Bookman Old Style" panose="02050604050505020204" pitchFamily="18" charset="0"/>
          </a:endParaRPr>
        </a:p>
      </dsp:txBody>
      <dsp:txXfrm>
        <a:off x="4702687" y="1479482"/>
        <a:ext cx="3641156" cy="670441"/>
      </dsp:txXfrm>
    </dsp:sp>
    <dsp:sp modelId="{C640688C-5F8C-407C-AAE7-F49EEACDC449}">
      <dsp:nvSpPr>
        <dsp:cNvPr id="0" name=""/>
        <dsp:cNvSpPr/>
      </dsp:nvSpPr>
      <dsp:spPr>
        <a:xfrm>
          <a:off x="4428621" y="2341334"/>
          <a:ext cx="287619" cy="287619"/>
        </a:xfrm>
        <a:prstGeom prst="rect">
          <a:avLst/>
        </a:prstGeom>
        <a:solidFill>
          <a:srgbClr val="A3862F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23AF46-3003-46DD-B190-2684B313D3C6}">
      <dsp:nvSpPr>
        <dsp:cNvPr id="0" name=""/>
        <dsp:cNvSpPr/>
      </dsp:nvSpPr>
      <dsp:spPr>
        <a:xfrm>
          <a:off x="4702687" y="2149923"/>
          <a:ext cx="3641156" cy="670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anose="02050604050505020204" pitchFamily="18" charset="0"/>
            </a:rPr>
            <a:t>ЕСИА</a:t>
          </a:r>
          <a:endParaRPr lang="ru-RU" sz="1600" kern="1200" dirty="0">
            <a:latin typeface="Bookman Old Style" panose="02050604050505020204" pitchFamily="18" charset="0"/>
          </a:endParaRPr>
        </a:p>
      </dsp:txBody>
      <dsp:txXfrm>
        <a:off x="4702687" y="2149923"/>
        <a:ext cx="3641156" cy="670441"/>
      </dsp:txXfrm>
    </dsp:sp>
    <dsp:sp modelId="{73B460D6-17C1-46CD-BA17-D4BD656EE7D9}">
      <dsp:nvSpPr>
        <dsp:cNvPr id="0" name=""/>
        <dsp:cNvSpPr/>
      </dsp:nvSpPr>
      <dsp:spPr>
        <a:xfrm>
          <a:off x="4428621" y="3011775"/>
          <a:ext cx="287619" cy="287619"/>
        </a:xfrm>
        <a:prstGeom prst="rect">
          <a:avLst/>
        </a:prstGeom>
        <a:solidFill>
          <a:srgbClr val="A3862F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2A03F1-5F92-4669-97A7-EF970A492EA4}">
      <dsp:nvSpPr>
        <dsp:cNvPr id="0" name=""/>
        <dsp:cNvSpPr/>
      </dsp:nvSpPr>
      <dsp:spPr>
        <a:xfrm>
          <a:off x="4702687" y="2820364"/>
          <a:ext cx="3641156" cy="670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anose="02050604050505020204" pitchFamily="18" charset="0"/>
            </a:rPr>
            <a:t>Разместить сведения об услуге на ФРГУ (РРГУ)</a:t>
          </a:r>
          <a:endParaRPr lang="ru-RU" sz="1600" kern="1200" dirty="0">
            <a:latin typeface="Bookman Old Style" panose="02050604050505020204" pitchFamily="18" charset="0"/>
          </a:endParaRPr>
        </a:p>
      </dsp:txBody>
      <dsp:txXfrm>
        <a:off x="4702687" y="2820364"/>
        <a:ext cx="3641156" cy="670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3A2BC-4A7D-4BE8-B167-D569EB285CCD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93105-D91F-42AD-9A0E-AA5C73A74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1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Концепция региональной информатизации,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утверждена распоряжением  Правительства Российской Федерации от 29.12.2014 2769-р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Положение 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и исполнения государственных и муниципальных функций в электронной форме,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утверждено постановлением  Правительства Российской Федерации от 08.06.2011 № 451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Требования к региональным порталам государственных и муниципальных услуг (функций),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утверждены постановлением Правительства Российской Федерации от 24.10.2011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Положение о федеральной государственной информационной  системе «Единый портал государственных и муниципальных услуг (функций)», утверждено постановлением  Правительства Российской Федерации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от 24.10.2011 №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3105-D91F-42AD-9A0E-AA5C73A7484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99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Концепция региональной информатизации,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утверждена распоряжением  Правительства Российской Федерации от 29.12.2014 2769-р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Положение 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и исполнения государственных и муниципальных функций в электронной форме,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утверждено постановлением  Правительства Российской Федерации от 08.06.2011 № 451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Требования к региональным порталам государственных и муниципальных услуг (функций),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утверждены постановлением Правительства Российской Федерации от 24.10.2011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Положение о федеральной государственной информационной  системе «Единый портал государственных и муниципальных услуг (функций)», утверждено постановлением  Правительства Российской Федерации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от 24.10.2011 №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3105-D91F-42AD-9A0E-AA5C73A7484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05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Концепция региональной информатизации,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утверждена распоряжением  Правительства Российской Федерации от 29.12.2014 2769-р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Положение 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и исполнения государственных и муниципальных функций в электронной форме,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утверждено постановлением  Правительства Российской Федерации от 08.06.2011 № 451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Требования к региональным порталам государственных и муниципальных услуг (функций),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утверждены постановлением Правительства Российской Федерации от 24.10.2011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Положение о федеральной государственной информационной  системе «Единый портал государственных и муниципальных услуг (функций)», утверждено постановлением  Правительства Российской Федерации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от 24.10.2011 №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3105-D91F-42AD-9A0E-AA5C73A7484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010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Концепция региональной информатизации,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утверждена распоряжением  Правительства Российской Федерации от 29.12.2014 2769-р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Положение 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и исполнения государственных и муниципальных функций в электронной форме,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утверждено постановлением  Правительства Российской Федерации от 08.06.2011 № 451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Требования к региональным порталам государственных и муниципальных услуг (функций),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утверждены постановлением Правительства Российской Федерации от 24.10.2011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Положение о федеральной государственной информационной  системе «Единый портал государственных и муниципальных услуг (функций)», утверждено постановлением  Правительства Российской Федерации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от 24.10.2011 №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3105-D91F-42AD-9A0E-AA5C73A748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47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Концепция региональной информатизации,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утверждена распоряжением  Правительства Российской Федерации от 29.12.2014 2769-р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Положение 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и исполнения государственных и муниципальных функций в электронной форме,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утверждено постановлением  Правительства Российской Федерации от 08.06.2011 № 451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Требования к региональным порталам государственных и муниципальных услуг (функций),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утверждены постановлением Правительства Российской Федерации от 24.10.2011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Положение о федеральной государственной информационной  системе «Единый портал государственных и муниципальных услуг (функций)», утверждено постановлением  Правительства Российской Федерации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от 24.10.2011 №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3105-D91F-42AD-9A0E-AA5C73A7484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56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Концепция региональной информатизации,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утверждена распоряжением  Правительства Российской Федерации от 29.12.2014 2769-р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Положение 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и исполнения государственных и муниципальных функций в электронной форме,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утверждено постановлением  Правительства Российской Федерации от 08.06.2011 № 451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Требования к региональным порталам государственных и муниципальных услуг (функций),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утверждены постановлением Правительства Российской Федерации от 24.10.2011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Положение о федеральной государственной информационной  системе «Единый портал государственных и муниципальных услуг (функций)», утверждено постановлением  Правительства Российской Федерации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от 24.10.2011 №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3105-D91F-42AD-9A0E-AA5C73A748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214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Концепция региональной информатизации,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утверждена распоряжением  Правительства Российской Федерации от 29.12.2014 2769-р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Положение 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и исполнения государственных и муниципальных функций в электронной форме,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утверждено постановлением  Правительства Российской Федерации от 08.06.2011 № 451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Требования к региональным порталам государственных и муниципальных услуг (функций),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утверждены постановлением Правительства Российской Федерации от 24.10.2011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Положение о федеральной государственной информационной  системе «Единый портал государственных и муниципальных услуг (функций)», утверждено постановлением  Правительства Российской Федерации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от 24.10.2011 №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3105-D91F-42AD-9A0E-AA5C73A748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75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Концепция региональной информатизации,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утверждена распоряжением  Правительства Российской Федерации от 29.12.2014 2769-р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Положение 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и исполнения государственных и муниципальных функций в электронной форме,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утверждено постановлением  Правительства Российской Федерации от 08.06.2011 № 451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Требования к региональным порталам государственных и муниципальных услуг (функций),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утверждены постановлением Правительства Российской Федерации от 24.10.2011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Положение о федеральной государственной информационной  системе «Единый портал государственных и муниципальных услуг (функций)», утверждено постановлением  Правительства Российской Федерации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от 24.10.2011 №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3105-D91F-42AD-9A0E-AA5C73A7484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54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Концепция региональной информатизации,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утверждена распоряжением  Правительства Российской Федерации от 29.12.2014 2769-р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Положение 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и исполнения государственных и муниципальных функций в электронной форме,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утверждено постановлением  Правительства Российской Федерации от 08.06.2011 № 451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Требования к региональным порталам государственных и муниципальных услуг (функций),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утверждены постановлением Правительства Российской Федерации от 24.10.2011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Положение о федеральной государственной информационной  системе «Единый портал государственных и муниципальных услуг (функций)», утверждено постановлением  Правительства Российской Федерации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от 24.10.2011 №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3105-D91F-42AD-9A0E-AA5C73A7484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2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Концепция региональной информатизации,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утверждена распоряжением  Правительства Российской Федерации от 29.12.2014 2769-р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Положение 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и исполнения государственных и муниципальных функций в электронной форме,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утверждено постановлением  Правительства Российской Федерации от 08.06.2011 № 451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Требования к региональным порталам государственных и муниципальных услуг (функций),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утверждены постановлением Правительства Российской Федерации от 24.10.2011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Положение о федеральной государственной информационной  системе «Единый портал государственных и муниципальных услуг (функций)», утверждено постановлением  Правительства Российской Федерации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от 24.10.2011 №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3105-D91F-42AD-9A0E-AA5C73A7484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Концепция региональной информатизации,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утверждена распоряжением  Правительства Российской Федерации от 29.12.2014 2769-р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Положение 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и исполнения государственных и муниципальных функций в электронной форме,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утверждено постановлением  Правительства Российской Федерации от 08.06.2011 № 451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Требования к региональным порталам государственных и муниципальных услуг (функций),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утверждены постановлением Правительства Российской Федерации от 24.10.2011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Положение о федеральной государственной информационной  системе «Единый портал государственных и муниципальных услуг (функций)», утверждено постановлением  Правительства Российской Федерации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от 24.10.2011 № 861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3105-D91F-42AD-9A0E-AA5C73A7484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81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2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35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60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7864" y="116632"/>
            <a:ext cx="5544616" cy="516093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rgbClr val="861D1A"/>
                </a:solidFill>
                <a:latin typeface="HeliosC" pitchFamily="50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5757"/>
                </a:solidFill>
              </a:defRPr>
            </a:lvl1pPr>
            <a:lvl2pPr>
              <a:defRPr>
                <a:solidFill>
                  <a:srgbClr val="565757"/>
                </a:solidFill>
              </a:defRPr>
            </a:lvl2pPr>
            <a:lvl3pPr>
              <a:defRPr>
                <a:solidFill>
                  <a:srgbClr val="565757"/>
                </a:solidFill>
              </a:defRPr>
            </a:lvl3pPr>
            <a:lvl4pPr>
              <a:defRPr>
                <a:solidFill>
                  <a:srgbClr val="565757"/>
                </a:solidFill>
              </a:defRPr>
            </a:lvl4pPr>
            <a:lvl5pPr>
              <a:defRPr i="1">
                <a:solidFill>
                  <a:srgbClr val="565757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116632"/>
            <a:ext cx="388843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613815" cy="6200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949229" y="331884"/>
            <a:ext cx="1534539" cy="360812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2483768" y="728700"/>
            <a:ext cx="6408712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277809" y="188640"/>
            <a:ext cx="0" cy="620015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43808" y="5589240"/>
            <a:ext cx="622706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277809" y="6525344"/>
            <a:ext cx="7102503" cy="0"/>
          </a:xfrm>
          <a:prstGeom prst="line">
            <a:avLst/>
          </a:prstGeom>
          <a:ln w="28575">
            <a:solidFill>
              <a:srgbClr val="56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536" y="6552728"/>
            <a:ext cx="8568952" cy="260648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i="1" dirty="0" smtClean="0">
                <a:latin typeface="HeliosC" pitchFamily="50" charset="0"/>
              </a:rPr>
              <a:t>Модель развития региональной </a:t>
            </a:r>
            <a:r>
              <a:rPr lang="ru-RU" i="1" dirty="0" err="1" smtClean="0">
                <a:latin typeface="HeliosC" pitchFamily="50" charset="0"/>
              </a:rPr>
              <a:t>структруы</a:t>
            </a:r>
            <a:endParaRPr lang="ru-RU" i="1" dirty="0">
              <a:latin typeface="Helios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0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7864" y="116632"/>
            <a:ext cx="5544616" cy="516093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rgbClr val="861D1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5757"/>
                </a:solidFill>
              </a:defRPr>
            </a:lvl1pPr>
            <a:lvl2pPr>
              <a:defRPr>
                <a:solidFill>
                  <a:srgbClr val="565757"/>
                </a:solidFill>
              </a:defRPr>
            </a:lvl2pPr>
            <a:lvl3pPr>
              <a:defRPr>
                <a:solidFill>
                  <a:srgbClr val="565757"/>
                </a:solidFill>
              </a:defRPr>
            </a:lvl3pPr>
            <a:lvl4pPr>
              <a:defRPr>
                <a:solidFill>
                  <a:srgbClr val="565757"/>
                </a:solidFill>
              </a:defRPr>
            </a:lvl4pPr>
            <a:lvl5pPr>
              <a:defRPr i="1">
                <a:solidFill>
                  <a:srgbClr val="565757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116632"/>
            <a:ext cx="388843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613815" cy="6200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949229" y="331884"/>
            <a:ext cx="1534539" cy="360812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3829060" y="728700"/>
            <a:ext cx="5063420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277809" y="188640"/>
            <a:ext cx="0" cy="620015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43808" y="5589240"/>
            <a:ext cx="622706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277809" y="6525344"/>
            <a:ext cx="4582223" cy="0"/>
          </a:xfrm>
          <a:prstGeom prst="line">
            <a:avLst/>
          </a:prstGeom>
          <a:ln w="28575">
            <a:solidFill>
              <a:srgbClr val="56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536" y="6552728"/>
            <a:ext cx="8568952" cy="260648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i="1" dirty="0" smtClean="0">
                <a:latin typeface="HeliosC" pitchFamily="50" charset="0"/>
              </a:rPr>
              <a:t>Модель развития региональной структуры</a:t>
            </a:r>
            <a:endParaRPr lang="ru-RU" i="1" dirty="0">
              <a:latin typeface="HeliosC" pitchFamily="50" charset="0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2483768" y="728700"/>
            <a:ext cx="6408712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64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86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3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2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5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9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8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7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9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BB32-BFFC-4623-BB9A-7F2F93E97009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7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821"/>
            <a:ext cx="1075965" cy="10868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1259632" y="410002"/>
            <a:ext cx="2689913" cy="63247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3131840" y="6525344"/>
            <a:ext cx="5760640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/>
          <p:cNvSpPr txBox="1">
            <a:spLocks/>
          </p:cNvSpPr>
          <p:nvPr/>
        </p:nvSpPr>
        <p:spPr>
          <a:xfrm>
            <a:off x="6012160" y="5661248"/>
            <a:ext cx="2880320" cy="7529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200" i="1" dirty="0" smtClean="0"/>
              <a:t>Главный специалист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1200" i="1" dirty="0" smtClean="0"/>
              <a:t>Отдела организационного развития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1200" b="1" dirty="0" smtClean="0"/>
              <a:t>Тюленева Ольга Владимировна</a:t>
            </a:r>
          </a:p>
          <a:p>
            <a:pPr marL="1828800" lvl="4" indent="0" algn="r">
              <a:buFont typeface="Arial" panose="020B0604020202020204" pitchFamily="34" charset="0"/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9441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hyperlink" Target="http://minsvyaz.ru/ru/activity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210fz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nsvyaz.ru/ru/activity/directions/13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918" y="44624"/>
            <a:ext cx="9077082" cy="6696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821"/>
            <a:ext cx="1075965" cy="10868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1259632" y="410002"/>
            <a:ext cx="2689913" cy="63247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3131840" y="6525344"/>
            <a:ext cx="5760640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2"/>
          <p:cNvSpPr txBox="1">
            <a:spLocks/>
          </p:cNvSpPr>
          <p:nvPr/>
        </p:nvSpPr>
        <p:spPr>
          <a:xfrm>
            <a:off x="3949545" y="5733256"/>
            <a:ext cx="4942936" cy="7529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 smtClean="0">
                <a:latin typeface="Bookman Old Style" panose="02050604050505020204" pitchFamily="18" charset="0"/>
              </a:rPr>
              <a:t>Начальник отдела развития информационных систем</a:t>
            </a:r>
          </a:p>
          <a:p>
            <a:pPr marL="0" indent="0">
              <a:buNone/>
            </a:pPr>
            <a:r>
              <a:rPr lang="ru-RU" sz="1200" i="1" dirty="0" smtClean="0">
                <a:latin typeface="Bookman Old Style" panose="02050604050505020204" pitchFamily="18" charset="0"/>
              </a:rPr>
              <a:t>ФАУ «Главгосэкспертиза России»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400" b="1" dirty="0" smtClean="0">
                <a:latin typeface="Bookman Old Style" panose="02050604050505020204" pitchFamily="18" charset="0"/>
              </a:rPr>
              <a:t>Эркенова Виктория Вячеславовна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39652" y="1988840"/>
            <a:ext cx="6264696" cy="223224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Bookman Old Style" panose="02050604050505020204" pitchFamily="18" charset="0"/>
              </a:rPr>
              <a:t>Об основных вопросах, возникающих при переходе </a:t>
            </a:r>
          </a:p>
          <a:p>
            <a:pPr algn="ctr"/>
            <a:r>
              <a:rPr lang="ru-RU" dirty="0">
                <a:latin typeface="Bookman Old Style" panose="02050604050505020204" pitchFamily="18" charset="0"/>
              </a:rPr>
              <a:t>региональных органов (организаций) к осуществлению государственной экспертизы в электронной форме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79512" y="6148870"/>
            <a:ext cx="2520280" cy="3764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 smtClean="0">
                <a:latin typeface="Bookman Old Style" panose="02050604050505020204" pitchFamily="18" charset="0"/>
              </a:rPr>
              <a:t>Казань,  2016 г.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checker/>
      </p:transition>
    </mc:Choice>
    <mc:Fallback xmlns="">
      <p:transition spd="slow" advClick="0" advTm="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10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52128" y="6453336"/>
            <a:ext cx="7956376" cy="305272"/>
          </a:xfrm>
          <a:prstGeom prst="rect">
            <a:avLst/>
          </a:prstGeom>
        </p:spPr>
        <p:txBody>
          <a:bodyPr rIns="0"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sz="1100" i="1" dirty="0">
                <a:latin typeface="Bookman Old Style" panose="02050604050505020204" pitchFamily="18" charset="0"/>
              </a:rPr>
              <a:t>О готовности к осуществлению государственной экспертизы проектной документации и (или) результатов инженерных изысканий в электронном </a:t>
            </a:r>
            <a:r>
              <a:rPr lang="ru-RU" sz="1100" i="1" dirty="0" smtClean="0">
                <a:latin typeface="Bookman Old Style" panose="02050604050505020204" pitchFamily="18" charset="0"/>
              </a:rPr>
              <a:t>виде</a:t>
            </a:r>
            <a:endParaRPr lang="ru-RU" sz="1100" i="1" dirty="0"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320619"/>
            <a:ext cx="6501242" cy="372077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Реестр государственных услуг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3365402" cy="24482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35896" y="1541110"/>
            <a:ext cx="5205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 ФРГУ обеспечивает </a:t>
            </a: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возможность ввода, редактирования, проведения согласования и публикации информации об услугах и функциях. Представленные в нем сведения используются внешними информационными системами, в первую очередь – </a:t>
            </a:r>
            <a:r>
              <a:rPr lang="ru-RU" sz="16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Единым порталом государственных </a:t>
            </a:r>
            <a:r>
              <a:rPr lang="ru-RU" sz="1600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услуг.</a:t>
            </a:r>
            <a:endParaRPr lang="ru-RU" sz="16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9528" y="3717032"/>
            <a:ext cx="63367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n w="10541" cmpd="sng">
                  <a:noFill/>
                  <a:prstDash val="solid"/>
                </a:ln>
                <a:latin typeface="Bookman Old Style" panose="02050604050505020204" pitchFamily="18" charset="0"/>
              </a:rPr>
              <a:t>Постановление Правительства РФ от 24 октября 2011 г. N 861 "О федеральных государственных информационных системах, обеспечивающих предоставление в электронной форме государственных и муниципальных услуг (осуществление функций)"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3789040"/>
            <a:ext cx="2196000" cy="108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 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861 от 24.11.2011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63517" y="1084094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61D1A"/>
                </a:solidFill>
                <a:latin typeface="Bookman Old Style" panose="02050604050505020204" pitchFamily="18" charset="0"/>
              </a:rPr>
              <a:t>http://frgu.gosuslugi.ru</a:t>
            </a:r>
            <a:endParaRPr lang="ru-RU" b="1" dirty="0">
              <a:solidFill>
                <a:srgbClr val="861D1A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5016600"/>
            <a:ext cx="8661482" cy="1080000"/>
          </a:xfrm>
          <a:prstGeom prst="roundRect">
            <a:avLst/>
          </a:prstGeom>
          <a:solidFill>
            <a:srgbClr val="A3862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Региональные нормативные акты определяющие порядок ведения Регионального реестра государственных услуг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11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52128" y="6453336"/>
            <a:ext cx="7956376" cy="305272"/>
          </a:xfrm>
          <a:prstGeom prst="rect">
            <a:avLst/>
          </a:prstGeom>
        </p:spPr>
        <p:txBody>
          <a:bodyPr rIns="0"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sz="1100" i="1" dirty="0">
                <a:latin typeface="Bookman Old Style" panose="02050604050505020204" pitchFamily="18" charset="0"/>
              </a:rPr>
              <a:t>О готовности к осуществлению государственной экспертизы проектной документации и (или) результатов инженерных изысканий в электронном </a:t>
            </a:r>
            <a:r>
              <a:rPr lang="ru-RU" sz="1100" i="1" dirty="0" smtClean="0">
                <a:latin typeface="Bookman Old Style" panose="02050604050505020204" pitchFamily="18" charset="0"/>
              </a:rPr>
              <a:t>виде</a:t>
            </a:r>
            <a:endParaRPr lang="ru-RU" sz="1100" i="1" dirty="0"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83768" y="116632"/>
            <a:ext cx="6501242" cy="372077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>
                <a:latin typeface="Bookman Old Style" panose="02050604050505020204" pitchFamily="18" charset="0"/>
              </a:rPr>
              <a:t>Система межведомственного электронного взаимодействия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7768" y="6660649"/>
            <a:ext cx="8694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http://www.tadviser.ru/index.php/%D0%9F%D1%80%D0%BE%D0%B4%D1%83%D0%BA%D1%82:%D0%A1%D0%B8%D1%81%D1%82%D0%B5%D0%BC%D0%B0_%</a:t>
            </a:r>
            <a:r>
              <a:rPr lang="ru-RU" sz="800" dirty="0" smtClean="0"/>
              <a:t>D0%BC%D0%B5%D0%B6%D0%B2%D0%B5%D0%B4%D0%BE%D0%BC%D1%81%D1%82%D0%B2%D0%B5%D0%BD%D0%BDD0%BE%D0%B3%D0%BE</a:t>
            </a:r>
            <a:r>
              <a:rPr lang="ru-RU" sz="800" dirty="0"/>
              <a:t>_%D1%8D%D0%BB%D0%B5%D0%BA%D1%82%D1%80%D0%BE%D0%BD%D0%BD%D0%BE%D0%B3%D0%BE_%D0%B2%D0%B7%D0%B0%D0%B8%D0%BC%D0%BE%D0%B4%D0%B5%D0%B9%D1%81%D1%82%D0%B2%D0%B8%D1%8F_%28%D0%A1%D0%9C%D0%AD%D0%92%29#.D0.97.D0.B0.D1.87.D0.B5.D0.BC_.D0.BD.D1.83.D0.B6.D0.BD.D0.B0_.D0.A1.D0.9C.D0.AD.D0.92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7768" y="4955684"/>
            <a:ext cx="2196000" cy="108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Приказ </a:t>
            </a:r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 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210 от 23.06.2015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55776" y="4739660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Bookman Old Style" panose="02050604050505020204" pitchFamily="18" charset="0"/>
              </a:rPr>
              <a:t>Техническими требованиями к взаимодействию информационных систем в единой системе межведомственного электронного взаимодействия, утвержденными Приказом Министерства связи и массовых коммуникаций Российской Федерации от 23.06.2015 № 210</a:t>
            </a:r>
            <a:endParaRPr lang="ru-RU" sz="1600" b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79" y="935757"/>
            <a:ext cx="5267325" cy="9810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08104" y="1211135"/>
            <a:ext cx="3550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E0615E"/>
                </a:solidFill>
                <a:latin typeface="Bookman Old Style" panose="02050604050505020204" pitchFamily="18" charset="0"/>
              </a:rPr>
              <a:t>http://smev.gosuslugi.ru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6652" y="2133949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  <a:hlinkClick r:id="rId4"/>
              </a:rPr>
              <a:t>http://minsvyaz.ru/ru/activity/directions/49</a:t>
            </a:r>
            <a:r>
              <a:rPr lang="en-US" dirty="0" smtClean="0">
                <a:latin typeface="Bookman Old Style" panose="02050604050505020204" pitchFamily="18" charset="0"/>
                <a:hlinkClick r:id="rId4"/>
              </a:rPr>
              <a:t>/</a:t>
            </a:r>
            <a:endParaRPr lang="ru-RU" dirty="0" smtClean="0">
              <a:latin typeface="Bookman Old Style" panose="02050604050505020204" pitchFamily="18" charset="0"/>
              <a:hlinkClick r:id="rId4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684" y="2687621"/>
            <a:ext cx="5688632" cy="1749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83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12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52128" y="6453336"/>
            <a:ext cx="7956376" cy="305272"/>
          </a:xfrm>
          <a:prstGeom prst="rect">
            <a:avLst/>
          </a:prstGeom>
        </p:spPr>
        <p:txBody>
          <a:bodyPr rIns="0"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sz="1100" i="1" dirty="0">
                <a:latin typeface="Bookman Old Style" panose="02050604050505020204" pitchFamily="18" charset="0"/>
              </a:rPr>
              <a:t>О готовности к осуществлению государственной экспертизы проектной документации и (или) результатов инженерных изысканий в электронном </a:t>
            </a:r>
            <a:r>
              <a:rPr lang="ru-RU" sz="1100" i="1" dirty="0" smtClean="0">
                <a:latin typeface="Bookman Old Style" panose="02050604050505020204" pitchFamily="18" charset="0"/>
              </a:rPr>
              <a:t>виде</a:t>
            </a:r>
            <a:endParaRPr lang="ru-RU" sz="1100" i="1" dirty="0">
              <a:latin typeface="Bookman Old Style" panose="020506040505050202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11760" y="188640"/>
            <a:ext cx="6501242" cy="372077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Размещение интерактивной формы услуги на ЕПГУ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119430" y="1874729"/>
            <a:ext cx="477305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Bookman Old Style" panose="02050604050505020204" pitchFamily="18" charset="0"/>
              </a:rPr>
              <a:t>Приказ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effectLst/>
                <a:latin typeface="Bookman Old Style" panose="02050604050505020204" pitchFamily="18" charset="0"/>
              </a:rPr>
              <a:t>Минкомсвязи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Bookman Old Style" panose="02050604050505020204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861D1A"/>
                </a:solidFill>
                <a:effectLst/>
                <a:latin typeface="Bookman Old Style" panose="02050604050505020204" pitchFamily="18" charset="0"/>
              </a:rPr>
              <a:t>№1 от 11.01.2012 г.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Bookman Old Style" panose="02050604050505020204" pitchFamily="18" charset="0"/>
              </a:rPr>
              <a:t>«Об утверждении Требований к техническому описанию интерактивных форм заявлений о предоставлении государственных и муниципальных услуг, размещаемых в федеральной государственной информационной системе «Единый портал государственных и муниципальных услуг (функций)» и Порядка разработки и размещения интерактивных форм заявлений о предоставлении государственных и муниципальных услуг в федеральной государственной информационной системе «Единый портал государственных и муниципальных услуг (функций)»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4" y="1912488"/>
            <a:ext cx="3888690" cy="303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omic Sans MS" panose="030F0702030302020204" pitchFamily="66" charset="0"/>
              </a:rPr>
              <a:pPr/>
              <a:t>13</a:t>
            </a:fld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8964488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GGE_Logo_Finish_col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993543"/>
            <a:ext cx="3312368" cy="316364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268760"/>
            <a:ext cx="91440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61D1A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Безопасность. Надежность. Эффективность.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861D1A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52128" y="6453336"/>
            <a:ext cx="7956376" cy="305272"/>
          </a:xfrm>
          <a:prstGeom prst="rect">
            <a:avLst/>
          </a:prstGeom>
        </p:spPr>
        <p:txBody>
          <a:bodyPr rIns="0"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sz="1100" i="1" dirty="0">
                <a:latin typeface="Bookman Old Style" panose="02050604050505020204" pitchFamily="18" charset="0"/>
              </a:rPr>
              <a:t>О готовности к осуществлению государственной экспертизы проектной документации и (или) результатов инженерных изысканий в электронном </a:t>
            </a:r>
            <a:r>
              <a:rPr lang="ru-RU" sz="1100" i="1" dirty="0" smtClean="0">
                <a:latin typeface="Bookman Old Style" panose="02050604050505020204" pitchFamily="18" charset="0"/>
              </a:rPr>
              <a:t>виде</a:t>
            </a:r>
            <a:endParaRPr lang="ru-RU" sz="11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2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52128" y="6508104"/>
            <a:ext cx="7956376" cy="305272"/>
          </a:xfrm>
          <a:prstGeom prst="rect">
            <a:avLst/>
          </a:prstGeom>
        </p:spPr>
        <p:txBody>
          <a:bodyPr rIns="0"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sz="900" i="1" dirty="0" smtClean="0">
                <a:latin typeface="Bookman Old Style" panose="02050604050505020204" pitchFamily="18" charset="0"/>
              </a:rPr>
              <a:t>Об основных вопросах, возникающих при переходе региональных органов (организаций) к осуществлению государственной экспертизы в электронной форме</a:t>
            </a:r>
            <a:endParaRPr lang="ru-RU" sz="900" i="1" dirty="0"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116633"/>
            <a:ext cx="6501242" cy="576064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Общая схема оказания государственных услуг в электронном виде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2"/>
          <a:stretch/>
        </p:blipFill>
        <p:spPr>
          <a:xfrm>
            <a:off x="451365" y="980728"/>
            <a:ext cx="824127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3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52128" y="6453336"/>
            <a:ext cx="7956376" cy="305272"/>
          </a:xfrm>
          <a:prstGeom prst="rect">
            <a:avLst/>
          </a:prstGeom>
        </p:spPr>
        <p:txBody>
          <a:bodyPr rIns="0"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sz="1100" i="1" dirty="0">
                <a:latin typeface="Bookman Old Style" panose="02050604050505020204" pitchFamily="18" charset="0"/>
              </a:rPr>
              <a:t>О готовности к осуществлению государственной экспертизы проектной документации и (или) результатов инженерных изысканий в электронном </a:t>
            </a:r>
            <a:r>
              <a:rPr lang="ru-RU" sz="1100" i="1" dirty="0" smtClean="0">
                <a:latin typeface="Bookman Old Style" panose="02050604050505020204" pitchFamily="18" charset="0"/>
              </a:rPr>
              <a:t>виде</a:t>
            </a:r>
            <a:endParaRPr lang="ru-RU" sz="1100" i="1" dirty="0"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320619"/>
            <a:ext cx="6501242" cy="372077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Нормативные правовые акты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556792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Bookman Old Style" panose="02050604050505020204" pitchFamily="18" charset="0"/>
                <a:hlinkClick r:id="rId3"/>
              </a:rPr>
              <a:t>http://210fz.ru</a:t>
            </a:r>
            <a:r>
              <a:rPr lang="en-US" sz="16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Bookman Old Style" panose="02050604050505020204" pitchFamily="18" charset="0"/>
                <a:hlinkClick r:id="rId3"/>
              </a:rPr>
              <a:t>/</a:t>
            </a:r>
            <a:endParaRPr lang="ru-RU" sz="1600" b="1" dirty="0" smtClean="0">
              <a:ln w="10541" cmpd="sng">
                <a:noFill/>
                <a:prstDash val="solid"/>
              </a:ln>
              <a:solidFill>
                <a:srgbClr val="575656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Bookman Old Style" panose="02050604050505020204" pitchFamily="18" charset="0"/>
              </a:rPr>
              <a:t>Федеральный 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Bookman Old Style" panose="02050604050505020204" pitchFamily="18" charset="0"/>
              </a:rPr>
              <a:t>закон от 27.07.2010 N 210-ФЗ (ред. от 15.02.2016) "Об организации предоставления государственных и муниципальных услуг"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5760" y="1545304"/>
            <a:ext cx="2196000" cy="108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 2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10 от 27.07.2016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9528" y="2889064"/>
            <a:ext cx="6336704" cy="111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Bookman Old Style" panose="02050604050505020204" pitchFamily="18" charset="0"/>
              </a:rPr>
              <a:t>Требования к 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Bookman Old Style" panose="02050604050505020204" pitchFamily="18" charset="0"/>
              </a:rPr>
              <a:t>предоставлению в электронной форме государственных и муниципальных 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Bookman Old Style" panose="02050604050505020204" pitchFamily="18" charset="0"/>
              </a:rPr>
              <a:t>услуг, утверждены постановлением 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Bookman Old Style" panose="02050604050505020204" pitchFamily="18" charset="0"/>
              </a:rPr>
              <a:t>Правительства 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Bookman Old Style" panose="02050604050505020204" pitchFamily="18" charset="0"/>
              </a:rPr>
              <a:t>Российской Федерации 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Bookman Old Style" panose="02050604050505020204" pitchFamily="18" charset="0"/>
              </a:rPr>
              <a:t>от 26.03.2016 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Bookman Old Style" panose="02050604050505020204" pitchFamily="18" charset="0"/>
              </a:rPr>
              <a:t>№ 236</a:t>
            </a:r>
            <a:endParaRPr lang="ru-RU" sz="1600" b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5760" y="2889064"/>
            <a:ext cx="2196000" cy="108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 236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от 26.03.2016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4257216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Bookman Old Style" panose="02050604050505020204" pitchFamily="18" charset="0"/>
              </a:rPr>
              <a:t>Постановление Правительства РФ от 05.03.2007 N 145 (ред. от 07.12.2015) "О порядке организации и проведения государственной экспертизы проектной документации и результатов инженерных изысканий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Bookman Old Style" panose="02050604050505020204" pitchFamily="18" charset="0"/>
              </a:rPr>
              <a:t>"</a:t>
            </a:r>
            <a:endParaRPr lang="ru-RU" sz="1600" b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5760" y="4365224"/>
            <a:ext cx="2196000" cy="108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 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145 от 05.03.2007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4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52128" y="6453336"/>
            <a:ext cx="7956376" cy="305272"/>
          </a:xfrm>
          <a:prstGeom prst="rect">
            <a:avLst/>
          </a:prstGeom>
        </p:spPr>
        <p:txBody>
          <a:bodyPr rIns="0"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sz="1100" i="1" dirty="0">
                <a:latin typeface="Bookman Old Style" panose="02050604050505020204" pitchFamily="18" charset="0"/>
              </a:rPr>
              <a:t>О готовности к осуществлению государственной экспертизы проектной документации и (или) результатов инженерных изысканий в электронном </a:t>
            </a:r>
            <a:r>
              <a:rPr lang="ru-RU" sz="1100" i="1" dirty="0" smtClean="0">
                <a:latin typeface="Bookman Old Style" panose="02050604050505020204" pitchFamily="18" charset="0"/>
              </a:rPr>
              <a:t>виде</a:t>
            </a:r>
            <a:endParaRPr lang="ru-RU" sz="1100" i="1" dirty="0"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260647"/>
            <a:ext cx="6501242" cy="432049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Реализация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0519974"/>
              </p:ext>
            </p:extLst>
          </p:nvPr>
        </p:nvGraphicFramePr>
        <p:xfrm>
          <a:off x="251520" y="836712"/>
          <a:ext cx="866148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71600" y="1722294"/>
            <a:ext cx="3456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ФЗ № </a:t>
            </a:r>
            <a:r>
              <a:rPr lang="en-US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210 </a:t>
            </a:r>
            <a:r>
              <a:rPr lang="ru-RU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 ПП РФ № 236 </a:t>
            </a:r>
            <a:endParaRPr lang="ru-RU" sz="1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7" y="1691516"/>
            <a:ext cx="345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ФЗ </a:t>
            </a: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№ </a:t>
            </a:r>
            <a:r>
              <a:rPr lang="en-US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210 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и ПП РФ № 236 </a:t>
            </a:r>
          </a:p>
        </p:txBody>
      </p:sp>
    </p:spTree>
    <p:extLst>
      <p:ext uri="{BB962C8B-B14F-4D97-AF65-F5344CB8AC3E}">
        <p14:creationId xmlns:p14="http://schemas.microsoft.com/office/powerpoint/2010/main" val="14645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5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52128" y="6453336"/>
            <a:ext cx="7956376" cy="305272"/>
          </a:xfrm>
          <a:prstGeom prst="rect">
            <a:avLst/>
          </a:prstGeom>
        </p:spPr>
        <p:txBody>
          <a:bodyPr rIns="0"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sz="1100" i="1" dirty="0">
                <a:latin typeface="Bookman Old Style" panose="02050604050505020204" pitchFamily="18" charset="0"/>
              </a:rPr>
              <a:t>О готовности к осуществлению государственной экспертизы проектной документации и (или) результатов инженерных изысканий в электронном </a:t>
            </a:r>
            <a:r>
              <a:rPr lang="ru-RU" sz="1100" i="1" dirty="0" smtClean="0">
                <a:latin typeface="Bookman Old Style" panose="02050604050505020204" pitchFamily="18" charset="0"/>
              </a:rPr>
              <a:t>виде</a:t>
            </a:r>
            <a:endParaRPr lang="ru-RU" sz="1100" i="1" dirty="0"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260647"/>
            <a:ext cx="6501242" cy="432049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Уполномоченные органы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1722294"/>
            <a:ext cx="3456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ФЗ № </a:t>
            </a:r>
            <a:r>
              <a:rPr lang="en-US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210 </a:t>
            </a:r>
            <a:r>
              <a:rPr lang="ru-RU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 ПП РФ № 236 </a:t>
            </a:r>
            <a:endParaRPr lang="ru-RU" sz="1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7" y="1691516"/>
            <a:ext cx="345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ФЗ </a:t>
            </a: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№ </a:t>
            </a:r>
            <a:r>
              <a:rPr lang="en-US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210 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и ПП РФ № 236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92448"/>
              </p:ext>
            </p:extLst>
          </p:nvPr>
        </p:nvGraphicFramePr>
        <p:xfrm>
          <a:off x="251520" y="833822"/>
          <a:ext cx="8661482" cy="577215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00622"/>
                <a:gridCol w="3508838"/>
                <a:gridCol w="3252022"/>
              </a:tblGrid>
              <a:tr h="2361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861D1A"/>
                          </a:solidFill>
                          <a:latin typeface="Bookman Old Style" panose="02050604050505020204" pitchFamily="18" charset="0"/>
                        </a:rPr>
                        <a:t>Субъект РФ</a:t>
                      </a:r>
                      <a:endParaRPr lang="ru-RU" sz="1400" dirty="0">
                        <a:solidFill>
                          <a:srgbClr val="861D1A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861D1A"/>
                          </a:solidFill>
                          <a:latin typeface="Bookman Old Style" panose="02050604050505020204" pitchFamily="18" charset="0"/>
                        </a:rPr>
                        <a:t>Уполномоченный орган за ведение реестра</a:t>
                      </a:r>
                      <a:endParaRPr lang="ru-RU" sz="1400" dirty="0">
                        <a:solidFill>
                          <a:srgbClr val="861D1A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861D1A"/>
                          </a:solidFill>
                          <a:latin typeface="Bookman Old Style" panose="02050604050505020204" pitchFamily="18" charset="0"/>
                        </a:rPr>
                        <a:t>Уполномоченный орган за техническое</a:t>
                      </a:r>
                      <a:r>
                        <a:rPr lang="ru-RU" sz="1400" baseline="0" dirty="0" smtClean="0">
                          <a:solidFill>
                            <a:srgbClr val="861D1A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861D1A"/>
                          </a:solidFill>
                          <a:latin typeface="Bookman Old Style" panose="02050604050505020204" pitchFamily="18" charset="0"/>
                        </a:rPr>
                        <a:t>сопровождение</a:t>
                      </a:r>
                      <a:endParaRPr lang="ru-RU" sz="1400" dirty="0">
                        <a:solidFill>
                          <a:srgbClr val="861D1A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Республика Башкортостан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Государственный комитет Республики Башкортостан по информатизации и </a:t>
                      </a:r>
                      <a:r>
                        <a:rPr lang="ru-RU" sz="8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по вопросам </a:t>
                      </a:r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функционирования системы "Открытая Республика</a:t>
                      </a:r>
                      <a:r>
                        <a:rPr lang="ru-RU" sz="8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"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Кировская область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Bookman Old Style" panose="02050604050505020204" pitchFamily="18" charset="0"/>
                        </a:rPr>
                        <a:t>Департамент информационных технологий и связи Кировской области</a:t>
                      </a:r>
                      <a:endParaRPr lang="ru-RU" sz="800" b="0" i="0" u="none" strike="noStrike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Республика Марий Эл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Департамент информатизации и связи Республики Марий Эл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Республика Мордовия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Министерство экономики Республики Мордовия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Министерство </a:t>
                      </a:r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информатизации   и   связи   Республики Мордовия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Нижегородская область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Государственно-правовой департамент Нижегородской </a:t>
                      </a:r>
                      <a:r>
                        <a:rPr lang="ru-RU" sz="8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области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Министерство информационных технологий, связи и средств массовой информации Нижегородской области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Оренбургская область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Министерство </a:t>
                      </a:r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экономического развития, промышленной политики и торговли Оренбургской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Департамент информационных технологий Оренбургской области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Пензенская область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Bookman Old Style" panose="02050604050505020204" pitchFamily="18" charset="0"/>
                        </a:rPr>
                        <a:t>Управление государственной службы и кадров Правительства Пензенской области</a:t>
                      </a:r>
                      <a:endParaRPr lang="ru-RU" sz="800" b="0" i="0" u="none" strike="noStrike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Управлению информатизации Пензенской области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Пермский край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Bookman Old Style" panose="02050604050505020204" pitchFamily="18" charset="0"/>
                        </a:rPr>
                        <a:t>Аппарат Правительства Пермского края</a:t>
                      </a:r>
                      <a:endParaRPr lang="ru-RU" sz="800" b="0" i="0" u="none" strike="noStrike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Министерство информационного развития и связи Пермского края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Самарская область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Департамент информационных технологий и связи Самарской области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Департамент информационных технологий и связи Самарской области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Саратовская область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Комитет </a:t>
                      </a:r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по информатизации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Комитет </a:t>
                      </a:r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по информатизации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Республика Татарстан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Министерство экономики Республики Татарстан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Министерство информатизации и связи Республики Татарстан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Удмуртская Республика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Администрацию Главы и Правительства Удмуртской Республики </a:t>
                      </a:r>
                      <a:r>
                        <a:rPr lang="ru-RU" sz="8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и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Министерство информатизации и связи Удмуртской Республики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Ульяновская область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Bookman Old Style" panose="02050604050505020204" pitchFamily="18" charset="0"/>
                        </a:rPr>
                        <a:t>Правительство Ульяновской области</a:t>
                      </a:r>
                      <a:endParaRPr lang="ru-RU" sz="800" b="0" i="0" u="none" strike="noStrike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Департаментом информационных технологий Правительства Ульяновской области.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Чувашская Республика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Министерство экономического развития, промышленности и торговли Чувашской Республики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Bookman Old Style" panose="02050604050505020204" pitchFamily="18" charset="0"/>
                        </a:rPr>
                        <a:t>Министерство информационной политики и массовых коммуникаций Чувашской Республики</a:t>
                      </a:r>
                      <a:endParaRPr lang="ru-RU" sz="800" b="0" i="0" u="none" strike="noStrike" dirty="0">
                        <a:solidFill>
                          <a:srgbClr val="861D1A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5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6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52128" y="6453336"/>
            <a:ext cx="7956376" cy="305272"/>
          </a:xfrm>
          <a:prstGeom prst="rect">
            <a:avLst/>
          </a:prstGeom>
        </p:spPr>
        <p:txBody>
          <a:bodyPr rIns="0"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sz="1100" i="1" dirty="0">
                <a:latin typeface="Bookman Old Style" panose="02050604050505020204" pitchFamily="18" charset="0"/>
              </a:rPr>
              <a:t>О готовности к осуществлению государственной экспертизы проектной документации и (или) результатов инженерных изысканий в электронном </a:t>
            </a:r>
            <a:r>
              <a:rPr lang="ru-RU" sz="1100" i="1" dirty="0" smtClean="0">
                <a:latin typeface="Bookman Old Style" panose="02050604050505020204" pitchFamily="18" charset="0"/>
              </a:rPr>
              <a:t>виде</a:t>
            </a:r>
            <a:endParaRPr lang="ru-RU" sz="1100" i="1" dirty="0"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1"/>
            <a:ext cx="6501242" cy="692696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dirty="0">
                <a:latin typeface="Bookman Old Style" panose="02050604050505020204" pitchFamily="18" charset="0"/>
              </a:rPr>
              <a:t>Внедрение(разработка) информационной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1582" y="1325667"/>
            <a:ext cx="57114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Bookman Old Style" panose="02050604050505020204" pitchFamily="18" charset="0"/>
              </a:rPr>
              <a:t>Постановление Правительства </a:t>
            </a:r>
            <a:r>
              <a:rPr lang="ru-RU" b="1" dirty="0">
                <a:solidFill>
                  <a:srgbClr val="861D1A"/>
                </a:solidFill>
                <a:latin typeface="Bookman Old Style" panose="02050604050505020204" pitchFamily="18" charset="0"/>
              </a:rPr>
              <a:t>РФ от 08.06.2011 N 451 (ред. от 05.12.2014) </a:t>
            </a:r>
            <a:r>
              <a:rPr lang="ru-RU" sz="1600" dirty="0">
                <a:latin typeface="Bookman Old Style" panose="02050604050505020204" pitchFamily="18" charset="0"/>
              </a:rPr>
              <a:t>"Об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и исполнения государственных и муниципальных функций в электронной форме</a:t>
            </a:r>
            <a:r>
              <a:rPr lang="ru-RU" sz="1600" dirty="0" smtClean="0">
                <a:latin typeface="Bookman Old Style" panose="02050604050505020204" pitchFamily="18" charset="0"/>
              </a:rPr>
              <a:t>"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12988"/>
          <a:stretch/>
        </p:blipFill>
        <p:spPr>
          <a:xfrm>
            <a:off x="286075" y="1268760"/>
            <a:ext cx="2845765" cy="213970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86075" y="3789040"/>
            <a:ext cx="2196000" cy="108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N </a:t>
            </a: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728/</a:t>
            </a:r>
            <a:r>
              <a:rPr lang="ru-RU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</a:t>
            </a: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21.11.2014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7768" y="5157192"/>
            <a:ext cx="2196000" cy="108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Bookman Old Style" panose="02050604050505020204" pitchFamily="18" charset="0"/>
              </a:rPr>
              <a:t>N </a:t>
            </a:r>
            <a:r>
              <a:rPr lang="ru-RU" b="1" dirty="0" smtClean="0">
                <a:solidFill>
                  <a:srgbClr val="FFFFFF"/>
                </a:solidFill>
                <a:latin typeface="Bookman Old Style" panose="02050604050505020204" pitchFamily="18" charset="0"/>
              </a:rPr>
              <a:t>145</a:t>
            </a:r>
          </a:p>
          <a:p>
            <a:pPr algn="ctr"/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5.03.2007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3717032"/>
            <a:ext cx="62132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latin typeface="Bookman Old Style" panose="02050604050505020204" pitchFamily="18" charset="0"/>
              </a:rPr>
              <a:t>Приказ Минстроя от </a:t>
            </a:r>
            <a:r>
              <a:rPr lang="ru-RU" sz="1400" b="1" dirty="0">
                <a:solidFill>
                  <a:srgbClr val="871D1A"/>
                </a:solidFill>
                <a:latin typeface="Bookman Old Style" panose="02050604050505020204" pitchFamily="18" charset="0"/>
              </a:rPr>
              <a:t>21 ноября 2014 г. N 728/</a:t>
            </a:r>
            <a:r>
              <a:rPr lang="ru-RU" sz="1400" b="1" dirty="0" err="1">
                <a:solidFill>
                  <a:srgbClr val="871D1A"/>
                </a:solidFill>
                <a:latin typeface="Bookman Old Style" panose="02050604050505020204" pitchFamily="18" charset="0"/>
              </a:rPr>
              <a:t>пр</a:t>
            </a:r>
            <a:r>
              <a:rPr lang="ru-RU" sz="1400" b="1" dirty="0">
                <a:solidFill>
                  <a:srgbClr val="871D1A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</a:rPr>
              <a:t>«Об утверждении требований к формату электронных документов, представляемых для проведения государственной экспертизы проектной документации и (или) результатов инженерных изысканий»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5229200"/>
            <a:ext cx="6141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latin typeface="Bookman Old Style" panose="02050604050505020204" pitchFamily="18" charset="0"/>
              </a:rPr>
              <a:t>Постановление правительство Российской Федерации от </a:t>
            </a:r>
            <a:r>
              <a:rPr lang="ru-RU" sz="1400" b="1" dirty="0">
                <a:solidFill>
                  <a:srgbClr val="871D1A"/>
                </a:solidFill>
                <a:latin typeface="Bookman Old Style" panose="02050604050505020204" pitchFamily="18" charset="0"/>
              </a:rPr>
              <a:t>5 марта 2007 г. N 145 </a:t>
            </a:r>
            <a:r>
              <a:rPr lang="ru-RU" sz="1400" dirty="0">
                <a:latin typeface="Bookman Old Style" panose="02050604050505020204" pitchFamily="18" charset="0"/>
              </a:rPr>
              <a:t>«О порядке организации и проведения государственной экспертизы проектной документации и результатов инженерных изысканий»</a:t>
            </a:r>
          </a:p>
        </p:txBody>
      </p:sp>
    </p:spTree>
    <p:extLst>
      <p:ext uri="{BB962C8B-B14F-4D97-AF65-F5344CB8AC3E}">
        <p14:creationId xmlns:p14="http://schemas.microsoft.com/office/powerpoint/2010/main" val="16472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7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52128" y="6453336"/>
            <a:ext cx="7956376" cy="305272"/>
          </a:xfrm>
          <a:prstGeom prst="rect">
            <a:avLst/>
          </a:prstGeom>
        </p:spPr>
        <p:txBody>
          <a:bodyPr rIns="0"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sz="1100" i="1" dirty="0">
                <a:latin typeface="Bookman Old Style" panose="02050604050505020204" pitchFamily="18" charset="0"/>
              </a:rPr>
              <a:t>О готовности к осуществлению государственной экспертизы проектной документации и (или) результатов инженерных изысканий в электронном </a:t>
            </a:r>
            <a:r>
              <a:rPr lang="ru-RU" sz="1100" i="1" dirty="0" smtClean="0">
                <a:latin typeface="Bookman Old Style" panose="02050604050505020204" pitchFamily="18" charset="0"/>
              </a:rPr>
              <a:t>виде</a:t>
            </a:r>
            <a:endParaRPr lang="ru-RU" sz="1100" i="1" dirty="0"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1"/>
            <a:ext cx="6501242" cy="692696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dirty="0">
                <a:latin typeface="Bookman Old Style" panose="02050604050505020204" pitchFamily="18" charset="0"/>
              </a:rPr>
              <a:t>Внедрение(разработка) информационной системы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268760"/>
            <a:ext cx="8661482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A3862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861D1A"/>
                </a:solidFill>
                <a:latin typeface="Bookman Old Style" panose="02050604050505020204" pitchFamily="18" charset="0"/>
              </a:rPr>
              <a:t>Авторизация через Единую систему </a:t>
            </a:r>
            <a:r>
              <a:rPr lang="ru-RU" b="1" dirty="0">
                <a:solidFill>
                  <a:srgbClr val="861D1A"/>
                </a:solidFill>
                <a:latin typeface="Bookman Old Style" panose="02050604050505020204" pitchFamily="18" charset="0"/>
              </a:rPr>
              <a:t>идентификации и аутентификации (ЕСИА</a:t>
            </a:r>
            <a:r>
              <a:rPr lang="ru-RU" b="1" dirty="0" smtClean="0">
                <a:solidFill>
                  <a:srgbClr val="861D1A"/>
                </a:solidFill>
                <a:latin typeface="Bookman Old Style" panose="02050604050505020204" pitchFamily="18" charset="0"/>
              </a:rPr>
              <a:t>)(учетные данные </a:t>
            </a:r>
            <a:r>
              <a:rPr lang="ru-RU" b="1" dirty="0" err="1" smtClean="0">
                <a:solidFill>
                  <a:srgbClr val="861D1A"/>
                </a:solidFill>
                <a:latin typeface="Bookman Old Style" panose="02050604050505020204" pitchFamily="18" charset="0"/>
              </a:rPr>
              <a:t>госуслуг</a:t>
            </a:r>
            <a:r>
              <a:rPr lang="ru-RU" b="1" dirty="0" smtClean="0">
                <a:solidFill>
                  <a:srgbClr val="861D1A"/>
                </a:solidFill>
                <a:latin typeface="Bookman Old Style" panose="02050604050505020204" pitchFamily="18" charset="0"/>
              </a:rPr>
              <a:t>);</a:t>
            </a:r>
            <a:endParaRPr lang="ru-RU" b="1" dirty="0">
              <a:solidFill>
                <a:srgbClr val="861D1A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A3862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861D1A"/>
                </a:solidFill>
                <a:latin typeface="Bookman Old Style" panose="02050604050505020204" pitchFamily="18" charset="0"/>
              </a:rPr>
              <a:t>Получение </a:t>
            </a:r>
            <a:r>
              <a:rPr lang="ru-RU" b="1" dirty="0">
                <a:solidFill>
                  <a:srgbClr val="861D1A"/>
                </a:solidFill>
                <a:latin typeface="Bookman Old Style" panose="02050604050505020204" pitchFamily="18" charset="0"/>
              </a:rPr>
              <a:t>информации о порядке и сроках предоставления услуги</a:t>
            </a:r>
            <a:r>
              <a:rPr lang="ru-RU" b="1" dirty="0" smtClean="0">
                <a:solidFill>
                  <a:srgbClr val="861D1A"/>
                </a:solidFill>
                <a:latin typeface="Bookman Old Style" panose="020506040505050202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Clr>
                <a:srgbClr val="A3862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861D1A"/>
                </a:solidFill>
                <a:latin typeface="Bookman Old Style" panose="02050604050505020204" pitchFamily="18" charset="0"/>
              </a:rPr>
              <a:t>Формирование </a:t>
            </a:r>
            <a:r>
              <a:rPr lang="ru-RU" b="1" dirty="0">
                <a:solidFill>
                  <a:srgbClr val="861D1A"/>
                </a:solidFill>
                <a:latin typeface="Bookman Old Style" panose="02050604050505020204" pitchFamily="18" charset="0"/>
              </a:rPr>
              <a:t>запроса;</a:t>
            </a:r>
          </a:p>
          <a:p>
            <a:pPr marL="285750" indent="-285750" algn="just">
              <a:lnSpc>
                <a:spcPct val="150000"/>
              </a:lnSpc>
              <a:buClr>
                <a:srgbClr val="A3862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861D1A"/>
                </a:solidFill>
                <a:latin typeface="Bookman Old Style" panose="02050604050505020204" pitchFamily="18" charset="0"/>
              </a:rPr>
              <a:t>П</a:t>
            </a:r>
            <a:r>
              <a:rPr lang="ru-RU" b="1" dirty="0" smtClean="0">
                <a:solidFill>
                  <a:srgbClr val="861D1A"/>
                </a:solidFill>
                <a:latin typeface="Bookman Old Style" panose="02050604050505020204" pitchFamily="18" charset="0"/>
              </a:rPr>
              <a:t>рием </a:t>
            </a:r>
            <a:r>
              <a:rPr lang="ru-RU" b="1" dirty="0">
                <a:solidFill>
                  <a:srgbClr val="861D1A"/>
                </a:solidFill>
                <a:latin typeface="Bookman Old Style" panose="02050604050505020204" pitchFamily="18" charset="0"/>
              </a:rPr>
              <a:t>и регистрация органом (организацией) запроса и иных документов, необходимых для предоставления </a:t>
            </a:r>
            <a:r>
              <a:rPr lang="ru-RU" b="1" dirty="0" smtClean="0">
                <a:solidFill>
                  <a:srgbClr val="861D1A"/>
                </a:solidFill>
                <a:latin typeface="Bookman Old Style" panose="02050604050505020204" pitchFamily="18" charset="0"/>
              </a:rPr>
              <a:t>услуги;</a:t>
            </a:r>
          </a:p>
          <a:p>
            <a:pPr marL="285750" indent="-285750" algn="just">
              <a:lnSpc>
                <a:spcPct val="150000"/>
              </a:lnSpc>
              <a:buClr>
                <a:srgbClr val="A3862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861D1A"/>
                </a:solidFill>
                <a:latin typeface="Bookman Old Style" panose="02050604050505020204" pitchFamily="18" charset="0"/>
              </a:rPr>
              <a:t>П</a:t>
            </a:r>
            <a:r>
              <a:rPr lang="ru-RU" b="1" dirty="0" smtClean="0">
                <a:solidFill>
                  <a:srgbClr val="861D1A"/>
                </a:solidFill>
                <a:latin typeface="Bookman Old Style" panose="02050604050505020204" pitchFamily="18" charset="0"/>
              </a:rPr>
              <a:t>олучение </a:t>
            </a:r>
            <a:r>
              <a:rPr lang="ru-RU" b="1" dirty="0">
                <a:solidFill>
                  <a:srgbClr val="861D1A"/>
                </a:solidFill>
                <a:latin typeface="Bookman Old Style" panose="02050604050505020204" pitchFamily="18" charset="0"/>
              </a:rPr>
              <a:t>результата предоставления услуги</a:t>
            </a:r>
            <a:r>
              <a:rPr lang="ru-RU" b="1" dirty="0" smtClean="0">
                <a:solidFill>
                  <a:srgbClr val="861D1A"/>
                </a:solidFill>
                <a:latin typeface="Bookman Old Style" panose="020506040505050202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Clr>
                <a:srgbClr val="A3862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861D1A"/>
                </a:solidFill>
                <a:latin typeface="Bookman Old Style" panose="02050604050505020204" pitchFamily="18" charset="0"/>
              </a:rPr>
              <a:t>П</a:t>
            </a:r>
            <a:r>
              <a:rPr lang="ru-RU" b="1" dirty="0" smtClean="0">
                <a:solidFill>
                  <a:srgbClr val="861D1A"/>
                </a:solidFill>
                <a:latin typeface="Bookman Old Style" panose="02050604050505020204" pitchFamily="18" charset="0"/>
              </a:rPr>
              <a:t>олучение </a:t>
            </a:r>
            <a:r>
              <a:rPr lang="ru-RU" b="1" dirty="0">
                <a:solidFill>
                  <a:srgbClr val="861D1A"/>
                </a:solidFill>
                <a:latin typeface="Bookman Old Style" panose="02050604050505020204" pitchFamily="18" charset="0"/>
              </a:rPr>
              <a:t>сведений о ходе выполнения </a:t>
            </a:r>
            <a:r>
              <a:rPr lang="ru-RU" b="1" dirty="0" smtClean="0">
                <a:solidFill>
                  <a:srgbClr val="861D1A"/>
                </a:solidFill>
                <a:latin typeface="Bookman Old Style" panose="02050604050505020204" pitchFamily="18" charset="0"/>
              </a:rPr>
              <a:t>запроса;</a:t>
            </a:r>
          </a:p>
          <a:p>
            <a:pPr marL="285750" indent="-285750" algn="just">
              <a:lnSpc>
                <a:spcPct val="150000"/>
              </a:lnSpc>
              <a:buClr>
                <a:srgbClr val="A3862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861D1A"/>
                </a:solidFill>
                <a:latin typeface="Bookman Old Style" panose="02050604050505020204" pitchFamily="18" charset="0"/>
              </a:rPr>
              <a:t>Формирование архивного дела в электронном виде;</a:t>
            </a:r>
          </a:p>
          <a:p>
            <a:pPr marL="285750" indent="-285750" algn="just">
              <a:lnSpc>
                <a:spcPct val="150000"/>
              </a:lnSpc>
              <a:buClr>
                <a:srgbClr val="A3862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861D1A"/>
                </a:solidFill>
                <a:latin typeface="Bookman Old Style" panose="02050604050505020204" pitchFamily="18" charset="0"/>
              </a:rPr>
              <a:t>Техническая возможность создания ЭП и загрузки документации с ЭП</a:t>
            </a:r>
          </a:p>
        </p:txBody>
      </p:sp>
    </p:spTree>
    <p:extLst>
      <p:ext uri="{BB962C8B-B14F-4D97-AF65-F5344CB8AC3E}">
        <p14:creationId xmlns:p14="http://schemas.microsoft.com/office/powerpoint/2010/main" val="3159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8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52128" y="6453336"/>
            <a:ext cx="7956376" cy="305272"/>
          </a:xfrm>
          <a:prstGeom prst="rect">
            <a:avLst/>
          </a:prstGeom>
        </p:spPr>
        <p:txBody>
          <a:bodyPr rIns="0"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sz="1100" i="1" dirty="0">
                <a:latin typeface="Bookman Old Style" panose="02050604050505020204" pitchFamily="18" charset="0"/>
              </a:rPr>
              <a:t>О готовности к осуществлению государственной экспертизы проектной документации и (или) результатов инженерных изысканий в электронном </a:t>
            </a:r>
            <a:r>
              <a:rPr lang="ru-RU" sz="1100" i="1" dirty="0" smtClean="0">
                <a:latin typeface="Bookman Old Style" panose="02050604050505020204" pitchFamily="18" charset="0"/>
              </a:rPr>
              <a:t>виде</a:t>
            </a:r>
            <a:endParaRPr lang="ru-RU" sz="1100" i="1" dirty="0"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260647"/>
            <a:ext cx="6501242" cy="432049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dirty="0" smtClean="0">
                <a:latin typeface="Bookman Old Style" panose="02050604050505020204" pitchFamily="18" charset="0"/>
              </a:rPr>
              <a:t>Организация рабочих мест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4445" y="905703"/>
            <a:ext cx="1817260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A3862F"/>
              </a:buClr>
              <a:buSzPct val="120000"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32« и более</a:t>
            </a:r>
            <a:endParaRPr lang="ru-RU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t="2291" r="12984" b="6087"/>
          <a:stretch/>
        </p:blipFill>
        <p:spPr>
          <a:xfrm>
            <a:off x="5436096" y="1340767"/>
            <a:ext cx="3528392" cy="2880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r="1338"/>
          <a:stretch/>
        </p:blipFill>
        <p:spPr>
          <a:xfrm>
            <a:off x="5869240" y="1580810"/>
            <a:ext cx="2520280" cy="18212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409" y="1915361"/>
            <a:ext cx="3212974" cy="11521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t="2291" r="12984" b="6087"/>
          <a:stretch/>
        </p:blipFill>
        <p:spPr>
          <a:xfrm>
            <a:off x="251520" y="2418071"/>
            <a:ext cx="2204999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t="2291" r="12984" b="6087"/>
          <a:stretch/>
        </p:blipFill>
        <p:spPr>
          <a:xfrm>
            <a:off x="2627784" y="1984353"/>
            <a:ext cx="2736304" cy="2233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r="1338"/>
          <a:stretch/>
        </p:blipFill>
        <p:spPr>
          <a:xfrm>
            <a:off x="3010249" y="2129840"/>
            <a:ext cx="1968506" cy="1422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18" y="2464392"/>
            <a:ext cx="2509546" cy="8998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r="1338"/>
          <a:stretch/>
        </p:blipFill>
        <p:spPr>
          <a:xfrm>
            <a:off x="648286" y="2554214"/>
            <a:ext cx="1591237" cy="11498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5" y="2849919"/>
            <a:ext cx="2007887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58518" y="1572448"/>
            <a:ext cx="1313204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A3862F"/>
              </a:buClr>
              <a:buSzPct val="120000"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30"</a:t>
            </a:r>
            <a:endParaRPr lang="ru-RU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1968958"/>
            <a:ext cx="1313204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A3862F"/>
              </a:buClr>
              <a:buSzPct val="120000"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24</a:t>
            </a: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"</a:t>
            </a:r>
            <a:endParaRPr lang="ru-RU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60644"/>
            <a:ext cx="1992368" cy="19923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91880" y="4552623"/>
            <a:ext cx="5347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861D1A"/>
                </a:solidFill>
                <a:latin typeface="Bookman Old Style" panose="02050604050505020204" pitchFamily="18" charset="0"/>
              </a:rPr>
              <a:t>Процессор </a:t>
            </a:r>
            <a:r>
              <a:rPr lang="ru-RU" b="1" dirty="0" err="1">
                <a:solidFill>
                  <a:srgbClr val="861D1A"/>
                </a:solidFill>
                <a:latin typeface="Bookman Old Style" panose="02050604050505020204" pitchFamily="18" charset="0"/>
              </a:rPr>
              <a:t>Intel</a:t>
            </a:r>
            <a:r>
              <a:rPr lang="ru-RU" b="1" dirty="0">
                <a:solidFill>
                  <a:srgbClr val="861D1A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861D1A"/>
                </a:solidFill>
                <a:latin typeface="Bookman Old Style" panose="02050604050505020204" pitchFamily="18" charset="0"/>
              </a:rPr>
              <a:t>Core</a:t>
            </a:r>
            <a:r>
              <a:rPr lang="ru-RU" b="1" dirty="0">
                <a:solidFill>
                  <a:srgbClr val="861D1A"/>
                </a:solidFill>
                <a:latin typeface="Bookman Old Style" panose="02050604050505020204" pitchFamily="18" charset="0"/>
              </a:rPr>
              <a:t> i5 частотой 3,3 ГГц или аналог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861D1A"/>
                </a:solidFill>
                <a:latin typeface="Bookman Old Style" panose="02050604050505020204" pitchFamily="18" charset="0"/>
              </a:rPr>
              <a:t>Объем оперативной памяти не менее 16 Гб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861D1A"/>
                </a:solidFill>
                <a:latin typeface="Bookman Old Style" panose="02050604050505020204" pitchFamily="18" charset="0"/>
              </a:rPr>
              <a:t>Жёсткий диск SSD не менее 256 Гб</a:t>
            </a:r>
          </a:p>
        </p:txBody>
      </p:sp>
    </p:spTree>
    <p:extLst>
      <p:ext uri="{BB962C8B-B14F-4D97-AF65-F5344CB8AC3E}">
        <p14:creationId xmlns:p14="http://schemas.microsoft.com/office/powerpoint/2010/main" val="40064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9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52128" y="6453336"/>
            <a:ext cx="7956376" cy="305272"/>
          </a:xfrm>
          <a:prstGeom prst="rect">
            <a:avLst/>
          </a:prstGeom>
        </p:spPr>
        <p:txBody>
          <a:bodyPr rIns="0"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sz="1100" i="1" dirty="0">
                <a:latin typeface="Bookman Old Style" panose="02050604050505020204" pitchFamily="18" charset="0"/>
              </a:rPr>
              <a:t>О готовности к осуществлению государственной экспертизы проектной документации и (или) результатов инженерных изысканий в электронном </a:t>
            </a:r>
            <a:r>
              <a:rPr lang="ru-RU" sz="1100" i="1" dirty="0" smtClean="0">
                <a:latin typeface="Bookman Old Style" panose="02050604050505020204" pitchFamily="18" charset="0"/>
              </a:rPr>
              <a:t>виде</a:t>
            </a:r>
            <a:endParaRPr lang="ru-RU" sz="1100" i="1" dirty="0"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83768" y="116632"/>
            <a:ext cx="6501242" cy="372077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>
                <a:latin typeface="Bookman Old Style" panose="02050604050505020204" pitchFamily="18" charset="0"/>
              </a:rPr>
              <a:t>Единая система идентификации и аутентификации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7768" y="6876673"/>
            <a:ext cx="8694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http://www.tadviser.ru/index.php/%D0%9F%D1%80%D0%BE%D0%B4%D1%83%D0%BA%D1%82:%D0%A1%D0%B8%D1%81%D1%82%D0%B5%D0%BC%D0%B0_%</a:t>
            </a:r>
            <a:r>
              <a:rPr lang="ru-RU" sz="800" dirty="0" smtClean="0"/>
              <a:t>D0%BC%D0%B5%D0%B6%D0%B2%D0%B5%D0%B4%D0%BE%D0%BC%D1%81%D1%82%D0%B2%D0%B5%D0%BD%D0%BDD0%BE%D0%B3%D0%BE</a:t>
            </a:r>
            <a:r>
              <a:rPr lang="ru-RU" sz="800" dirty="0"/>
              <a:t>_%D1%8D%D0%BB%D0%B5%D0%BA%D1%82%D1%80%D0%BE%D0%BD%D0%BD%D0%BE%D0%B3%D0%BE_%D0%B2%D0%B7%D0%B0%D0%B8%D0%BC%D0%BE%D0%B4%D0%B5%D0%B9%D1%81%D1%82%D0%B2%D0%B8%D1%8F_%28%D0%A1%D0%9C%D0%AD%D0%92%29#.D0.97.D0.B0.D1.87.D0.B5.D0.BC_.D0.BD.D1.83.D0.B6.D0.BD.D0.B0_.D0.A1.D0.9C.D0.AD.D0.92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2996952"/>
            <a:ext cx="2196000" cy="108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ПП РФ </a:t>
            </a:r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 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584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от 14.11.2015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02380" y="2802440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Bookman Old Style" panose="02050604050505020204" pitchFamily="18" charset="0"/>
              </a:rPr>
              <a:t>Постановление Правительства РФ от </a:t>
            </a:r>
            <a:r>
              <a:rPr lang="ru-RU" sz="1600" b="1" dirty="0">
                <a:solidFill>
                  <a:srgbClr val="861D1A"/>
                </a:solidFill>
                <a:latin typeface="Bookman Old Style" panose="02050604050505020204" pitchFamily="18" charset="0"/>
              </a:rPr>
              <a:t>10.07.2013 N 584 (ред. от 14.11.2015</a:t>
            </a:r>
            <a:r>
              <a:rPr lang="ru-RU" sz="1600" dirty="0">
                <a:latin typeface="Bookman Old Style" panose="02050604050505020204" pitchFamily="18" charset="0"/>
              </a:rPr>
              <a:t>) "Об использовании федеральной государственной информационной системы "Единая система идентификации и аутентификации в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в электронной форме</a:t>
            </a:r>
            <a:r>
              <a:rPr lang="ru-RU" sz="1600" dirty="0" smtClean="0">
                <a:latin typeface="Bookman Old Style" panose="02050604050505020204" pitchFamily="18" charset="0"/>
              </a:rPr>
              <a:t>"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6888" y="5135502"/>
            <a:ext cx="2196000" cy="108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Методические рекомендации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55776" y="5110764"/>
            <a:ext cx="63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Bookman Old Style" panose="02050604050505020204" pitchFamily="18" charset="0"/>
                <a:hlinkClick r:id="rId3"/>
              </a:rPr>
              <a:t>http://minsvyaz.ru/ru/activity/directions/13</a:t>
            </a:r>
            <a:r>
              <a:rPr lang="en-US" sz="1600" dirty="0" smtClean="0">
                <a:latin typeface="Bookman Old Style" panose="02050604050505020204" pitchFamily="18" charset="0"/>
                <a:hlinkClick r:id="rId3"/>
              </a:rPr>
              <a:t>/</a:t>
            </a:r>
            <a:endParaRPr lang="ru-RU" sz="16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ru-RU" sz="1600" dirty="0" smtClean="0">
                <a:solidFill>
                  <a:srgbClr val="575656"/>
                </a:solidFill>
                <a:latin typeface="Bookman Old Style" panose="02050604050505020204" pitchFamily="18" charset="0"/>
              </a:rPr>
              <a:t>Деятельность/Направления деятельности/Электронное </a:t>
            </a:r>
            <a:r>
              <a:rPr lang="ru-RU" sz="1600" dirty="0">
                <a:solidFill>
                  <a:srgbClr val="575656"/>
                </a:solidFill>
                <a:latin typeface="Bookman Old Style" panose="02050604050505020204" pitchFamily="18" charset="0"/>
              </a:rPr>
              <a:t>правительство</a:t>
            </a:r>
            <a:r>
              <a:rPr lang="ru-RU" sz="1600" dirty="0" smtClean="0">
                <a:solidFill>
                  <a:srgbClr val="575656"/>
                </a:solidFill>
                <a:latin typeface="Bookman Old Style" panose="02050604050505020204" pitchFamily="18" charset="0"/>
              </a:rPr>
              <a:t>/ Инфраструктура </a:t>
            </a:r>
            <a:r>
              <a:rPr lang="ru-RU" sz="1600" dirty="0">
                <a:solidFill>
                  <a:srgbClr val="575656"/>
                </a:solidFill>
                <a:latin typeface="Bookman Old Style" panose="02050604050505020204" pitchFamily="18" charset="0"/>
              </a:rPr>
              <a:t>электронного </a:t>
            </a:r>
            <a:r>
              <a:rPr lang="ru-RU" sz="1600" dirty="0" smtClean="0">
                <a:solidFill>
                  <a:srgbClr val="575656"/>
                </a:solidFill>
                <a:latin typeface="Bookman Old Style" panose="02050604050505020204" pitchFamily="18" charset="0"/>
              </a:rPr>
              <a:t>правительства /</a:t>
            </a:r>
            <a:r>
              <a:rPr lang="ru-RU" sz="1600" dirty="0">
                <a:solidFill>
                  <a:srgbClr val="575656"/>
                </a:solidFill>
                <a:latin typeface="Bookman Old Style" panose="02050604050505020204" pitchFamily="18" charset="0"/>
              </a:rPr>
              <a:t>Единая система идентификации и аутентификации (ЕСИА) </a:t>
            </a:r>
          </a:p>
          <a:p>
            <a:pPr algn="just"/>
            <a:endParaRPr lang="ru-RU" sz="1600" dirty="0"/>
          </a:p>
          <a:p>
            <a:pPr algn="just"/>
            <a:endParaRPr lang="ru-RU" sz="1600" b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1516722"/>
            <a:ext cx="3550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861D1A"/>
                </a:solidFill>
                <a:latin typeface="Bookman Old Style" panose="02050604050505020204" pitchFamily="18" charset="0"/>
              </a:rPr>
              <a:t>https://esia.gosuslugi.ru</a:t>
            </a:r>
            <a:endParaRPr lang="ru-RU" sz="2000" b="1" dirty="0">
              <a:solidFill>
                <a:srgbClr val="861D1A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8" y="946911"/>
            <a:ext cx="5004312" cy="16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4682</TotalTime>
  <Words>1250</Words>
  <Application>Microsoft Office PowerPoint</Application>
  <PresentationFormat>Экран (4:3)</PresentationFormat>
  <Paragraphs>243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Bookman Old Style</vt:lpstr>
      <vt:lpstr>Calibri</vt:lpstr>
      <vt:lpstr>Century Gothic</vt:lpstr>
      <vt:lpstr>Comic Sans MS</vt:lpstr>
      <vt:lpstr>HeliosC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О.В.</dc:creator>
  <cp:lastModifiedBy>Эркенова В.В.</cp:lastModifiedBy>
  <cp:revision>136</cp:revision>
  <cp:lastPrinted>2016-06-07T06:49:14Z</cp:lastPrinted>
  <dcterms:created xsi:type="dcterms:W3CDTF">2016-05-30T07:30:37Z</dcterms:created>
  <dcterms:modified xsi:type="dcterms:W3CDTF">2016-06-08T19:16:20Z</dcterms:modified>
</cp:coreProperties>
</file>